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82" r:id="rId8"/>
    <p:sldId id="283" r:id="rId9"/>
    <p:sldId id="333" r:id="rId10"/>
    <p:sldId id="340" r:id="rId11"/>
    <p:sldId id="342" r:id="rId12"/>
    <p:sldId id="343" r:id="rId13"/>
    <p:sldId id="330" r:id="rId14"/>
    <p:sldId id="33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6\RENA_MAR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6\RENA_MAR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6\RENA_MAR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6\032022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6\032022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731-40F9-88BD-7592B6B7AF86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731-40F9-88BD-7592B6B7AF86}"/>
              </c:ext>
            </c:extLst>
          </c:dPt>
          <c:cat>
            <c:strRef>
              <c:f>Monthly!$P$3:$P$27</c:f>
              <c:strCache>
                <c:ptCount val="25"/>
                <c:pt idx="0">
                  <c:v>2020_3</c:v>
                </c:pt>
                <c:pt idx="1">
                  <c:v>2020_4</c:v>
                </c:pt>
                <c:pt idx="2">
                  <c:v>2020_5</c:v>
                </c:pt>
                <c:pt idx="3">
                  <c:v>2020_6</c:v>
                </c:pt>
                <c:pt idx="4">
                  <c:v>2020_7</c:v>
                </c:pt>
                <c:pt idx="5">
                  <c:v>2020_8</c:v>
                </c:pt>
                <c:pt idx="6">
                  <c:v>2020_9</c:v>
                </c:pt>
                <c:pt idx="7">
                  <c:v>2020_10</c:v>
                </c:pt>
                <c:pt idx="8">
                  <c:v>2020_11</c:v>
                </c:pt>
                <c:pt idx="9">
                  <c:v>2020_12</c:v>
                </c:pt>
                <c:pt idx="10">
                  <c:v>2021_1</c:v>
                </c:pt>
                <c:pt idx="11">
                  <c:v>2021_2</c:v>
                </c:pt>
                <c:pt idx="12">
                  <c:v>2021_3</c:v>
                </c:pt>
                <c:pt idx="13">
                  <c:v>2021_4</c:v>
                </c:pt>
                <c:pt idx="14">
                  <c:v>2021_5</c:v>
                </c:pt>
                <c:pt idx="15">
                  <c:v>2021_6</c:v>
                </c:pt>
                <c:pt idx="16">
                  <c:v>2021_7</c:v>
                </c:pt>
                <c:pt idx="17">
                  <c:v>2021_8</c:v>
                </c:pt>
                <c:pt idx="18">
                  <c:v>2021_9</c:v>
                </c:pt>
                <c:pt idx="19">
                  <c:v>2021_10</c:v>
                </c:pt>
                <c:pt idx="20">
                  <c:v>2021_11</c:v>
                </c:pt>
                <c:pt idx="21">
                  <c:v>2021_12</c:v>
                </c:pt>
                <c:pt idx="22">
                  <c:v>2022_1</c:v>
                </c:pt>
                <c:pt idx="23">
                  <c:v>2022_2</c:v>
                </c:pt>
                <c:pt idx="24">
                  <c:v>2022_3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26975003.069999997</c:v>
                </c:pt>
                <c:pt idx="1">
                  <c:v>2782950.2200000007</c:v>
                </c:pt>
                <c:pt idx="2">
                  <c:v>14204605.040000008</c:v>
                </c:pt>
                <c:pt idx="3">
                  <c:v>-295501.83</c:v>
                </c:pt>
                <c:pt idx="4">
                  <c:v>1374127.76</c:v>
                </c:pt>
                <c:pt idx="5">
                  <c:v>-13329665.039999999</c:v>
                </c:pt>
                <c:pt idx="6">
                  <c:v>5265833.459999999</c:v>
                </c:pt>
                <c:pt idx="7">
                  <c:v>-2876364.1299999994</c:v>
                </c:pt>
                <c:pt idx="8">
                  <c:v>22308654.66</c:v>
                </c:pt>
                <c:pt idx="9">
                  <c:v>5117961.3900000006</c:v>
                </c:pt>
                <c:pt idx="10">
                  <c:v>5414406.5199999986</c:v>
                </c:pt>
                <c:pt idx="11">
                  <c:v>-57004649.330000006</c:v>
                </c:pt>
                <c:pt idx="12">
                  <c:v>15662765.750000004</c:v>
                </c:pt>
                <c:pt idx="13">
                  <c:v>9977037.0099999998</c:v>
                </c:pt>
                <c:pt idx="14">
                  <c:v>1113330.9400000002</c:v>
                </c:pt>
                <c:pt idx="15">
                  <c:v>-2344357.1199999992</c:v>
                </c:pt>
                <c:pt idx="16">
                  <c:v>1729081.9</c:v>
                </c:pt>
                <c:pt idx="17">
                  <c:v>2069008.2799999996</c:v>
                </c:pt>
                <c:pt idx="18">
                  <c:v>3082125.6600000006</c:v>
                </c:pt>
                <c:pt idx="19">
                  <c:v>2992724.4100000006</c:v>
                </c:pt>
                <c:pt idx="20">
                  <c:v>8791548.1199999973</c:v>
                </c:pt>
                <c:pt idx="21">
                  <c:v>9822670.2300000004</c:v>
                </c:pt>
                <c:pt idx="22">
                  <c:v>2936568.9399999995</c:v>
                </c:pt>
                <c:pt idx="23">
                  <c:v>4447274.9499999993</c:v>
                </c:pt>
                <c:pt idx="24">
                  <c:v>12840577.620000001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31-40F9-88BD-7592B6B7A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Mar_RENA!$I$1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Mar_RENA!$H$2:$H$29</c:f>
              <c:numCache>
                <c:formatCode>m/d/yyyy</c:formatCode>
                <c:ptCount val="28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</c:numCache>
            </c:numRef>
          </c:cat>
          <c:val>
            <c:numRef>
              <c:f>Mar_RENA!$I$2:$I$29</c:f>
              <c:numCache>
                <c:formatCode>#,##0.0</c:formatCode>
                <c:ptCount val="28"/>
                <c:pt idx="0">
                  <c:v>2357918.28754541</c:v>
                </c:pt>
                <c:pt idx="1">
                  <c:v>445573.66690705996</c:v>
                </c:pt>
                <c:pt idx="2">
                  <c:v>1892912.3072081197</c:v>
                </c:pt>
                <c:pt idx="3">
                  <c:v>10307611.452863593</c:v>
                </c:pt>
                <c:pt idx="4">
                  <c:v>10910405.527325617</c:v>
                </c:pt>
                <c:pt idx="5">
                  <c:v>7203231.929617201</c:v>
                </c:pt>
                <c:pt idx="6">
                  <c:v>3311203.8172331401</c:v>
                </c:pt>
                <c:pt idx="7">
                  <c:v>400162.11465648003</c:v>
                </c:pt>
                <c:pt idx="8">
                  <c:v>6077309.140565251</c:v>
                </c:pt>
                <c:pt idx="9">
                  <c:v>11331312.2748992</c:v>
                </c:pt>
                <c:pt idx="10">
                  <c:v>7865328.0108968988</c:v>
                </c:pt>
                <c:pt idx="11">
                  <c:v>4296857.9394951388</c:v>
                </c:pt>
                <c:pt idx="12" formatCode="#,##0.00">
                  <c:v>9035630.5600000005</c:v>
                </c:pt>
                <c:pt idx="13">
                  <c:v>8332894.1798303304</c:v>
                </c:pt>
                <c:pt idx="14">
                  <c:v>4368202.70789285</c:v>
                </c:pt>
                <c:pt idx="15">
                  <c:v>10916059.409251831</c:v>
                </c:pt>
                <c:pt idx="16">
                  <c:v>15375592.927353125</c:v>
                </c:pt>
                <c:pt idx="17">
                  <c:v>6170483.6362905195</c:v>
                </c:pt>
                <c:pt idx="18">
                  <c:v>3793699.5738113993</c:v>
                </c:pt>
                <c:pt idx="19">
                  <c:v>10559410.234345386</c:v>
                </c:pt>
                <c:pt idx="20">
                  <c:v>10071796.388104413</c:v>
                </c:pt>
                <c:pt idx="21">
                  <c:v>10016987.753357889</c:v>
                </c:pt>
                <c:pt idx="22">
                  <c:v>10895386.348789075</c:v>
                </c:pt>
                <c:pt idx="23">
                  <c:v>20999801.440795075</c:v>
                </c:pt>
                <c:pt idx="24">
                  <c:v>2304351.5756163998</c:v>
                </c:pt>
                <c:pt idx="25">
                  <c:v>5791072.1773429001</c:v>
                </c:pt>
                <c:pt idx="26">
                  <c:v>7671296.2523041284</c:v>
                </c:pt>
                <c:pt idx="27">
                  <c:v>10390322.5014972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A-48E7-BB07-55C944983A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Mar_RENA!$E$1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Mar_RENA!$H$2:$H$29</c:f>
              <c:numCache>
                <c:formatCode>m/d/yyyy</c:formatCode>
                <c:ptCount val="28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</c:numCache>
            </c:numRef>
          </c:cat>
          <c:val>
            <c:numRef>
              <c:f>Mar_RENA!$E$2:$E$29</c:f>
              <c:numCache>
                <c:formatCode>#,##0.0</c:formatCode>
                <c:ptCount val="28"/>
                <c:pt idx="0">
                  <c:v>58886.6</c:v>
                </c:pt>
                <c:pt idx="1">
                  <c:v>21728.400000000001</c:v>
                </c:pt>
                <c:pt idx="2">
                  <c:v>195689.37</c:v>
                </c:pt>
                <c:pt idx="3">
                  <c:v>901953.97</c:v>
                </c:pt>
                <c:pt idx="4">
                  <c:v>582378.26</c:v>
                </c:pt>
                <c:pt idx="5">
                  <c:v>140931.26999999999</c:v>
                </c:pt>
                <c:pt idx="6">
                  <c:v>145198.1</c:v>
                </c:pt>
                <c:pt idx="7">
                  <c:v>46100.05</c:v>
                </c:pt>
                <c:pt idx="8">
                  <c:v>591895.28</c:v>
                </c:pt>
                <c:pt idx="9">
                  <c:v>2114321.81</c:v>
                </c:pt>
                <c:pt idx="10">
                  <c:v>255051.16</c:v>
                </c:pt>
                <c:pt idx="11">
                  <c:v>463384.82</c:v>
                </c:pt>
                <c:pt idx="12">
                  <c:v>344823.01</c:v>
                </c:pt>
                <c:pt idx="13">
                  <c:v>710038.81</c:v>
                </c:pt>
                <c:pt idx="14">
                  <c:v>762318.28</c:v>
                </c:pt>
                <c:pt idx="15">
                  <c:v>1138813.07</c:v>
                </c:pt>
                <c:pt idx="16">
                  <c:v>1618765.43</c:v>
                </c:pt>
                <c:pt idx="17">
                  <c:v>227516.22</c:v>
                </c:pt>
                <c:pt idx="18">
                  <c:v>115824.46</c:v>
                </c:pt>
                <c:pt idx="19">
                  <c:v>476219.65</c:v>
                </c:pt>
                <c:pt idx="20">
                  <c:v>470269.54</c:v>
                </c:pt>
                <c:pt idx="21">
                  <c:v>-66041.350000000006</c:v>
                </c:pt>
                <c:pt idx="22">
                  <c:v>1509347.9</c:v>
                </c:pt>
                <c:pt idx="23">
                  <c:v>-1020354.33</c:v>
                </c:pt>
                <c:pt idx="24">
                  <c:v>207534</c:v>
                </c:pt>
                <c:pt idx="25">
                  <c:v>261349.9</c:v>
                </c:pt>
                <c:pt idx="26">
                  <c:v>651716.56999999995</c:v>
                </c:pt>
                <c:pt idx="27">
                  <c:v>-412493.34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2A-48E7-BB07-55C944983A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2500000"/>
          <c:min val="-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25000000"/>
          <c:min val="-10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Mar_RENA!$J$1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Mar_RENA!$H$2:$H$29</c:f>
              <c:numCache>
                <c:formatCode>m/d/yyyy</c:formatCode>
                <c:ptCount val="28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</c:numCache>
            </c:numRef>
          </c:cat>
          <c:val>
            <c:numRef>
              <c:f>Mar_RENA!$J$2:$J$29</c:f>
              <c:numCache>
                <c:formatCode>#,##0.0</c:formatCode>
                <c:ptCount val="28"/>
                <c:pt idx="0">
                  <c:v>-284441.68765441002</c:v>
                </c:pt>
                <c:pt idx="1">
                  <c:v>-17735.708110145002</c:v>
                </c:pt>
                <c:pt idx="2">
                  <c:v>54174.78913736</c:v>
                </c:pt>
                <c:pt idx="3">
                  <c:v>1227896.6363513297</c:v>
                </c:pt>
                <c:pt idx="4">
                  <c:v>490562.55404772586</c:v>
                </c:pt>
                <c:pt idx="5">
                  <c:v>259973.52281892003</c:v>
                </c:pt>
                <c:pt idx="6">
                  <c:v>82711.942795210009</c:v>
                </c:pt>
                <c:pt idx="7">
                  <c:v>-2884.1609934300022</c:v>
                </c:pt>
                <c:pt idx="8">
                  <c:v>395891.60666565393</c:v>
                </c:pt>
                <c:pt idx="9">
                  <c:v>1070490.1807435001</c:v>
                </c:pt>
                <c:pt idx="10">
                  <c:v>-111287.38403737993</c:v>
                </c:pt>
                <c:pt idx="11">
                  <c:v>734046.50700392539</c:v>
                </c:pt>
                <c:pt idx="12">
                  <c:v>-319790.23722802993</c:v>
                </c:pt>
                <c:pt idx="13">
                  <c:v>-113024.46637703264</c:v>
                </c:pt>
                <c:pt idx="14">
                  <c:v>145884.48034521</c:v>
                </c:pt>
                <c:pt idx="15">
                  <c:v>1295473.6492516662</c:v>
                </c:pt>
                <c:pt idx="16">
                  <c:v>1676058.9813221872</c:v>
                </c:pt>
                <c:pt idx="17">
                  <c:v>437254.82445928</c:v>
                </c:pt>
                <c:pt idx="18">
                  <c:v>255765.24986424798</c:v>
                </c:pt>
                <c:pt idx="19">
                  <c:v>44585.602911869908</c:v>
                </c:pt>
                <c:pt idx="20">
                  <c:v>365185.80609691591</c:v>
                </c:pt>
                <c:pt idx="21">
                  <c:v>-1161821.9526316042</c:v>
                </c:pt>
                <c:pt idx="22">
                  <c:v>1987977.1782142157</c:v>
                </c:pt>
                <c:pt idx="23">
                  <c:v>-1281182.9074949601</c:v>
                </c:pt>
                <c:pt idx="24">
                  <c:v>406707.06165680394</c:v>
                </c:pt>
                <c:pt idx="25">
                  <c:v>320102.78660104994</c:v>
                </c:pt>
                <c:pt idx="26">
                  <c:v>676018.88700784999</c:v>
                </c:pt>
                <c:pt idx="27">
                  <c:v>-207760.00709297042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BE-48A3-87F6-9B3ED3BCC017}"/>
            </c:ext>
          </c:extLst>
        </c:ser>
        <c:ser>
          <c:idx val="1"/>
          <c:order val="1"/>
          <c:tx>
            <c:strRef>
              <c:f>Mar_RENA!$E$1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Mar_RENA!$H$2:$H$29</c:f>
              <c:numCache>
                <c:formatCode>m/d/yyyy</c:formatCode>
                <c:ptCount val="28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</c:numCache>
            </c:numRef>
          </c:cat>
          <c:val>
            <c:numRef>
              <c:f>Mar_RENA!$E$2:$E$29</c:f>
              <c:numCache>
                <c:formatCode>#,##0.0</c:formatCode>
                <c:ptCount val="28"/>
                <c:pt idx="0">
                  <c:v>58886.6</c:v>
                </c:pt>
                <c:pt idx="1">
                  <c:v>21728.400000000001</c:v>
                </c:pt>
                <c:pt idx="2">
                  <c:v>195689.37</c:v>
                </c:pt>
                <c:pt idx="3">
                  <c:v>901953.97</c:v>
                </c:pt>
                <c:pt idx="4">
                  <c:v>582378.26</c:v>
                </c:pt>
                <c:pt idx="5">
                  <c:v>140931.26999999999</c:v>
                </c:pt>
                <c:pt idx="6">
                  <c:v>145198.1</c:v>
                </c:pt>
                <c:pt idx="7">
                  <c:v>46100.05</c:v>
                </c:pt>
                <c:pt idx="8">
                  <c:v>591895.28</c:v>
                </c:pt>
                <c:pt idx="9">
                  <c:v>2114321.81</c:v>
                </c:pt>
                <c:pt idx="10">
                  <c:v>255051.16</c:v>
                </c:pt>
                <c:pt idx="11">
                  <c:v>463384.82</c:v>
                </c:pt>
                <c:pt idx="12">
                  <c:v>344823.01</c:v>
                </c:pt>
                <c:pt idx="13">
                  <c:v>710038.81</c:v>
                </c:pt>
                <c:pt idx="14">
                  <c:v>762318.28</c:v>
                </c:pt>
                <c:pt idx="15">
                  <c:v>1138813.07</c:v>
                </c:pt>
                <c:pt idx="16">
                  <c:v>1618765.43</c:v>
                </c:pt>
                <c:pt idx="17">
                  <c:v>227516.22</c:v>
                </c:pt>
                <c:pt idx="18">
                  <c:v>115824.46</c:v>
                </c:pt>
                <c:pt idx="19">
                  <c:v>476219.65</c:v>
                </c:pt>
                <c:pt idx="20">
                  <c:v>470269.54</c:v>
                </c:pt>
                <c:pt idx="21">
                  <c:v>-66041.350000000006</c:v>
                </c:pt>
                <c:pt idx="22">
                  <c:v>1509347.9</c:v>
                </c:pt>
                <c:pt idx="23">
                  <c:v>-1020354.33</c:v>
                </c:pt>
                <c:pt idx="24">
                  <c:v>207534</c:v>
                </c:pt>
                <c:pt idx="25">
                  <c:v>261349.9</c:v>
                </c:pt>
                <c:pt idx="26">
                  <c:v>651716.56999999995</c:v>
                </c:pt>
                <c:pt idx="27">
                  <c:v>-412493.34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BE-48A3-87F6-9B3ED3BCC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1040212.0899999999</c:v>
                </c:pt>
                <c:pt idx="1">
                  <c:v>365368.73</c:v>
                </c:pt>
                <c:pt idx="2">
                  <c:v>1030880.3</c:v>
                </c:pt>
                <c:pt idx="3">
                  <c:v>7392418.2700000005</c:v>
                </c:pt>
                <c:pt idx="4">
                  <c:v>7035792.5599999996</c:v>
                </c:pt>
                <c:pt idx="5">
                  <c:v>7369386.8000000007</c:v>
                </c:pt>
                <c:pt idx="6">
                  <c:v>4810936.7200000007</c:v>
                </c:pt>
                <c:pt idx="7">
                  <c:v>4510890.6300000008</c:v>
                </c:pt>
                <c:pt idx="8">
                  <c:v>5216930.5699999994</c:v>
                </c:pt>
                <c:pt idx="9">
                  <c:v>4677915.96</c:v>
                </c:pt>
                <c:pt idx="10">
                  <c:v>10066927.689999999</c:v>
                </c:pt>
                <c:pt idx="11">
                  <c:v>4877989.09</c:v>
                </c:pt>
                <c:pt idx="12">
                  <c:v>8299350.9600000009</c:v>
                </c:pt>
                <c:pt idx="13">
                  <c:v>7835276.7800000012</c:v>
                </c:pt>
                <c:pt idx="14">
                  <c:v>1576948.25</c:v>
                </c:pt>
                <c:pt idx="15">
                  <c:v>5876802.3099999996</c:v>
                </c:pt>
                <c:pt idx="16">
                  <c:v>10526735.66</c:v>
                </c:pt>
                <c:pt idx="17">
                  <c:v>7428628.7000000011</c:v>
                </c:pt>
                <c:pt idx="18">
                  <c:v>4083411.3599999994</c:v>
                </c:pt>
                <c:pt idx="19">
                  <c:v>8576640.25</c:v>
                </c:pt>
                <c:pt idx="20">
                  <c:v>11516561</c:v>
                </c:pt>
                <c:pt idx="21">
                  <c:v>12028106.870000001</c:v>
                </c:pt>
                <c:pt idx="22">
                  <c:v>6688291.4399999995</c:v>
                </c:pt>
                <c:pt idx="23">
                  <c:v>5175379.13</c:v>
                </c:pt>
                <c:pt idx="24">
                  <c:v>6939514.2599999998</c:v>
                </c:pt>
                <c:pt idx="25">
                  <c:v>4117940.19</c:v>
                </c:pt>
                <c:pt idx="26">
                  <c:v>6629244.4800000004</c:v>
                </c:pt>
                <c:pt idx="27">
                  <c:v>9764701.1499999985</c:v>
                </c:pt>
                <c:pt idx="28">
                  <c:v>13577733.17</c:v>
                </c:pt>
                <c:pt idx="29">
                  <c:v>10861528.120000001</c:v>
                </c:pt>
                <c:pt idx="30">
                  <c:v>4917885.18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6-4FCD-AE29-7443E7591D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</c:numCache>
            </c:numRef>
          </c:cat>
          <c:val>
            <c:numRef>
              <c:f>Sheet1!$C$2:$C$32</c:f>
              <c:numCache>
                <c:formatCode>#,##0.0</c:formatCode>
                <c:ptCount val="31"/>
                <c:pt idx="0">
                  <c:v>1214857.1399999999</c:v>
                </c:pt>
                <c:pt idx="1">
                  <c:v>389934.09</c:v>
                </c:pt>
                <c:pt idx="2">
                  <c:v>1156145.1599999999</c:v>
                </c:pt>
                <c:pt idx="3">
                  <c:v>8278502.6900000004</c:v>
                </c:pt>
                <c:pt idx="4">
                  <c:v>7744138.1600000001</c:v>
                </c:pt>
                <c:pt idx="5">
                  <c:v>8491924.2899999991</c:v>
                </c:pt>
                <c:pt idx="6">
                  <c:v>5176661.37</c:v>
                </c:pt>
                <c:pt idx="7">
                  <c:v>4622942.3</c:v>
                </c:pt>
                <c:pt idx="8">
                  <c:v>5583053.2999999998</c:v>
                </c:pt>
                <c:pt idx="9">
                  <c:v>5025070.1399999997</c:v>
                </c:pt>
                <c:pt idx="10">
                  <c:v>11067191.23</c:v>
                </c:pt>
                <c:pt idx="11">
                  <c:v>5815456.5999999996</c:v>
                </c:pt>
                <c:pt idx="12">
                  <c:v>10269838.18</c:v>
                </c:pt>
                <c:pt idx="13">
                  <c:v>9190651.0099999998</c:v>
                </c:pt>
                <c:pt idx="14">
                  <c:v>1686694.23</c:v>
                </c:pt>
                <c:pt idx="15">
                  <c:v>6917125.7699999996</c:v>
                </c:pt>
                <c:pt idx="16">
                  <c:v>12291749</c:v>
                </c:pt>
                <c:pt idx="17">
                  <c:v>7953085.5499999998</c:v>
                </c:pt>
                <c:pt idx="18">
                  <c:v>4104350.94</c:v>
                </c:pt>
                <c:pt idx="19">
                  <c:v>10108370.57</c:v>
                </c:pt>
                <c:pt idx="20">
                  <c:v>11056291.140000001</c:v>
                </c:pt>
                <c:pt idx="21">
                  <c:v>11743424.960000001</c:v>
                </c:pt>
                <c:pt idx="22">
                  <c:v>6768946.6699999999</c:v>
                </c:pt>
                <c:pt idx="23">
                  <c:v>4977141.34</c:v>
                </c:pt>
                <c:pt idx="24">
                  <c:v>6411009.8399999999</c:v>
                </c:pt>
                <c:pt idx="25">
                  <c:v>4068000.44</c:v>
                </c:pt>
                <c:pt idx="26">
                  <c:v>6828639.4199999999</c:v>
                </c:pt>
                <c:pt idx="27">
                  <c:v>10145230.310000001</c:v>
                </c:pt>
                <c:pt idx="28">
                  <c:v>13903227.35</c:v>
                </c:pt>
                <c:pt idx="29">
                  <c:v>11049241.33</c:v>
                </c:pt>
                <c:pt idx="30">
                  <c:v>4680324.46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6-4FCD-AE29-7443E7591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</c:numCache>
            </c:numRef>
          </c:cat>
          <c:val>
            <c:numRef>
              <c:f>Sheet1!$D$2:$D$32</c:f>
              <c:numCache>
                <c:formatCode>#,##0.0</c:formatCode>
                <c:ptCount val="31"/>
                <c:pt idx="0">
                  <c:v>174645.05</c:v>
                </c:pt>
                <c:pt idx="1">
                  <c:v>24565.360000000001</c:v>
                </c:pt>
                <c:pt idx="2">
                  <c:v>125264.86</c:v>
                </c:pt>
                <c:pt idx="3">
                  <c:v>886084.42</c:v>
                </c:pt>
                <c:pt idx="4">
                  <c:v>708345.6</c:v>
                </c:pt>
                <c:pt idx="5">
                  <c:v>1122537.49</c:v>
                </c:pt>
                <c:pt idx="6">
                  <c:v>365724.65</c:v>
                </c:pt>
                <c:pt idx="7">
                  <c:v>112051.67</c:v>
                </c:pt>
                <c:pt idx="8">
                  <c:v>366122.73</c:v>
                </c:pt>
                <c:pt idx="9">
                  <c:v>347154.18</c:v>
                </c:pt>
                <c:pt idx="10">
                  <c:v>1000263.54</c:v>
                </c:pt>
                <c:pt idx="11">
                  <c:v>937467.51</c:v>
                </c:pt>
                <c:pt idx="12">
                  <c:v>1970487.22</c:v>
                </c:pt>
                <c:pt idx="13">
                  <c:v>1355374.23</c:v>
                </c:pt>
                <c:pt idx="14">
                  <c:v>109745.98</c:v>
                </c:pt>
                <c:pt idx="15">
                  <c:v>1040323.46</c:v>
                </c:pt>
                <c:pt idx="16">
                  <c:v>1765013.34</c:v>
                </c:pt>
                <c:pt idx="17">
                  <c:v>524456.85</c:v>
                </c:pt>
                <c:pt idx="18">
                  <c:v>20939.580000000002</c:v>
                </c:pt>
                <c:pt idx="19">
                  <c:v>1531730.32</c:v>
                </c:pt>
                <c:pt idx="20">
                  <c:v>-460269.86</c:v>
                </c:pt>
                <c:pt idx="21">
                  <c:v>-284681.90999999997</c:v>
                </c:pt>
                <c:pt idx="22">
                  <c:v>80655.23</c:v>
                </c:pt>
                <c:pt idx="23">
                  <c:v>-198237.79</c:v>
                </c:pt>
                <c:pt idx="24">
                  <c:v>-528504.42000000004</c:v>
                </c:pt>
                <c:pt idx="25">
                  <c:v>-49939.75</c:v>
                </c:pt>
                <c:pt idx="26">
                  <c:v>199394.94</c:v>
                </c:pt>
                <c:pt idx="27">
                  <c:v>380529.16</c:v>
                </c:pt>
                <c:pt idx="28">
                  <c:v>325494.18</c:v>
                </c:pt>
                <c:pt idx="29">
                  <c:v>187713.21</c:v>
                </c:pt>
                <c:pt idx="30">
                  <c:v>-237560.72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2D-411E-96EA-F6FBC3D1F7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</a:t>
            </a:r>
            <a:r>
              <a:rPr lang="en-US" sz="2800" b="1">
                <a:solidFill>
                  <a:schemeClr val="tx2"/>
                </a:solidFill>
              </a:rPr>
              <a:t>of March </a:t>
            </a:r>
            <a:r>
              <a:rPr lang="en-US" sz="2800" b="1" dirty="0">
                <a:solidFill>
                  <a:schemeClr val="tx2"/>
                </a:solidFill>
              </a:rPr>
              <a:t>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June 13th, 2022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3737898"/>
              </p:ext>
            </p:extLst>
          </p:nvPr>
        </p:nvGraphicFramePr>
        <p:xfrm>
          <a:off x="685800" y="1386682"/>
          <a:ext cx="77724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March was $12.8M, while the total SCED congestion rent was around $237.8M.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278769"/>
              </p:ext>
            </p:extLst>
          </p:nvPr>
        </p:nvGraphicFramePr>
        <p:xfrm>
          <a:off x="657224" y="2197893"/>
          <a:ext cx="7800975" cy="327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March was around </a:t>
            </a:r>
          </a:p>
          <a:p>
            <a:pPr marL="0" indent="0">
              <a:buNone/>
            </a:pPr>
            <a:r>
              <a:rPr lang="en-US" sz="2000" dirty="0"/>
              <a:t>     $9.3M.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0759109"/>
              </p:ext>
            </p:extLst>
          </p:nvPr>
        </p:nvGraphicFramePr>
        <p:xfrm>
          <a:off x="738187" y="2286000"/>
          <a:ext cx="7667626" cy="29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3/10/2022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$2.1M RENA was observed on OD 3/10. Most of the RENA was related to the RT constraints DCMBJON5: 160__D and SJONCPS5: 160__D.</a:t>
            </a:r>
          </a:p>
          <a:p>
            <a:endParaRPr lang="en-US" sz="1800" dirty="0"/>
          </a:p>
          <a:p>
            <a:r>
              <a:rPr lang="en-US" sz="1800" dirty="0"/>
              <a:t>DAM oversold on the RT constraint: There was totally more than $1.2M DAM oversold on the RT constraints DCMBJON5: 160__D and SJONCPS5: 160__D, as the constraint was disabled in DAM due to RAS. </a:t>
            </a:r>
          </a:p>
          <a:p>
            <a:endParaRPr lang="en-US" sz="1800" dirty="0"/>
          </a:p>
          <a:p>
            <a:r>
              <a:rPr lang="en-US" sz="1800" dirty="0"/>
              <a:t>Different RT congestion rent in Settlement: it was also found the difference between SCED calculated RT congestion rent versus the Settlement collected congestion rent, which contributed the rest of RENA on 3/10. It was due to some of real time energy was settled at the meter prices different from the </a:t>
            </a:r>
            <a:r>
              <a:rPr lang="en-US" sz="1800"/>
              <a:t>Resource Node</a:t>
            </a:r>
            <a:r>
              <a:rPr lang="en-US" sz="1800" dirty="0"/>
              <a:t>, when the contingency SJONCPS5 de-energizes the electric bus where the meters are located but the associated Resource Node remain energized.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5347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3/16/2022 and 3/17/2022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$1.1M and $1.6M RENA was observed on OD 3/16 and 3/17. Most of the RENA was related to the RT constraint DKG_NB_5: BCVLY_03_A.</a:t>
            </a:r>
          </a:p>
          <a:p>
            <a:endParaRPr lang="en-US" sz="1800" dirty="0"/>
          </a:p>
          <a:p>
            <a:r>
              <a:rPr lang="en-US" sz="1800" dirty="0"/>
              <a:t>DAM oversold on the RT constraint: There was about $0.7M and $1.0M DAM oversold on the RT constraint DKG_NB_5: BCVLY_03_A on OD 3/16 and 3/17, respectively. The oversold was related to the extension on a 345kV transmission line outage, which was updated after DAM close.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642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3/23/2022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$1.5M RENA was observed on OD 3/23. All of the RENA was related to the RT constraint DODEMOS5: ODEHV_MR3H.</a:t>
            </a:r>
          </a:p>
          <a:p>
            <a:endParaRPr lang="en-US" sz="1800" dirty="0"/>
          </a:p>
          <a:p>
            <a:r>
              <a:rPr lang="en-US" sz="1800" dirty="0"/>
              <a:t>DAM oversold on the RT constraint: There was about $1.9M DAM oversold on the RT constraint DODEMOS5: ODEHV_MR3H. The oversold was related to the extension on a 345/138kV transformer outage, which was extended after DAM close.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4960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RENA observed in March 2022 was relatively high.</a:t>
            </a:r>
          </a:p>
          <a:p>
            <a:endParaRPr lang="en-US" sz="2000" dirty="0"/>
          </a:p>
          <a:p>
            <a:r>
              <a:rPr lang="en-US" sz="2000" dirty="0"/>
              <a:t>The highest RENA happened on OD 3/10 with $2.1M, which was mostly related to DAM “oversold” and the price difference between Resources and the associated meters. </a:t>
            </a:r>
          </a:p>
          <a:p>
            <a:endParaRPr lang="en-US" sz="2000" dirty="0"/>
          </a:p>
          <a:p>
            <a:pPr algn="just"/>
            <a:r>
              <a:rPr lang="en-US" sz="2000" dirty="0"/>
              <a:t>PTP w/links to options also contributed part of RENA in March, with a total of $4.1M. The highest amount of its impact happened on OD 3/5 with $482k. </a:t>
            </a:r>
          </a:p>
          <a:p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CRR Balance Account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8149487"/>
              </p:ext>
            </p:extLst>
          </p:nvPr>
        </p:nvGraphicFramePr>
        <p:xfrm>
          <a:off x="533400" y="838200"/>
          <a:ext cx="7924799" cy="2545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7440255"/>
              </p:ext>
            </p:extLst>
          </p:nvPr>
        </p:nvGraphicFramePr>
        <p:xfrm>
          <a:off x="533400" y="3474243"/>
          <a:ext cx="7924799" cy="2906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38298</TotalTime>
  <Words>507</Words>
  <Application>Microsoft Office PowerPoint</Application>
  <PresentationFormat>On-screen Show (4:3)</PresentationFormat>
  <Paragraphs>53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3/10/2022</vt:lpstr>
      <vt:lpstr>OD 3/16/2022 and 3/17/2022</vt:lpstr>
      <vt:lpstr>OD 3/23/2022</vt:lpstr>
      <vt:lpstr>Summary</vt:lpstr>
      <vt:lpstr>March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575</cp:revision>
  <cp:lastPrinted>2021-07-16T14:42:57Z</cp:lastPrinted>
  <dcterms:created xsi:type="dcterms:W3CDTF">2016-01-21T15:20:31Z</dcterms:created>
  <dcterms:modified xsi:type="dcterms:W3CDTF">2022-06-09T18:38:31Z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