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6" r:id="rId2"/>
  </p:sldMasterIdLst>
  <p:notesMasterIdLst>
    <p:notesMasterId r:id="rId8"/>
  </p:notesMasterIdLst>
  <p:handoutMasterIdLst>
    <p:handoutMasterId r:id="rId9"/>
  </p:handoutMasterIdLst>
  <p:sldIdLst>
    <p:sldId id="268" r:id="rId3"/>
    <p:sldId id="273" r:id="rId4"/>
    <p:sldId id="274" r:id="rId5"/>
    <p:sldId id="275" r:id="rId6"/>
    <p:sldId id="266"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63" autoAdjust="0"/>
    <p:restoredTop sz="94660"/>
  </p:normalViewPr>
  <p:slideViewPr>
    <p:cSldViewPr>
      <p:cViewPr varScale="1">
        <p:scale>
          <a:sx n="108" d="100"/>
          <a:sy n="108" d="100"/>
        </p:scale>
        <p:origin x="1452" y="102"/>
      </p:cViewPr>
      <p:guideLst>
        <p:guide orient="horz" pos="2160"/>
        <p:guide pos="2880"/>
      </p:guideLst>
    </p:cSldViewPr>
  </p:slideViewPr>
  <p:notesTextViewPr>
    <p:cViewPr>
      <p:scale>
        <a:sx n="1" d="1"/>
        <a:sy n="1" d="1"/>
      </p:scale>
      <p:origin x="0" y="0"/>
    </p:cViewPr>
  </p:notesTextViewPr>
  <p:notesViewPr>
    <p:cSldViewPr>
      <p:cViewPr varScale="1">
        <p:scale>
          <a:sx n="45" d="100"/>
          <a:sy n="45" d="100"/>
        </p:scale>
        <p:origin x="2280" y="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56E9F4A-4066-491C-8F25-BCC5643327B9}" type="datetimeFigureOut">
              <a:rPr lang="en-US" smtClean="0"/>
              <a:t>6/7/2022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AAC5BAE-5329-436C-BB9D-CF26C62919CE}" type="slidenum">
              <a:rPr lang="en-US" smtClean="0"/>
              <a:t>‹#›</a:t>
            </a:fld>
            <a:endParaRPr lang="en-US"/>
          </a:p>
        </p:txBody>
      </p:sp>
    </p:spTree>
    <p:extLst>
      <p:ext uri="{BB962C8B-B14F-4D97-AF65-F5344CB8AC3E}">
        <p14:creationId xmlns:p14="http://schemas.microsoft.com/office/powerpoint/2010/main" val="13678480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447C23-70FF-4D54-8A37-93BEF4D37D87}" type="datetimeFigureOut">
              <a:rPr lang="en-US" smtClean="0"/>
              <a:t>6/7/2022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38A51B-00BD-480F-A961-AEEFF753F556}" type="slidenum">
              <a:rPr lang="en-US" smtClean="0"/>
              <a:t>‹#›</a:t>
            </a:fld>
            <a:endParaRPr lang="en-US"/>
          </a:p>
        </p:txBody>
      </p:sp>
    </p:spTree>
    <p:extLst>
      <p:ext uri="{BB962C8B-B14F-4D97-AF65-F5344CB8AC3E}">
        <p14:creationId xmlns:p14="http://schemas.microsoft.com/office/powerpoint/2010/main" val="1477533323"/>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38A51B-00BD-480F-A961-AEEFF753F556}" type="slidenum">
              <a:rPr lang="en-US" smtClean="0"/>
              <a:t>1</a:t>
            </a:fld>
            <a:endParaRPr lang="en-US"/>
          </a:p>
        </p:txBody>
      </p:sp>
    </p:spTree>
    <p:extLst>
      <p:ext uri="{BB962C8B-B14F-4D97-AF65-F5344CB8AC3E}">
        <p14:creationId xmlns:p14="http://schemas.microsoft.com/office/powerpoint/2010/main" val="4117588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38A51B-00BD-480F-A961-AEEFF753F556}" type="slidenum">
              <a:rPr lang="en-US" smtClean="0"/>
              <a:t>5</a:t>
            </a:fld>
            <a:endParaRPr lang="en-US"/>
          </a:p>
        </p:txBody>
      </p:sp>
    </p:spTree>
    <p:extLst>
      <p:ext uri="{BB962C8B-B14F-4D97-AF65-F5344CB8AC3E}">
        <p14:creationId xmlns:p14="http://schemas.microsoft.com/office/powerpoint/2010/main" val="47729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1/9/2018</a:t>
            </a:r>
          </a:p>
        </p:txBody>
      </p:sp>
      <p:sp>
        <p:nvSpPr>
          <p:cNvPr id="5" name="Footer Placeholder 4"/>
          <p:cNvSpPr>
            <a:spLocks noGrp="1"/>
          </p:cNvSpPr>
          <p:nvPr>
            <p:ph type="ftr" sz="quarter" idx="11"/>
          </p:nvPr>
        </p:nvSpPr>
        <p:spPr/>
        <p:txBody>
          <a:bodyPr/>
          <a:lstStyle/>
          <a:p>
            <a:r>
              <a:rPr lang="en-US"/>
              <a:t>December TAC &amp; Board of Directors Update </a:t>
            </a:r>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3845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1/9/2018</a:t>
            </a:r>
          </a:p>
        </p:txBody>
      </p:sp>
      <p:sp>
        <p:nvSpPr>
          <p:cNvPr id="5" name="Footer Placeholder 4"/>
          <p:cNvSpPr>
            <a:spLocks noGrp="1"/>
          </p:cNvSpPr>
          <p:nvPr>
            <p:ph type="ftr" sz="quarter" idx="11"/>
          </p:nvPr>
        </p:nvSpPr>
        <p:spPr/>
        <p:txBody>
          <a:bodyPr/>
          <a:lstStyle/>
          <a:p>
            <a:r>
              <a:rPr lang="en-US"/>
              <a:t>December TAC &amp; Board of Directors Update </a:t>
            </a:r>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a:p>
        </p:txBody>
      </p:sp>
    </p:spTree>
    <p:extLst>
      <p:ext uri="{BB962C8B-B14F-4D97-AF65-F5344CB8AC3E}">
        <p14:creationId xmlns:p14="http://schemas.microsoft.com/office/powerpoint/2010/main" val="504464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1/9/2018</a:t>
            </a:r>
          </a:p>
        </p:txBody>
      </p:sp>
      <p:sp>
        <p:nvSpPr>
          <p:cNvPr id="5" name="Footer Placeholder 4"/>
          <p:cNvSpPr>
            <a:spLocks noGrp="1"/>
          </p:cNvSpPr>
          <p:nvPr>
            <p:ph type="ftr" sz="quarter" idx="11"/>
          </p:nvPr>
        </p:nvSpPr>
        <p:spPr/>
        <p:txBody>
          <a:bodyPr/>
          <a:lstStyle/>
          <a:p>
            <a:r>
              <a:rPr lang="en-US"/>
              <a:t>December TAC &amp; Board of Directors Update </a:t>
            </a:r>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a:p>
        </p:txBody>
      </p:sp>
    </p:spTree>
    <p:extLst>
      <p:ext uri="{BB962C8B-B14F-4D97-AF65-F5344CB8AC3E}">
        <p14:creationId xmlns:p14="http://schemas.microsoft.com/office/powerpoint/2010/main" val="107995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1/9/2018</a:t>
            </a:r>
          </a:p>
        </p:txBody>
      </p:sp>
      <p:sp>
        <p:nvSpPr>
          <p:cNvPr id="5" name="Footer Placeholder 4"/>
          <p:cNvSpPr>
            <a:spLocks noGrp="1"/>
          </p:cNvSpPr>
          <p:nvPr>
            <p:ph type="ftr" sz="quarter" idx="11"/>
          </p:nvPr>
        </p:nvSpPr>
        <p:spPr/>
        <p:txBody>
          <a:bodyPr/>
          <a:lstStyle/>
          <a:p>
            <a:r>
              <a:rPr lang="en-US"/>
              <a:t>December TAC &amp; Board of Directors Update </a:t>
            </a:r>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a:p>
        </p:txBody>
      </p:sp>
    </p:spTree>
    <p:extLst>
      <p:ext uri="{BB962C8B-B14F-4D97-AF65-F5344CB8AC3E}">
        <p14:creationId xmlns:p14="http://schemas.microsoft.com/office/powerpoint/2010/main" val="3472637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1/9/2018</a:t>
            </a:r>
          </a:p>
        </p:txBody>
      </p:sp>
      <p:sp>
        <p:nvSpPr>
          <p:cNvPr id="5" name="Footer Placeholder 4"/>
          <p:cNvSpPr>
            <a:spLocks noGrp="1"/>
          </p:cNvSpPr>
          <p:nvPr>
            <p:ph type="ftr" sz="quarter" idx="11"/>
          </p:nvPr>
        </p:nvSpPr>
        <p:spPr/>
        <p:txBody>
          <a:bodyPr/>
          <a:lstStyle/>
          <a:p>
            <a:r>
              <a:rPr lang="en-US"/>
              <a:t>December TAC &amp; Board of Directors Update </a:t>
            </a:r>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1446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1/9/2018</a:t>
            </a:r>
          </a:p>
        </p:txBody>
      </p:sp>
      <p:sp>
        <p:nvSpPr>
          <p:cNvPr id="6" name="Footer Placeholder 5"/>
          <p:cNvSpPr>
            <a:spLocks noGrp="1"/>
          </p:cNvSpPr>
          <p:nvPr>
            <p:ph type="ftr" sz="quarter" idx="11"/>
          </p:nvPr>
        </p:nvSpPr>
        <p:spPr/>
        <p:txBody>
          <a:bodyPr/>
          <a:lstStyle/>
          <a:p>
            <a:r>
              <a:rPr lang="en-US"/>
              <a:t>December TAC &amp; Board of Directors Update </a:t>
            </a:r>
          </a:p>
        </p:txBody>
      </p:sp>
      <p:sp>
        <p:nvSpPr>
          <p:cNvPr id="7" name="Slide Number Placeholder 6"/>
          <p:cNvSpPr>
            <a:spLocks noGrp="1"/>
          </p:cNvSpPr>
          <p:nvPr>
            <p:ph type="sldNum" sz="quarter" idx="12"/>
          </p:nvPr>
        </p:nvSpPr>
        <p:spPr/>
        <p:txBody>
          <a:bodyPr/>
          <a:lstStyle/>
          <a:p>
            <a:fld id="{EDEDA31E-5185-4CB0-88E0-309A957138BF}" type="slidenum">
              <a:rPr lang="en-US" smtClean="0"/>
              <a:t>‹#›</a:t>
            </a:fld>
            <a:endParaRPr lang="en-US"/>
          </a:p>
        </p:txBody>
      </p:sp>
    </p:spTree>
    <p:extLst>
      <p:ext uri="{BB962C8B-B14F-4D97-AF65-F5344CB8AC3E}">
        <p14:creationId xmlns:p14="http://schemas.microsoft.com/office/powerpoint/2010/main" val="3935319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1/9/2018</a:t>
            </a:r>
          </a:p>
        </p:txBody>
      </p:sp>
      <p:sp>
        <p:nvSpPr>
          <p:cNvPr id="8" name="Footer Placeholder 7"/>
          <p:cNvSpPr>
            <a:spLocks noGrp="1"/>
          </p:cNvSpPr>
          <p:nvPr>
            <p:ph type="ftr" sz="quarter" idx="11"/>
          </p:nvPr>
        </p:nvSpPr>
        <p:spPr/>
        <p:txBody>
          <a:bodyPr/>
          <a:lstStyle/>
          <a:p>
            <a:r>
              <a:rPr lang="en-US"/>
              <a:t>December TAC &amp; Board of Directors Update </a:t>
            </a:r>
          </a:p>
        </p:txBody>
      </p:sp>
      <p:sp>
        <p:nvSpPr>
          <p:cNvPr id="9" name="Slide Number Placeholder 8"/>
          <p:cNvSpPr>
            <a:spLocks noGrp="1"/>
          </p:cNvSpPr>
          <p:nvPr>
            <p:ph type="sldNum" sz="quarter" idx="12"/>
          </p:nvPr>
        </p:nvSpPr>
        <p:spPr/>
        <p:txBody>
          <a:bodyPr/>
          <a:lstStyle/>
          <a:p>
            <a:fld id="{EDEDA31E-5185-4CB0-88E0-309A957138BF}" type="slidenum">
              <a:rPr lang="en-US" smtClean="0"/>
              <a:t>‹#›</a:t>
            </a:fld>
            <a:endParaRPr lang="en-US"/>
          </a:p>
        </p:txBody>
      </p:sp>
    </p:spTree>
    <p:extLst>
      <p:ext uri="{BB962C8B-B14F-4D97-AF65-F5344CB8AC3E}">
        <p14:creationId xmlns:p14="http://schemas.microsoft.com/office/powerpoint/2010/main" val="4155845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1/9/2018</a:t>
            </a:r>
          </a:p>
        </p:txBody>
      </p:sp>
      <p:sp>
        <p:nvSpPr>
          <p:cNvPr id="4" name="Footer Placeholder 3"/>
          <p:cNvSpPr>
            <a:spLocks noGrp="1"/>
          </p:cNvSpPr>
          <p:nvPr>
            <p:ph type="ftr" sz="quarter" idx="11"/>
          </p:nvPr>
        </p:nvSpPr>
        <p:spPr/>
        <p:txBody>
          <a:bodyPr/>
          <a:lstStyle/>
          <a:p>
            <a:r>
              <a:rPr lang="en-US"/>
              <a:t>December TAC &amp; Board of Directors Update </a:t>
            </a:r>
          </a:p>
        </p:txBody>
      </p:sp>
      <p:sp>
        <p:nvSpPr>
          <p:cNvPr id="5" name="Slide Number Placeholder 4"/>
          <p:cNvSpPr>
            <a:spLocks noGrp="1"/>
          </p:cNvSpPr>
          <p:nvPr>
            <p:ph type="sldNum" sz="quarter" idx="12"/>
          </p:nvPr>
        </p:nvSpPr>
        <p:spPr/>
        <p:txBody>
          <a:bodyPr/>
          <a:lstStyle/>
          <a:p>
            <a:fld id="{EDEDA31E-5185-4CB0-88E0-309A957138BF}" type="slidenum">
              <a:rPr lang="en-US" smtClean="0"/>
              <a:t>‹#›</a:t>
            </a:fld>
            <a:endParaRPr lang="en-US"/>
          </a:p>
        </p:txBody>
      </p:sp>
    </p:spTree>
    <p:extLst>
      <p:ext uri="{BB962C8B-B14F-4D97-AF65-F5344CB8AC3E}">
        <p14:creationId xmlns:p14="http://schemas.microsoft.com/office/powerpoint/2010/main" val="2481963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n-US"/>
              <a:t>1/9/2018</a:t>
            </a:r>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December TAC &amp; Board of Directors Update </a:t>
            </a:r>
          </a:p>
        </p:txBody>
      </p:sp>
      <p:sp>
        <p:nvSpPr>
          <p:cNvPr id="9" name="Slide Number Placeholder 8"/>
          <p:cNvSpPr>
            <a:spLocks noGrp="1"/>
          </p:cNvSpPr>
          <p:nvPr>
            <p:ph type="sldNum" sz="quarter" idx="12"/>
          </p:nvPr>
        </p:nvSpPr>
        <p:spPr/>
        <p:txBody>
          <a:bodyPr/>
          <a:lstStyle/>
          <a:p>
            <a:fld id="{EDEDA31E-5185-4CB0-88E0-309A957138BF}" type="slidenum">
              <a:rPr lang="en-US" smtClean="0"/>
              <a:t>‹#›</a:t>
            </a:fld>
            <a:endParaRPr lang="en-US"/>
          </a:p>
        </p:txBody>
      </p:sp>
    </p:spTree>
    <p:extLst>
      <p:ext uri="{BB962C8B-B14F-4D97-AF65-F5344CB8AC3E}">
        <p14:creationId xmlns:p14="http://schemas.microsoft.com/office/powerpoint/2010/main" val="2063295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r>
              <a:rPr lang="en-US"/>
              <a:t>1/9/2018</a:t>
            </a: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a:t>December TAC &amp; Board of Directors Update </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DEDA31E-5185-4CB0-88E0-309A957138BF}" type="slidenum">
              <a:rPr lang="en-US" smtClean="0"/>
              <a:t>‹#›</a:t>
            </a:fld>
            <a:endParaRPr lang="en-US"/>
          </a:p>
        </p:txBody>
      </p:sp>
    </p:spTree>
    <p:extLst>
      <p:ext uri="{BB962C8B-B14F-4D97-AF65-F5344CB8AC3E}">
        <p14:creationId xmlns:p14="http://schemas.microsoft.com/office/powerpoint/2010/main" val="1924546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r>
              <a:rPr lang="en-US"/>
              <a:t>1/9/2018</a:t>
            </a:r>
          </a:p>
        </p:txBody>
      </p:sp>
      <p:sp>
        <p:nvSpPr>
          <p:cNvPr id="6" name="Footer Placeholder 5"/>
          <p:cNvSpPr>
            <a:spLocks noGrp="1"/>
          </p:cNvSpPr>
          <p:nvPr>
            <p:ph type="ftr" sz="quarter" idx="11"/>
          </p:nvPr>
        </p:nvSpPr>
        <p:spPr/>
        <p:txBody>
          <a:bodyPr/>
          <a:lstStyle/>
          <a:p>
            <a:r>
              <a:rPr lang="en-US"/>
              <a:t>December TAC &amp; Board of Directors Update </a:t>
            </a:r>
          </a:p>
        </p:txBody>
      </p:sp>
      <p:sp>
        <p:nvSpPr>
          <p:cNvPr id="7" name="Slide Number Placeholder 6"/>
          <p:cNvSpPr>
            <a:spLocks noGrp="1"/>
          </p:cNvSpPr>
          <p:nvPr>
            <p:ph type="sldNum" sz="quarter" idx="12"/>
          </p:nvPr>
        </p:nvSpPr>
        <p:spPr/>
        <p:txBody>
          <a:bodyPr/>
          <a:lstStyle/>
          <a:p>
            <a:fld id="{EDEDA31E-5185-4CB0-88E0-309A957138BF}" type="slidenum">
              <a:rPr lang="en-US" smtClean="0"/>
              <a:t>‹#›</a:t>
            </a:fld>
            <a:endParaRPr lang="en-US"/>
          </a:p>
        </p:txBody>
      </p:sp>
    </p:spTree>
    <p:extLst>
      <p:ext uri="{BB962C8B-B14F-4D97-AF65-F5344CB8AC3E}">
        <p14:creationId xmlns:p14="http://schemas.microsoft.com/office/powerpoint/2010/main" val="4014010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r>
              <a:rPr lang="en-US"/>
              <a:t>1/9/2018</a:t>
            </a: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December TAC &amp; Board of Directors Update </a:t>
            </a: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EDEDA31E-5185-4CB0-88E0-309A957138BF}"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1259407"/>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5988" y="533400"/>
            <a:ext cx="7423612" cy="3124200"/>
          </a:xfrm>
        </p:spPr>
        <p:txBody>
          <a:bodyPr>
            <a:normAutofit/>
          </a:bodyPr>
          <a:lstStyle/>
          <a:p>
            <a:r>
              <a:rPr lang="en-US" sz="6600" dirty="0"/>
              <a:t>TAC </a:t>
            </a:r>
            <a:br>
              <a:rPr lang="en-US" sz="6600" dirty="0"/>
            </a:br>
            <a:r>
              <a:rPr lang="en-US" sz="6600" dirty="0"/>
              <a:t>May 25 Meeting Update to RMS</a:t>
            </a:r>
          </a:p>
        </p:txBody>
      </p:sp>
      <p:sp>
        <p:nvSpPr>
          <p:cNvPr id="3" name="Subtitle 2"/>
          <p:cNvSpPr>
            <a:spLocks noGrp="1"/>
          </p:cNvSpPr>
          <p:nvPr>
            <p:ph type="subTitle" idx="1"/>
          </p:nvPr>
        </p:nvSpPr>
        <p:spPr>
          <a:xfrm>
            <a:off x="634538" y="4419600"/>
            <a:ext cx="8052262" cy="1676400"/>
          </a:xfrm>
        </p:spPr>
        <p:txBody>
          <a:bodyPr>
            <a:noAutofit/>
          </a:bodyPr>
          <a:lstStyle/>
          <a:p>
            <a:pPr algn="ctr"/>
            <a:r>
              <a:rPr lang="en-US" sz="2000" b="1" dirty="0"/>
              <a:t>June 7, 2022</a:t>
            </a:r>
          </a:p>
          <a:p>
            <a:r>
              <a:rPr lang="en-US" sz="2000" b="1" dirty="0"/>
              <a:t>John Schatz 				           Debbie McKeever</a:t>
            </a:r>
          </a:p>
          <a:p>
            <a:r>
              <a:rPr lang="en-US" sz="2000" b="1" dirty="0"/>
              <a:t>LUMINANT GENERATION			ONCOR</a:t>
            </a:r>
          </a:p>
          <a:p>
            <a:r>
              <a:rPr lang="en-US" sz="2000" b="1" dirty="0"/>
              <a:t>rms chair					RMS VICE-CHAIR</a:t>
            </a:r>
          </a:p>
        </p:txBody>
      </p:sp>
    </p:spTree>
    <p:extLst>
      <p:ext uri="{BB962C8B-B14F-4D97-AF65-F5344CB8AC3E}">
        <p14:creationId xmlns:p14="http://schemas.microsoft.com/office/powerpoint/2010/main" val="2058812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DEDA31E-5185-4CB0-88E0-309A957138BF}" type="slidenum">
              <a:rPr lang="en-US" smtClean="0"/>
              <a:t>2</a:t>
            </a:fld>
            <a:endParaRPr lang="en-US"/>
          </a:p>
        </p:txBody>
      </p:sp>
      <p:sp>
        <p:nvSpPr>
          <p:cNvPr id="5" name="TextBox 4"/>
          <p:cNvSpPr txBox="1"/>
          <p:nvPr/>
        </p:nvSpPr>
        <p:spPr>
          <a:xfrm>
            <a:off x="381000" y="990600"/>
            <a:ext cx="7709400" cy="5078313"/>
          </a:xfrm>
          <a:prstGeom prst="rect">
            <a:avLst/>
          </a:prstGeom>
          <a:noFill/>
        </p:spPr>
        <p:txBody>
          <a:bodyPr wrap="square" rtlCol="0">
            <a:spAutoFit/>
          </a:bodyPr>
          <a:lstStyle/>
          <a:p>
            <a:r>
              <a:rPr lang="en-US" dirty="0"/>
              <a:t>Meeting was Chaired by Bob Helton, TAC Vice Chair</a:t>
            </a:r>
          </a:p>
          <a:p>
            <a:r>
              <a:rPr lang="en-US" dirty="0"/>
              <a:t>Bob opened the meeting and asked TAC to observe a moment of silence in reverence of the events in Uvalde. </a:t>
            </a:r>
          </a:p>
          <a:p>
            <a:endParaRPr lang="en-US" dirty="0"/>
          </a:p>
          <a:p>
            <a:r>
              <a:rPr lang="en-US" dirty="0"/>
              <a:t>April Board Meeting update </a:t>
            </a:r>
          </a:p>
          <a:p>
            <a:r>
              <a:rPr lang="en-US" dirty="0"/>
              <a:t>Board approved voting items provided by TAC</a:t>
            </a:r>
          </a:p>
          <a:p>
            <a:endParaRPr lang="en-US" dirty="0"/>
          </a:p>
          <a:p>
            <a:r>
              <a:rPr lang="en-US" dirty="0"/>
              <a:t>Board tabled NPRR1112, Reduction of Unsecured Credit Limit</a:t>
            </a:r>
          </a:p>
          <a:p>
            <a:r>
              <a:rPr lang="en-US" dirty="0"/>
              <a:t>	Board asked for TAC to come back with recommendation</a:t>
            </a:r>
          </a:p>
          <a:p>
            <a:r>
              <a:rPr lang="en-US" dirty="0"/>
              <a:t>	ERCOT was asked to do a study comparing ERCOT Market to other ISOs for 	Unsecured Credit Limits.</a:t>
            </a:r>
          </a:p>
          <a:p>
            <a:r>
              <a:rPr lang="en-US" dirty="0"/>
              <a:t> </a:t>
            </a:r>
          </a:p>
          <a:p>
            <a:r>
              <a:rPr lang="en-US" dirty="0"/>
              <a:t>ERCOT Report update was provided by Fred Huang with ERCOT, “Proposed Maximum Daily Resource Planned Outage Capacity Methodology (Related to NPRR1108, ERCOT Shall Approve or Deny All Resource Planned Outage Requests) </a:t>
            </a:r>
          </a:p>
          <a:p>
            <a:r>
              <a:rPr lang="en-US" dirty="0"/>
              <a:t>	After a lengthy and vibrant discussion, TAC determined a special TAC 	meeting would be held to discuss options.  </a:t>
            </a:r>
          </a:p>
          <a:p>
            <a:r>
              <a:rPr lang="en-US" dirty="0"/>
              <a:t>	Special TAC meeting workshop being held June 7 </a:t>
            </a:r>
          </a:p>
        </p:txBody>
      </p:sp>
      <p:pic>
        <p:nvPicPr>
          <p:cNvPr id="6" name="Picture 5"/>
          <p:cNvPicPr>
            <a:picLocks noChangeAspect="1"/>
          </p:cNvPicPr>
          <p:nvPr/>
        </p:nvPicPr>
        <p:blipFill>
          <a:blip r:embed="rId2"/>
          <a:stretch>
            <a:fillRect/>
          </a:stretch>
        </p:blipFill>
        <p:spPr>
          <a:xfrm>
            <a:off x="228600" y="76200"/>
            <a:ext cx="7736495" cy="1072989"/>
          </a:xfrm>
          <a:prstGeom prst="rect">
            <a:avLst/>
          </a:prstGeom>
        </p:spPr>
      </p:pic>
    </p:spTree>
    <p:extLst>
      <p:ext uri="{BB962C8B-B14F-4D97-AF65-F5344CB8AC3E}">
        <p14:creationId xmlns:p14="http://schemas.microsoft.com/office/powerpoint/2010/main" val="1736339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DEDA31E-5185-4CB0-88E0-309A957138BF}" type="slidenum">
              <a:rPr lang="en-US" smtClean="0"/>
              <a:t>3</a:t>
            </a:fld>
            <a:endParaRPr lang="en-US"/>
          </a:p>
        </p:txBody>
      </p:sp>
      <p:pic>
        <p:nvPicPr>
          <p:cNvPr id="6" name="Picture 5"/>
          <p:cNvPicPr>
            <a:picLocks noChangeAspect="1"/>
          </p:cNvPicPr>
          <p:nvPr/>
        </p:nvPicPr>
        <p:blipFill>
          <a:blip r:embed="rId2"/>
          <a:stretch>
            <a:fillRect/>
          </a:stretch>
        </p:blipFill>
        <p:spPr>
          <a:xfrm>
            <a:off x="20053" y="381000"/>
            <a:ext cx="7736495" cy="1072989"/>
          </a:xfrm>
          <a:prstGeom prst="rect">
            <a:avLst/>
          </a:prstGeom>
        </p:spPr>
      </p:pic>
      <p:sp>
        <p:nvSpPr>
          <p:cNvPr id="5" name="TextBox 4"/>
          <p:cNvSpPr txBox="1"/>
          <p:nvPr/>
        </p:nvSpPr>
        <p:spPr>
          <a:xfrm>
            <a:off x="114299" y="1219200"/>
            <a:ext cx="8915400" cy="4801314"/>
          </a:xfrm>
          <a:prstGeom prst="rect">
            <a:avLst/>
          </a:prstGeom>
          <a:noFill/>
        </p:spPr>
        <p:txBody>
          <a:bodyPr wrap="square" rtlCol="0">
            <a:spAutoFit/>
          </a:bodyPr>
          <a:lstStyle/>
          <a:p>
            <a:r>
              <a:rPr lang="en-US" dirty="0"/>
              <a:t>NPRR1100, Allow Generation Resources and Energy Storage Resources to Serve Customer Load When the Customer and the Resource are Disconnected from the ERCOT System</a:t>
            </a:r>
          </a:p>
          <a:p>
            <a:r>
              <a:rPr lang="en-US" dirty="0"/>
              <a:t>	Separate ballot was taken. TAC Approved! </a:t>
            </a:r>
          </a:p>
          <a:p>
            <a:endParaRPr lang="en-US" dirty="0"/>
          </a:p>
          <a:p>
            <a:r>
              <a:rPr lang="en-US" dirty="0"/>
              <a:t>Annual review of Other Binding Documents – 2 items included</a:t>
            </a:r>
          </a:p>
          <a:p>
            <a:pPr marL="742950" lvl="1" indent="-285750">
              <a:buFont typeface="Arial" panose="020B0604020202020204" pitchFamily="34" charset="0"/>
              <a:buChar char="•"/>
            </a:pPr>
            <a:r>
              <a:rPr lang="en-US" dirty="0"/>
              <a:t>OBDRR040, ORDC Changes Related to NPRR1131, Controllable Load Participation </a:t>
            </a:r>
          </a:p>
          <a:p>
            <a:r>
              <a:rPr lang="en-US" dirty="0"/>
              <a:t>      	      in Non-Spin</a:t>
            </a:r>
          </a:p>
          <a:p>
            <a:pPr marL="742950" lvl="1" indent="-285750">
              <a:buFont typeface="Arial" panose="020B0604020202020204" pitchFamily="34" charset="0"/>
              <a:buChar char="•"/>
            </a:pPr>
            <a:r>
              <a:rPr lang="en-US" dirty="0"/>
              <a:t>OBDRR041, Updates to Requirements for Aggregate Load Participation in the ERCOT Markets</a:t>
            </a:r>
          </a:p>
          <a:p>
            <a:r>
              <a:rPr lang="en-US" dirty="0"/>
              <a:t>		Tesla led a workshop for discussion modifying OBDRR041, held May 31.</a:t>
            </a:r>
          </a:p>
          <a:p>
            <a:r>
              <a:rPr lang="en-US" dirty="0"/>
              <a:t>		Please see May 31 meeting page on ERCOT for posted meeting materials </a:t>
            </a:r>
          </a:p>
          <a:p>
            <a:endParaRPr lang="en-US" dirty="0"/>
          </a:p>
          <a:p>
            <a:r>
              <a:rPr lang="en-US" dirty="0"/>
              <a:t>RMGRR168, Modify ERCOT Responsibilities During the Mass Transition</a:t>
            </a:r>
          </a:p>
          <a:p>
            <a:r>
              <a:rPr lang="en-US" dirty="0"/>
              <a:t>	RMGRR was tabled. Will be taken up at the next regularly scheduled TAC meeting.</a:t>
            </a:r>
          </a:p>
          <a:p>
            <a:endParaRPr lang="en-US" dirty="0"/>
          </a:p>
          <a:p>
            <a:r>
              <a:rPr lang="en-US" dirty="0"/>
              <a:t>Large Flexible Load Task Force</a:t>
            </a:r>
          </a:p>
          <a:p>
            <a:r>
              <a:rPr lang="en-US" dirty="0"/>
              <a:t>	TAC approved charter and leadership</a:t>
            </a:r>
          </a:p>
        </p:txBody>
      </p:sp>
    </p:spTree>
    <p:extLst>
      <p:ext uri="{BB962C8B-B14F-4D97-AF65-F5344CB8AC3E}">
        <p14:creationId xmlns:p14="http://schemas.microsoft.com/office/powerpoint/2010/main" val="3852838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DEDA31E-5185-4CB0-88E0-309A957138BF}" type="slidenum">
              <a:rPr lang="en-US" smtClean="0"/>
              <a:t>4</a:t>
            </a:fld>
            <a:endParaRPr lang="en-US"/>
          </a:p>
        </p:txBody>
      </p:sp>
      <p:sp>
        <p:nvSpPr>
          <p:cNvPr id="5" name="TextBox 4"/>
          <p:cNvSpPr txBox="1"/>
          <p:nvPr/>
        </p:nvSpPr>
        <p:spPr>
          <a:xfrm>
            <a:off x="0" y="893088"/>
            <a:ext cx="9067800" cy="5632311"/>
          </a:xfrm>
          <a:prstGeom prst="rect">
            <a:avLst/>
          </a:prstGeom>
          <a:noFill/>
        </p:spPr>
        <p:txBody>
          <a:bodyPr wrap="square" rtlCol="0">
            <a:spAutoFit/>
          </a:bodyPr>
          <a:lstStyle/>
          <a:p>
            <a:r>
              <a:rPr lang="en-US" dirty="0"/>
              <a:t>Other Business</a:t>
            </a:r>
          </a:p>
          <a:p>
            <a:r>
              <a:rPr lang="en-US" dirty="0"/>
              <a:t>	Bob Helton mentioned that the Board requests TAC to consider some items of importance 	including: </a:t>
            </a:r>
          </a:p>
          <a:p>
            <a:endParaRPr lang="en-US" dirty="0"/>
          </a:p>
          <a:p>
            <a:r>
              <a:rPr lang="en-US" dirty="0"/>
              <a:t>	How should TAC interface with the Board – Should TAC be comprised of “decision 	makers”? </a:t>
            </a:r>
          </a:p>
          <a:p>
            <a:r>
              <a:rPr lang="en-US" dirty="0"/>
              <a:t>	It was stated this is NOT intended to change members of TAC to Company Executives, 	which was a past discussion.  </a:t>
            </a:r>
          </a:p>
          <a:p>
            <a:endParaRPr lang="en-US" dirty="0"/>
          </a:p>
          <a:p>
            <a:r>
              <a:rPr lang="en-US" dirty="0"/>
              <a:t>	Appeals process to the Commission should be developed. VC Helton gave the example of 	how NPRR1108 is moving to the Commission.</a:t>
            </a:r>
          </a:p>
          <a:p>
            <a:r>
              <a:rPr lang="en-US" dirty="0"/>
              <a:t>	</a:t>
            </a:r>
          </a:p>
          <a:p>
            <a:r>
              <a:rPr lang="en-US" dirty="0"/>
              <a:t>	TAC should review the sub-Committees for possible improvements</a:t>
            </a:r>
          </a:p>
          <a:p>
            <a:endParaRPr lang="en-US" dirty="0"/>
          </a:p>
          <a:p>
            <a:r>
              <a:rPr lang="en-US" dirty="0"/>
              <a:t>	NPRRs/market changes proposed by the Commission should be taken up on </a:t>
            </a:r>
          </a:p>
          <a:p>
            <a:r>
              <a:rPr lang="en-US" dirty="0"/>
              <a:t>	a different path than regular NPRRs.</a:t>
            </a:r>
          </a:p>
          <a:p>
            <a:endParaRPr lang="en-US" dirty="0"/>
          </a:p>
          <a:p>
            <a:r>
              <a:rPr lang="en-US" dirty="0"/>
              <a:t>	TAC Leadership is meeting to plan for a TAC working session to address items noted above.    </a:t>
            </a:r>
          </a:p>
          <a:p>
            <a:r>
              <a:rPr lang="en-US" dirty="0"/>
              <a:t>	Upcoming TAC meetings: June 7, June 14 and June 27, July 27 </a:t>
            </a:r>
          </a:p>
          <a:p>
            <a:endParaRPr lang="en-US" dirty="0"/>
          </a:p>
        </p:txBody>
      </p:sp>
      <p:pic>
        <p:nvPicPr>
          <p:cNvPr id="6" name="Picture 5"/>
          <p:cNvPicPr>
            <a:picLocks noChangeAspect="1"/>
          </p:cNvPicPr>
          <p:nvPr/>
        </p:nvPicPr>
        <p:blipFill>
          <a:blip r:embed="rId2"/>
          <a:stretch>
            <a:fillRect/>
          </a:stretch>
        </p:blipFill>
        <p:spPr>
          <a:xfrm>
            <a:off x="20053" y="76200"/>
            <a:ext cx="7736495" cy="1072989"/>
          </a:xfrm>
          <a:prstGeom prst="rect">
            <a:avLst/>
          </a:prstGeom>
        </p:spPr>
      </p:pic>
    </p:spTree>
    <p:extLst>
      <p:ext uri="{BB962C8B-B14F-4D97-AF65-F5344CB8AC3E}">
        <p14:creationId xmlns:p14="http://schemas.microsoft.com/office/powerpoint/2010/main" val="1379414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a:stretch>
            <a:fillRect/>
          </a:stretch>
        </p:blipFill>
        <p:spPr>
          <a:xfrm>
            <a:off x="3552192" y="2567149"/>
            <a:ext cx="2145978" cy="2145978"/>
          </a:xfrm>
          <a:prstGeom prst="rect">
            <a:avLst/>
          </a:prstGeom>
        </p:spPr>
      </p:pic>
      <p:cxnSp>
        <p:nvCxnSpPr>
          <p:cNvPr id="5" name="Straight Connector 4">
            <a:extLst>
              <a:ext uri="{FF2B5EF4-FFF2-40B4-BE49-F238E27FC236}">
                <a16:creationId xmlns:a16="http://schemas.microsoft.com/office/drawing/2014/main" id="{C15F28AF-C8F2-4201-A7AC-CCCAA0DD0B75}"/>
              </a:ext>
            </a:extLst>
          </p:cNvPr>
          <p:cNvCxnSpPr/>
          <p:nvPr/>
        </p:nvCxnSpPr>
        <p:spPr>
          <a:xfrm>
            <a:off x="685800" y="838200"/>
            <a:ext cx="716280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2A799451-ED23-4192-A317-AFB1DD03DA65}"/>
              </a:ext>
            </a:extLst>
          </p:cNvPr>
          <p:cNvSpPr>
            <a:spLocks noGrp="1"/>
          </p:cNvSpPr>
          <p:nvPr>
            <p:ph type="sldNum" sz="quarter" idx="12"/>
          </p:nvPr>
        </p:nvSpPr>
        <p:spPr>
          <a:xfrm>
            <a:off x="7425344" y="6459786"/>
            <a:ext cx="984019" cy="365125"/>
          </a:xfrm>
        </p:spPr>
        <p:txBody>
          <a:bodyPr/>
          <a:lstStyle/>
          <a:p>
            <a:fld id="{EDEDA31E-5185-4CB0-88E0-309A957138BF}" type="slidenum">
              <a:rPr lang="en-US" smtClean="0"/>
              <a:pPr/>
              <a:t>5</a:t>
            </a:fld>
            <a:endParaRPr lang="en-US" dirty="0"/>
          </a:p>
        </p:txBody>
      </p:sp>
    </p:spTree>
    <p:extLst>
      <p:ext uri="{BB962C8B-B14F-4D97-AF65-F5344CB8AC3E}">
        <p14:creationId xmlns:p14="http://schemas.microsoft.com/office/powerpoint/2010/main" val="204395820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e9c0b8d7-bdb4-4fd3-b62a-f50327aaefce" origin="autoSelectedSuggestion">
  <element uid="c5f8eb12-5b27-439d-aaa6-3402af626fa3" value=""/>
  <element uid="c64218ab-b8d1-40b6-a478-cb8be1e10ecc" value=""/>
</sisl>
</file>

<file path=customXml/itemProps1.xml><?xml version="1.0" encoding="utf-8"?>
<ds:datastoreItem xmlns:ds="http://schemas.openxmlformats.org/officeDocument/2006/customXml" ds:itemID="{1C712C5D-CFB0-48EA-98C3-864164357757}">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Retrospect</Template>
  <TotalTime>17797</TotalTime>
  <Words>484</Words>
  <Application>Microsoft Office PowerPoint</Application>
  <PresentationFormat>On-screen Show (4:3)</PresentationFormat>
  <Paragraphs>54</Paragraphs>
  <Slides>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Retrospect</vt:lpstr>
      <vt:lpstr>TAC  May 25 Meeting Update to RMS</vt:lpstr>
      <vt:lpstr>PowerPoint Presentation</vt:lpstr>
      <vt:lpstr>PowerPoint Presentation</vt:lpstr>
      <vt:lpstr>PowerPoint Presentation</vt:lpstr>
      <vt:lpstr>PowerPoint Presentation</vt:lpstr>
    </vt:vector>
  </TitlesOfParts>
  <Company>NRG Energy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TAC update to RMS</dc:title>
  <dc:creator>Jim Lee</dc:creator>
  <cp:keywords/>
  <cp:lastModifiedBy>Schatz, John</cp:lastModifiedBy>
  <cp:revision>285</cp:revision>
  <cp:lastPrinted>2018-11-28T18:48:20Z</cp:lastPrinted>
  <dcterms:created xsi:type="dcterms:W3CDTF">2018-01-08T22:15:17Z</dcterms:created>
  <dcterms:modified xsi:type="dcterms:W3CDTF">2022-06-07T11:25:00Z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66fbd887-84f1-44c6-b614-caad1dd41da1</vt:lpwstr>
  </property>
  <property fmtid="{D5CDD505-2E9C-101B-9397-08002B2CF9AE}" pid="3" name="bjSaver">
    <vt:lpwstr>hVeZjyyepu7wfUb3kwBo4T82bAn9HrXq</vt:lpwstr>
  </property>
  <property fmtid="{D5CDD505-2E9C-101B-9397-08002B2CF9AE}" pid="4" name="bjDocumentSecurityLabel">
    <vt:lpwstr>AEP Public</vt:lpwstr>
  </property>
  <property fmtid="{D5CDD505-2E9C-101B-9397-08002B2CF9AE}" pid="5" name="bjDocumentLabelXML">
    <vt:lpwstr>&lt;?xml version="1.0" encoding="us-ascii"?&gt;&lt;sisl xmlns:xsi="http://www.w3.org/2001/XMLSchema-instance" xmlns:xsd="http://www.w3.org/2001/XMLSchema" sislVersion="0" policy="e9c0b8d7-bdb4-4fd3-b62a-f50327aaefce" origin="autoSelectedSuggestion" xmlns="http://w</vt:lpwstr>
  </property>
  <property fmtid="{D5CDD505-2E9C-101B-9397-08002B2CF9AE}" pid="6" name="bjDocumentLabelXML-0">
    <vt:lpwstr>ww.boldonjames.com/2008/01/sie/internal/label"&gt;&lt;element uid="c5f8eb12-5b27-439d-aaa6-3402af626fa3" value="" /&gt;&lt;element uid="c64218ab-b8d1-40b6-a478-cb8be1e10ecc" value="" /&gt;&lt;/sisl&gt;</vt:lpwstr>
  </property>
  <property fmtid="{D5CDD505-2E9C-101B-9397-08002B2CF9AE}" pid="7" name="Visual Markings Removed">
    <vt:lpwstr>No</vt:lpwstr>
  </property>
</Properties>
</file>