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70" r:id="rId2"/>
    <p:sldId id="408" r:id="rId3"/>
    <p:sldId id="409" r:id="rId4"/>
    <p:sldId id="412" r:id="rId5"/>
    <p:sldId id="411" r:id="rId6"/>
    <p:sldId id="405" r:id="rId7"/>
    <p:sldId id="385" r:id="rId8"/>
    <p:sldId id="38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94171"/>
    <a:srgbClr val="40949A"/>
    <a:srgbClr val="DDDDDD"/>
    <a:srgbClr val="FF3300"/>
    <a:srgbClr val="FF9900"/>
    <a:srgbClr val="54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6" autoAdjust="0"/>
    <p:restoredTop sz="94660"/>
  </p:normalViewPr>
  <p:slideViewPr>
    <p:cSldViewPr>
      <p:cViewPr varScale="1">
        <p:scale>
          <a:sx n="95" d="100"/>
          <a:sy n="95" d="100"/>
        </p:scale>
        <p:origin x="1042" y="53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heri.Wiegand@vistra.com" TargetMode="External"/><Relationship Id="rId2" Type="http://schemas.openxmlformats.org/officeDocument/2006/relationships/hyperlink" Target="mailto:tomas.fernandez@nrg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deborah.mckeever@Oncor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81400"/>
            <a:ext cx="6324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>
                <a:latin typeface="Calibri" panose="020F0502020204030204" pitchFamily="34" charset="0"/>
              </a:rPr>
              <a:t>UPDATE TO RMS</a:t>
            </a:r>
          </a:p>
          <a:p>
            <a:pPr marL="0" indent="0" algn="ctr">
              <a:buNone/>
            </a:pPr>
            <a:r>
              <a:rPr lang="en-US" sz="2800" dirty="0">
                <a:latin typeface="Calibri" panose="020F0502020204030204" pitchFamily="34" charset="0"/>
              </a:rPr>
              <a:t>Tuesday, </a:t>
            </a:r>
            <a:r>
              <a:rPr lang="en-US" sz="2800" dirty="0" smtClean="0">
                <a:latin typeface="Calibri" panose="020F0502020204030204" pitchFamily="34" charset="0"/>
              </a:rPr>
              <a:t>June 7, </a:t>
            </a:r>
            <a:r>
              <a:rPr lang="en-US" sz="2800" dirty="0">
                <a:latin typeface="Calibri" panose="020F0502020204030204" pitchFamily="34" charset="0"/>
              </a:rPr>
              <a:t>2022</a:t>
            </a:r>
            <a:endParaRPr lang="en-US" sz="2800" b="0" dirty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543800" cy="1828800"/>
          </a:xfrm>
        </p:spPr>
        <p:txBody>
          <a:bodyPr/>
          <a:lstStyle/>
          <a:p>
            <a:pPr algn="ctr" eaLnBrk="1" hangingPunct="1"/>
            <a:r>
              <a:rPr lang="en-US" sz="4400" b="1" dirty="0">
                <a:latin typeface="Calibri" panose="020F0502020204030204" pitchFamily="34" charset="0"/>
              </a:rPr>
              <a:t>ERCOT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Retail Market Training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Task Force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5410200"/>
            <a:ext cx="8001000" cy="476250"/>
          </a:xfrm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chemeClr val="accent5">
                    <a:lumMod val="50000"/>
                  </a:schemeClr>
                </a:solidFill>
              </a:rPr>
              <a:t>Debbie McKeever, Oncor   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</a:rPr>
              <a:t>   Tomas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</a:rPr>
              <a:t>Fernandez, NRG 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</a:rPr>
              <a:t>     Sheri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</a:rPr>
              <a:t>Wiegand, 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</a:rPr>
              <a:t>Vistra</a:t>
            </a: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48A235-82A0-419A-8D86-AB92B004E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Web-Based Training Opportunity – </a:t>
            </a:r>
            <a:r>
              <a:rPr lang="en-US" dirty="0" smtClean="0"/>
              <a:t>TX </a:t>
            </a:r>
            <a:r>
              <a:rPr lang="en-US" dirty="0"/>
              <a:t>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94D07B2-8AFB-4DCD-917E-7D80EBAD4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724400"/>
          </a:xfrm>
        </p:spPr>
        <p:txBody>
          <a:bodyPr/>
          <a:lstStyle/>
          <a:p>
            <a:endParaRPr lang="en-US" b="0" dirty="0"/>
          </a:p>
          <a:p>
            <a:pPr marL="0" indent="0">
              <a:buNone/>
            </a:pPr>
            <a:r>
              <a:rPr lang="en-US" b="0" dirty="0" smtClean="0"/>
              <a:t>TX </a:t>
            </a:r>
            <a:r>
              <a:rPr lang="en-US" b="0" dirty="0"/>
              <a:t>SET web-based training is now available in </a:t>
            </a:r>
            <a:r>
              <a:rPr lang="en-US" b="0" dirty="0" smtClean="0"/>
              <a:t>the ERCOT LMS</a:t>
            </a:r>
            <a:endParaRPr lang="en-US" b="0" dirty="0"/>
          </a:p>
          <a:p>
            <a:r>
              <a:rPr lang="en-US" b="0" dirty="0"/>
              <a:t>Training </a:t>
            </a:r>
            <a:r>
              <a:rPr lang="en-US" b="0" dirty="0" smtClean="0"/>
              <a:t>material was developed from materials that supported  Instructor Led classes previously </a:t>
            </a:r>
            <a:r>
              <a:rPr lang="en-US" b="0" dirty="0"/>
              <a:t>offered through </a:t>
            </a:r>
            <a:r>
              <a:rPr lang="en-US" b="0" dirty="0" smtClean="0"/>
              <a:t>RMMTF</a:t>
            </a:r>
          </a:p>
          <a:p>
            <a:r>
              <a:rPr lang="en-US" b="0" dirty="0" smtClean="0"/>
              <a:t>Online Module includes sections for specific transactions </a:t>
            </a:r>
            <a:endParaRPr lang="en-US" b="0" dirty="0"/>
          </a:p>
          <a:p>
            <a:r>
              <a:rPr lang="en-US" b="0" dirty="0"/>
              <a:t>The </a:t>
            </a:r>
            <a:r>
              <a:rPr lang="en-US" b="0" dirty="0" smtClean="0"/>
              <a:t>web-based training includes the following topics:</a:t>
            </a:r>
            <a:endParaRPr lang="en-US" b="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0" i="1" dirty="0">
                <a:solidFill>
                  <a:srgbClr val="2D3338"/>
                </a:solidFill>
                <a:effectLst/>
                <a:latin typeface="Roboto" panose="02000000000000000000" pitchFamily="2" charset="0"/>
              </a:rPr>
              <a:t>Governing Documents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0" i="1" dirty="0">
                <a:solidFill>
                  <a:srgbClr val="2D3338"/>
                </a:solidFill>
                <a:effectLst/>
                <a:latin typeface="Roboto" panose="02000000000000000000" pitchFamily="2" charset="0"/>
              </a:rPr>
              <a:t>Transactions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0" i="1" dirty="0">
                <a:solidFill>
                  <a:srgbClr val="2D3338"/>
                </a:solidFill>
                <a:effectLst/>
                <a:latin typeface="Roboto" panose="02000000000000000000" pitchFamily="2" charset="0"/>
              </a:rPr>
              <a:t>Transaction Process Flow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0" i="1" dirty="0">
                <a:solidFill>
                  <a:srgbClr val="2D3338"/>
                </a:solidFill>
                <a:effectLst/>
                <a:latin typeface="Roboto" panose="02000000000000000000" pitchFamily="2" charset="0"/>
              </a:rPr>
              <a:t>MIS Portal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0" i="1" dirty="0">
                <a:solidFill>
                  <a:srgbClr val="2D3338"/>
                </a:solidFill>
                <a:effectLst/>
                <a:latin typeface="Roboto" panose="02000000000000000000" pitchFamily="2" charset="0"/>
              </a:rPr>
              <a:t>TXSET Implementation Guides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0" i="1" dirty="0">
                <a:solidFill>
                  <a:srgbClr val="2D3338"/>
                </a:solidFill>
                <a:effectLst/>
                <a:latin typeface="Roboto" panose="02000000000000000000" pitchFamily="2" charset="0"/>
              </a:rPr>
              <a:t>TXSET Working Group</a:t>
            </a:r>
          </a:p>
          <a:p>
            <a:pPr lvl="1"/>
            <a:endParaRPr lang="en-US" b="0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b="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E5F5871-2C8B-4BCF-9309-4A1F10A0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DB9884F-397F-4C61-9053-75EBCC59C7C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5509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Retail Training Classes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382000" cy="5486400"/>
          </a:xfrm>
        </p:spPr>
        <p:txBody>
          <a:bodyPr/>
          <a:lstStyle/>
          <a:p>
            <a:pPr marL="0" indent="0">
              <a:buNone/>
            </a:pPr>
            <a:r>
              <a:rPr lang="en-US" sz="2400" u="sng" dirty="0"/>
              <a:t>Retail 101</a:t>
            </a:r>
          </a:p>
          <a:p>
            <a:pPr marL="0" indent="0">
              <a:buNone/>
            </a:pPr>
            <a:r>
              <a:rPr lang="en-US" b="0" dirty="0" smtClean="0"/>
              <a:t>	Wednesday</a:t>
            </a:r>
            <a:r>
              <a:rPr lang="en-US" b="0" dirty="0"/>
              <a:t>, May 4, 2022 </a:t>
            </a:r>
            <a:endParaRPr lang="en-US" b="0" dirty="0" smtClean="0"/>
          </a:p>
          <a:p>
            <a:pPr marL="0" indent="0">
              <a:buNone/>
            </a:pPr>
            <a:r>
              <a:rPr lang="en-US" b="0" dirty="0"/>
              <a:t>	</a:t>
            </a:r>
            <a:r>
              <a:rPr lang="en-US" b="0" dirty="0" smtClean="0"/>
              <a:t>ERCOT Instructor Led, WebEx only</a:t>
            </a:r>
          </a:p>
          <a:p>
            <a:pPr marL="0" indent="0">
              <a:buNone/>
            </a:pPr>
            <a:r>
              <a:rPr lang="en-US" b="0" dirty="0"/>
              <a:t>	</a:t>
            </a:r>
            <a:r>
              <a:rPr lang="en-US" b="0" dirty="0" smtClean="0"/>
              <a:t>CR and TDSP SMEs provided by RMTTF Volunteers</a:t>
            </a:r>
          </a:p>
          <a:p>
            <a:pPr marL="0" indent="0">
              <a:buNone/>
            </a:pPr>
            <a:r>
              <a:rPr lang="en-US" b="0" dirty="0"/>
              <a:t>	</a:t>
            </a:r>
            <a:r>
              <a:rPr lang="en-US" b="0" dirty="0" smtClean="0"/>
              <a:t>Good feedback from many able to attend. </a:t>
            </a:r>
          </a:p>
          <a:p>
            <a:pPr marL="0" indent="0">
              <a:buNone/>
            </a:pPr>
            <a:r>
              <a:rPr lang="en-US" b="0" dirty="0"/>
              <a:t>	</a:t>
            </a:r>
            <a:r>
              <a:rPr lang="en-US" b="0" dirty="0" smtClean="0"/>
              <a:t>Many registered did not attend. Some absences were 		noted due to managing workload due to the Mass 		Transition in progress. 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r>
              <a:rPr lang="en-US" sz="2400" u="sng" dirty="0"/>
              <a:t>Marketrak, Inadvertent </a:t>
            </a:r>
            <a:r>
              <a:rPr lang="en-US" sz="2400" u="sng" dirty="0" smtClean="0"/>
              <a:t>Gain, Switch Hold </a:t>
            </a:r>
            <a:r>
              <a:rPr lang="en-US" sz="2400" u="sng" dirty="0"/>
              <a:t>Training  </a:t>
            </a:r>
          </a:p>
          <a:p>
            <a:pPr marL="0" indent="0">
              <a:buNone/>
            </a:pPr>
            <a:r>
              <a:rPr lang="en-US" b="0" dirty="0" smtClean="0"/>
              <a:t>	Instructor Led, WebEx only</a:t>
            </a:r>
          </a:p>
          <a:p>
            <a:pPr marL="0" indent="0">
              <a:buNone/>
            </a:pPr>
            <a:r>
              <a:rPr lang="en-US" b="0" dirty="0" smtClean="0"/>
              <a:t>	Instructors include RMTTF Volunteers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b="0" dirty="0" smtClean="0"/>
              <a:t>	2 </a:t>
            </a:r>
            <a:r>
              <a:rPr lang="en-US" b="0" dirty="0"/>
              <a:t>Half day training sessions </a:t>
            </a:r>
            <a:endParaRPr lang="en-US" b="0" dirty="0" smtClean="0"/>
          </a:p>
          <a:p>
            <a:pPr marL="0" indent="0">
              <a:buNone/>
            </a:pPr>
            <a:r>
              <a:rPr lang="en-US" b="0" dirty="0" smtClean="0"/>
              <a:t>	June </a:t>
            </a:r>
            <a:r>
              <a:rPr lang="en-US" b="0" dirty="0"/>
              <a:t>1, 2022 </a:t>
            </a:r>
            <a:r>
              <a:rPr lang="en-US" b="0" dirty="0" smtClean="0"/>
              <a:t>     </a:t>
            </a:r>
            <a:r>
              <a:rPr lang="en-US" b="0" dirty="0"/>
              <a:t>MT – Part </a:t>
            </a:r>
            <a:r>
              <a:rPr lang="en-US" b="0" dirty="0" smtClean="0"/>
              <a:t>1 (Overview) </a:t>
            </a:r>
            <a:r>
              <a:rPr lang="en-US" b="0" dirty="0"/>
              <a:t>	</a:t>
            </a:r>
          </a:p>
          <a:p>
            <a:pPr marL="0" indent="0">
              <a:buNone/>
            </a:pPr>
            <a:r>
              <a:rPr lang="en-US" b="0" dirty="0" smtClean="0"/>
              <a:t>	June </a:t>
            </a:r>
            <a:r>
              <a:rPr lang="en-US" b="0" dirty="0"/>
              <a:t>2, 2022	 </a:t>
            </a:r>
            <a:r>
              <a:rPr lang="en-US" b="0" dirty="0" smtClean="0"/>
              <a:t>Inadvertent Gain and Switch Hold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232297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Retail Training Classes - TENTATIVE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Update to RMS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A5CFC9C-E616-4B23-8465-44AA0F3F792D}"/>
              </a:ext>
            </a:extLst>
          </p:cNvPr>
          <p:cNvSpPr txBox="1"/>
          <p:nvPr/>
        </p:nvSpPr>
        <p:spPr>
          <a:xfrm>
            <a:off x="457199" y="5181600"/>
            <a:ext cx="8399585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RMTTF </a:t>
            </a:r>
            <a:r>
              <a:rPr lang="en-US" sz="2000" b="1" dirty="0" smtClean="0">
                <a:solidFill>
                  <a:schemeClr val="bg1"/>
                </a:solidFill>
              </a:rPr>
              <a:t>will continue supporting Instructor Led classes via Web-ex until otherwise directed by RMS and ERCOT   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761604"/>
              </p:ext>
            </p:extLst>
          </p:nvPr>
        </p:nvGraphicFramePr>
        <p:xfrm>
          <a:off x="609600" y="1143000"/>
          <a:ext cx="8001000" cy="3733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7361"/>
                <a:gridCol w="2691154"/>
                <a:gridCol w="2422485"/>
              </a:tblGrid>
              <a:tr h="1244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Retail 101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September 28</a:t>
                      </a:r>
                      <a:r>
                        <a:rPr lang="en-US" sz="2400" b="1" baseline="30000" dirty="0">
                          <a:effectLst/>
                        </a:rPr>
                        <a:t>th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8:30 – 3:30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244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MarkeTrak – Part 1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October 5</a:t>
                      </a:r>
                      <a:r>
                        <a:rPr lang="en-US" sz="2400" b="1" baseline="30000" dirty="0">
                          <a:effectLst/>
                        </a:rPr>
                        <a:t>th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8:30 – 12:30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244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MarkeTrak &amp; IAG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October 6</a:t>
                      </a:r>
                      <a:r>
                        <a:rPr lang="en-US" sz="2400" b="1" baseline="30000" dirty="0">
                          <a:effectLst/>
                        </a:rPr>
                        <a:t>th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8:30 – 12:30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51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Retail Training stats as of 5-23-2022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 to RMS</a:t>
            </a:r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330133"/>
              </p:ext>
            </p:extLst>
          </p:nvPr>
        </p:nvGraphicFramePr>
        <p:xfrm>
          <a:off x="761999" y="1219198"/>
          <a:ext cx="7620002" cy="4191005"/>
        </p:xfrm>
        <a:graphic>
          <a:graphicData uri="http://schemas.openxmlformats.org/drawingml/2006/table">
            <a:tbl>
              <a:tblPr firstRow="1" firstCol="1" bandRow="1"/>
              <a:tblGrid>
                <a:gridCol w="3160658"/>
                <a:gridCol w="1642916"/>
                <a:gridCol w="1408214"/>
                <a:gridCol w="1408214"/>
              </a:tblGrid>
              <a:tr h="598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LMS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WEB BASED TRAINING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 Progress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Complete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Total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98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MarkeTrak-Year to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Date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MarkeTrak-All time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470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944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1414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Retail 101-Year to Date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Retail 101-All Time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1103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545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1648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Mass Tran-Year to Date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Mass Tran-All Time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37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sz="2200" b="1" dirty="0"/>
              <a:t> On-line ERCOT Retail Training Modules Available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685800"/>
            <a:ext cx="8686800" cy="5638800"/>
          </a:xfrm>
        </p:spPr>
        <p:txBody>
          <a:bodyPr/>
          <a:lstStyle/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>
                <a:latin typeface="Calibri" panose="020F0502020204030204" pitchFamily="34" charset="0"/>
              </a:rPr>
              <a:t>MarkeTrak </a:t>
            </a:r>
            <a:r>
              <a:rPr lang="en-US" sz="1800" b="1" dirty="0" smtClean="0">
                <a:latin typeface="Calibri" panose="020F0502020204030204" pitchFamily="34" charset="0"/>
              </a:rPr>
              <a:t>Online Training Modules  </a:t>
            </a:r>
            <a:r>
              <a:rPr lang="en-US" sz="1800" b="1" dirty="0" smtClean="0">
                <a:latin typeface="Calibri" panose="020F0502020204030204" pitchFamily="34" charset="0"/>
              </a:rPr>
              <a:t>- 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 smtClean="0">
                <a:latin typeface="Calibri" panose="020F0502020204030204" pitchFamily="34" charset="0"/>
              </a:rPr>
              <a:t>Note! Modules have been modified to include new screens and verbiage needed to support the ERCOT MarkeTrak Refresh that was completed June 4, 5    </a:t>
            </a:r>
            <a:endParaRPr lang="en-US" sz="1800" b="1" dirty="0">
              <a:latin typeface="Calibri" panose="020F0502020204030204" pitchFamily="34" charset="0"/>
            </a:endParaRP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Marketrak Overview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Switch Hold Removal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Cancel With/Without  Approvals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Inadvertent Gains/Losses &amp; Rescissions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Usage and Billing</a:t>
            </a:r>
            <a:endParaRPr lang="en-US" sz="1600" i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Other D2D Subtypes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Bulk Insert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MarkeTrak Admin Functionality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Data Extract Variances (DEV) LSE Subtypes 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Emails and Notifications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Reporting – Background &amp; GUI 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>
                <a:latin typeface="Calibri" panose="020F0502020204030204" pitchFamily="34" charset="0"/>
              </a:rPr>
              <a:t>Retail 101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>
                <a:latin typeface="Calibri" panose="020F0502020204030204" pitchFamily="34" charset="0"/>
              </a:rPr>
              <a:t>Mass </a:t>
            </a:r>
            <a:r>
              <a:rPr lang="en-US" sz="1800" b="1" dirty="0" smtClean="0">
                <a:latin typeface="Calibri" panose="020F0502020204030204" pitchFamily="34" charset="0"/>
              </a:rPr>
              <a:t>Transition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 smtClean="0">
                <a:latin typeface="Calibri" panose="020F0502020204030204" pitchFamily="34" charset="0"/>
              </a:rPr>
              <a:t>TX SET  	</a:t>
            </a:r>
            <a:endParaRPr lang="en-US" sz="1800" b="1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1143000" y="6438691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4250441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 Black" panose="020B0A04020102020204" pitchFamily="34" charset="0"/>
              </a:rPr>
              <a:t>Retail Market Training - Registration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64" y="742950"/>
            <a:ext cx="9144000" cy="542925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Registration is required for ERCOT Instructor Led and ERCOT Web Based Training (WBT) sessions.</a:t>
            </a:r>
          </a:p>
          <a:p>
            <a:pPr marL="0" indent="0">
              <a:buNone/>
            </a:pPr>
            <a:endParaRPr lang="en-US" sz="1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To complete registration, please follow the process below. 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Access the ERCOT Training Website through the following link </a:t>
            </a:r>
            <a:r>
              <a:rPr lang="en-US" sz="2100" b="0" dirty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‘Course Catalog’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your selected course 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‘Schedule/Registration’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‘Sign Up’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Log in (or create a log in) to register for the course.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Look for an email from ERCOT confirming registration for </a:t>
            </a:r>
            <a:r>
              <a:rPr lang="en-US" sz="2100" b="0" dirty="0" smtClean="0">
                <a:latin typeface="Calibri" panose="020F0502020204030204" pitchFamily="34" charset="0"/>
              </a:rPr>
              <a:t>Instructor Led courses.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1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42900" y="1524000"/>
            <a:ext cx="8458200" cy="37338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 smtClean="0">
                <a:latin typeface="Calibri" panose="020F0502020204030204" pitchFamily="34" charset="0"/>
              </a:rPr>
              <a:t>THANK YOU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600" b="1" dirty="0">
              <a:latin typeface="Calibri" panose="020F0502020204030204" pitchFamily="34" charset="0"/>
            </a:endParaRPr>
          </a:p>
          <a:p>
            <a:pPr algn="ctr"/>
            <a:endParaRPr lang="en-US" sz="3600" dirty="0" smtClean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600" b="0" dirty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362953" y="4038600"/>
            <a:ext cx="8686800" cy="1447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smtClean="0">
                <a:latin typeface="Calibri" panose="020F0502020204030204" pitchFamily="34" charset="0"/>
              </a:rPr>
              <a:t>Our next RMTTF Meeting will be held Wednesday, July 13</a:t>
            </a:r>
            <a:r>
              <a:rPr lang="en-US" sz="2400" b="1" baseline="30000" dirty="0" smtClean="0">
                <a:latin typeface="Calibri" panose="020F0502020204030204" pitchFamily="34" charset="0"/>
              </a:rPr>
              <a:t>TH</a:t>
            </a:r>
            <a:br>
              <a:rPr lang="en-US" sz="2400" b="1" baseline="30000" dirty="0" smtClean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/>
            </a: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>If at any time you have  suggestions for training, please feel free to contact one of the RMTTF co-Chairs noted below. </a:t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>          </a:t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	</a:t>
            </a:r>
            <a:r>
              <a:rPr lang="en-US" sz="2400" b="1" dirty="0" smtClean="0">
                <a:latin typeface="Calibri" panose="020F0502020204030204" pitchFamily="34" charset="0"/>
              </a:rPr>
              <a:t>Tomas Fernandez, NRG      </a:t>
            </a:r>
            <a:r>
              <a:rPr lang="en-US" sz="2400" b="1" dirty="0" smtClean="0">
                <a:latin typeface="Calibri" panose="020F0502020204030204" pitchFamily="34" charset="0"/>
                <a:hlinkClick r:id="rId2"/>
              </a:rPr>
              <a:t>tomas.fernandez@nrg.com</a:t>
            </a:r>
            <a:r>
              <a:rPr lang="en-US" sz="2400" b="1" dirty="0" smtClean="0">
                <a:latin typeface="Calibri" panose="020F0502020204030204" pitchFamily="34" charset="0"/>
              </a:rPr>
              <a:t/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>         	Sheri Wiegand, </a:t>
            </a:r>
            <a:r>
              <a:rPr lang="en-US" sz="2400" b="1" dirty="0" err="1" smtClean="0">
                <a:latin typeface="Calibri" panose="020F0502020204030204" pitchFamily="34" charset="0"/>
              </a:rPr>
              <a:t>Vistra</a:t>
            </a:r>
            <a:r>
              <a:rPr lang="en-US" sz="2400" b="1" dirty="0" smtClean="0">
                <a:latin typeface="Calibri" panose="020F0502020204030204" pitchFamily="34" charset="0"/>
              </a:rPr>
              <a:t>         </a:t>
            </a:r>
            <a:r>
              <a:rPr lang="en-US" sz="2400" b="1" dirty="0" smtClean="0">
                <a:latin typeface="Calibri" panose="020F0502020204030204" pitchFamily="34" charset="0"/>
                <a:hlinkClick r:id="rId3"/>
              </a:rPr>
              <a:t>sheri.Wiegand@vistra.com</a:t>
            </a:r>
            <a:r>
              <a:rPr lang="en-US" sz="2400" b="1" dirty="0" smtClean="0">
                <a:latin typeface="Calibri" panose="020F0502020204030204" pitchFamily="34" charset="0"/>
              </a:rPr>
              <a:t>	</a:t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>          	Debbie </a:t>
            </a:r>
            <a:r>
              <a:rPr lang="en-US" sz="2400" b="1" dirty="0" err="1" smtClean="0">
                <a:latin typeface="Calibri" panose="020F0502020204030204" pitchFamily="34" charset="0"/>
              </a:rPr>
              <a:t>McKeever,</a:t>
            </a:r>
            <a:r>
              <a:rPr lang="en-US" sz="2400" b="1" dirty="0" smtClean="0">
                <a:latin typeface="Calibri" panose="020F0502020204030204" pitchFamily="34" charset="0"/>
              </a:rPr>
              <a:t> Oncor   </a:t>
            </a:r>
            <a:r>
              <a:rPr lang="en-US" sz="2400" b="1" dirty="0" smtClean="0">
                <a:latin typeface="Calibri" panose="020F0502020204030204" pitchFamily="34" charset="0"/>
                <a:hlinkClick r:id="rId4"/>
              </a:rPr>
              <a:t>deborah.mckeever@Oncor.com</a:t>
            </a:r>
            <a:r>
              <a:rPr lang="en-US" sz="2400" b="1" dirty="0" smtClean="0">
                <a:latin typeface="Calibri" panose="020F0502020204030204" pitchFamily="34" charset="0"/>
              </a:rPr>
              <a:t/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/>
            </a: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/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br>
              <a:rPr lang="en-US" sz="2400" b="1" dirty="0" smtClean="0">
                <a:latin typeface="Calibri" panose="020F0502020204030204" pitchFamily="34" charset="0"/>
              </a:rPr>
            </a:br>
            <a:endParaRPr lang="en-US" sz="24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15233</TotalTime>
  <Words>430</Words>
  <Application>Microsoft Office PowerPoint</Application>
  <PresentationFormat>On-screen Show (4:3)</PresentationFormat>
  <Paragraphs>122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Courier New</vt:lpstr>
      <vt:lpstr>Roboto</vt:lpstr>
      <vt:lpstr>Wingdings</vt:lpstr>
      <vt:lpstr>Custom Design</vt:lpstr>
      <vt:lpstr>ERCOT  Retail Market Training  Task Force</vt:lpstr>
      <vt:lpstr>New Web-Based Training Opportunity – TX SET</vt:lpstr>
      <vt:lpstr>Recent Retail Training Classes </vt:lpstr>
      <vt:lpstr>Upcoming Retail Training Classes - TENTATIVE</vt:lpstr>
      <vt:lpstr>Retail Training stats as of 5-23-2022 </vt:lpstr>
      <vt:lpstr> On-line ERCOT Retail Training Modules Available </vt:lpstr>
      <vt:lpstr>Retail Market Training - Registration</vt:lpstr>
      <vt:lpstr>Our next RMTTF Meeting will be held Wednesday, July 13TH  If at any time you have  suggestions for training, please feel free to contact one of the RMTTF co-Chairs noted below.              Tomas Fernandez, NRG      tomas.fernandez@nrg.com           Sheri Wiegand, Vistra         sheri.Wiegand@vistra.com             Debbie McKeever, Oncor   deborah.mckeever@Oncor.com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Mckeever, Deborah</cp:lastModifiedBy>
  <cp:revision>567</cp:revision>
  <cp:lastPrinted>2016-02-12T19:29:41Z</cp:lastPrinted>
  <dcterms:created xsi:type="dcterms:W3CDTF">2005-04-21T14:28:35Z</dcterms:created>
  <dcterms:modified xsi:type="dcterms:W3CDTF">2022-06-06T17:12:24Z</dcterms:modified>
</cp:coreProperties>
</file>