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1"/>
  </p:notesMasterIdLst>
  <p:handoutMasterIdLst>
    <p:handoutMasterId r:id="rId12"/>
  </p:handoutMasterIdLst>
  <p:sldIdLst>
    <p:sldId id="260" r:id="rId7"/>
    <p:sldId id="257" r:id="rId8"/>
    <p:sldId id="265" r:id="rId9"/>
    <p:sldId id="266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45" autoAdjust="0"/>
    <p:restoredTop sz="94660"/>
  </p:normalViewPr>
  <p:slideViewPr>
    <p:cSldViewPr showGuides="1">
      <p:cViewPr varScale="1">
        <p:scale>
          <a:sx n="68" d="100"/>
          <a:sy n="68" d="100"/>
        </p:scale>
        <p:origin x="876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ListServ</a:t>
            </a:r>
            <a:r>
              <a:rPr lang="en-US" dirty="0"/>
              <a:t> Recipient</a:t>
            </a:r>
            <a:r>
              <a:rPr lang="en-US" baseline="0" dirty="0"/>
              <a:t> Trends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2021/10</c:v>
                </c:pt>
                <c:pt idx="1">
                  <c:v>2021/11</c:v>
                </c:pt>
                <c:pt idx="2">
                  <c:v>2021/12</c:v>
                </c:pt>
                <c:pt idx="3">
                  <c:v>2022/01</c:v>
                </c:pt>
                <c:pt idx="4">
                  <c:v>2022/02</c:v>
                </c:pt>
                <c:pt idx="5">
                  <c:v>2022/03</c:v>
                </c:pt>
                <c:pt idx="6">
                  <c:v>2022/04</c:v>
                </c:pt>
                <c:pt idx="7">
                  <c:v>2022/05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229332</c:v>
                </c:pt>
                <c:pt idx="1">
                  <c:v>320892</c:v>
                </c:pt>
                <c:pt idx="2">
                  <c:v>379947</c:v>
                </c:pt>
                <c:pt idx="3">
                  <c:v>383426</c:v>
                </c:pt>
                <c:pt idx="4">
                  <c:v>349127</c:v>
                </c:pt>
                <c:pt idx="5">
                  <c:v>224637</c:v>
                </c:pt>
                <c:pt idx="6">
                  <c:v>265706</c:v>
                </c:pt>
                <c:pt idx="7">
                  <c:v>373868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20C-4D04-9061-802338FC25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ListServ</a:t>
            </a:r>
            <a:r>
              <a:rPr lang="en-US" dirty="0"/>
              <a:t> Post Trends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2021/10</c:v>
                </c:pt>
                <c:pt idx="1">
                  <c:v>2021/11</c:v>
                </c:pt>
                <c:pt idx="2">
                  <c:v>2021/12</c:v>
                </c:pt>
                <c:pt idx="3">
                  <c:v>2022/01</c:v>
                </c:pt>
                <c:pt idx="4">
                  <c:v>2022/02</c:v>
                </c:pt>
                <c:pt idx="5">
                  <c:v>2022/03</c:v>
                </c:pt>
                <c:pt idx="6">
                  <c:v>2022/04</c:v>
                </c:pt>
                <c:pt idx="7">
                  <c:v>2022/05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432</c:v>
                </c:pt>
                <c:pt idx="1">
                  <c:v>670</c:v>
                </c:pt>
                <c:pt idx="2">
                  <c:v>634</c:v>
                </c:pt>
                <c:pt idx="3">
                  <c:v>763</c:v>
                </c:pt>
                <c:pt idx="4">
                  <c:v>679</c:v>
                </c:pt>
                <c:pt idx="5">
                  <c:v>481</c:v>
                </c:pt>
                <c:pt idx="6">
                  <c:v>577</c:v>
                </c:pt>
                <c:pt idx="7">
                  <c:v>711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DA7-4579-BB2D-9A856D9D13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3"/>
        <c:tickMarkSkip val="1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 rot="2700000"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24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198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ERCOT Public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ERCOT Public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services/sl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</a:t>
            </a:r>
            <a:endParaRPr lang="en-US" dirty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Mick Hanna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Supervisor, IT Support Services</a:t>
            </a:r>
          </a:p>
          <a:p>
            <a:endParaRPr lang="en-US" dirty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Public</a:t>
            </a:r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June 2022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 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4102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>
                <a:solidFill>
                  <a:srgbClr val="000000"/>
                </a:solidFill>
              </a:rPr>
              <a:t>Service Availability – May 2022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Retail Market IT systems met all SLA targets.</a:t>
            </a:r>
          </a:p>
          <a:p>
            <a:pPr lvl="2" eaLnBrk="0" fontAlgn="base" hangingPunct="0">
              <a:spcAft>
                <a:spcPct val="0"/>
              </a:spcAft>
              <a:buClr>
                <a:srgbClr val="FF0000"/>
              </a:buClr>
              <a:buFont typeface="Wingdings" panose="05000000000000000000" pitchFamily="2" charset="2"/>
              <a:buChar char="v"/>
              <a:defRPr/>
            </a:pPr>
            <a:r>
              <a:rPr lang="en-US" sz="1200" kern="0" dirty="0">
                <a:solidFill>
                  <a:srgbClr val="000000"/>
                </a:solidFill>
              </a:rPr>
              <a:t>Retail Core Business hour processing is just below 99.9% for the year. </a:t>
            </a:r>
            <a:endParaRPr lang="en-US" sz="800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Market Data Transparency IT systems met all SLA targets</a:t>
            </a: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1600" b="1" kern="0" dirty="0">
                <a:solidFill>
                  <a:srgbClr val="000000"/>
                </a:solidFill>
              </a:rPr>
              <a:t>Retail Incidents &amp; Maintenance – May 2022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May 8th Retail Site Failover</a:t>
            </a:r>
          </a:p>
          <a:p>
            <a:pPr marL="0" indent="0" algn="l">
              <a:buNone/>
            </a:pPr>
            <a:r>
              <a:rPr lang="en-US" sz="1600" b="1" kern="0" dirty="0">
                <a:solidFill>
                  <a:srgbClr val="000000"/>
                </a:solidFill>
              </a:rPr>
              <a:t>Non-Retail Incidents &amp; Maintenance – May 2022</a:t>
            </a:r>
            <a:r>
              <a:rPr lang="en-US" sz="1600" kern="0" dirty="0">
                <a:solidFill>
                  <a:srgbClr val="000000"/>
                </a:solidFill>
              </a:rPr>
              <a:t>. 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May 9</a:t>
            </a:r>
            <a:r>
              <a:rPr lang="en-US" sz="1600" kern="0" baseline="30000" dirty="0">
                <a:solidFill>
                  <a:srgbClr val="000000"/>
                </a:solidFill>
              </a:rPr>
              <a:t>th</a:t>
            </a:r>
            <a:r>
              <a:rPr lang="en-US" sz="1600" kern="0" dirty="0">
                <a:solidFill>
                  <a:srgbClr val="000000"/>
                </a:solidFill>
              </a:rPr>
              <a:t>-12</a:t>
            </a:r>
            <a:r>
              <a:rPr lang="en-US" sz="1600" kern="0" baseline="30000" dirty="0">
                <a:solidFill>
                  <a:srgbClr val="000000"/>
                </a:solidFill>
              </a:rPr>
              <a:t>th</a:t>
            </a:r>
            <a:r>
              <a:rPr lang="en-US" sz="1600" kern="0" dirty="0">
                <a:solidFill>
                  <a:srgbClr val="000000"/>
                </a:solidFill>
              </a:rPr>
              <a:t> Site Failovers</a:t>
            </a:r>
          </a:p>
          <a:p>
            <a:pPr marL="0" indent="0" algn="l">
              <a:buNone/>
            </a:pPr>
            <a:r>
              <a:rPr lang="en-US" sz="1600" b="1" kern="0" dirty="0">
                <a:solidFill>
                  <a:srgbClr val="000000"/>
                </a:solidFill>
              </a:rPr>
              <a:t>ListServ Incidents &amp; Maintenance – May 2022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May 8th Site Failover</a:t>
            </a:r>
          </a:p>
          <a:p>
            <a:pPr marL="0" lvl="1" indent="0" fontAlgn="base">
              <a:spcAft>
                <a:spcPct val="0"/>
              </a:spcAft>
              <a:buClr>
                <a:srgbClr val="00B050"/>
              </a:buClr>
              <a:buNone/>
              <a:defRPr/>
            </a:pPr>
            <a:r>
              <a:rPr lang="en-US" sz="1600" b="1" kern="0" dirty="0">
                <a:solidFill>
                  <a:srgbClr val="000000"/>
                </a:solidFill>
              </a:rPr>
              <a:t>SLA Documents and Incident Reporting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  <a:hlinkClick r:id="rId3"/>
              </a:rPr>
              <a:t>https://www.ercot.com/services/sla/</a:t>
            </a:r>
            <a:endParaRPr lang="en-US" sz="1600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Performance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488768"/>
              </p:ext>
            </p:extLst>
          </p:nvPr>
        </p:nvGraphicFramePr>
        <p:xfrm>
          <a:off x="302690" y="838200"/>
          <a:ext cx="8688910" cy="2059174"/>
        </p:xfrm>
        <a:graphic>
          <a:graphicData uri="http://schemas.openxmlformats.org/drawingml/2006/table">
            <a:tbl>
              <a:tblPr/>
              <a:tblGrid>
                <a:gridCol w="1411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84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10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232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Availability (%)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Response Time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QueryDetail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8.56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99.94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1.61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2.58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99.99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28EA1C93-99F0-4F93-ADB3-6E3C5DD3F5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690" y="3174171"/>
            <a:ext cx="8688910" cy="2859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899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/>
              <a:t>May </a:t>
            </a:r>
            <a:r>
              <a:rPr lang="en-US" dirty="0" err="1"/>
              <a:t>ListServ</a:t>
            </a:r>
            <a:r>
              <a:rPr lang="en-US" dirty="0"/>
              <a:t> Stats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69AA1256-8F72-4E96-940D-EBEF73D42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148" y="1055858"/>
            <a:ext cx="8534400" cy="4319832"/>
          </a:xfrm>
        </p:spPr>
        <p:txBody>
          <a:bodyPr/>
          <a:lstStyle/>
          <a:p>
            <a:r>
              <a:rPr lang="en-US" dirty="0"/>
              <a:t>711 Posts</a:t>
            </a:r>
          </a:p>
          <a:p>
            <a:r>
              <a:rPr lang="en-US" dirty="0"/>
              <a:t>373868 Recipients</a:t>
            </a:r>
          </a:p>
          <a:p>
            <a:r>
              <a:rPr lang="en-US" dirty="0"/>
              <a:t>RMS List</a:t>
            </a:r>
          </a:p>
          <a:p>
            <a:pPr lvl="1"/>
            <a:r>
              <a:rPr lang="en-US" dirty="0"/>
              <a:t>74 Posts</a:t>
            </a:r>
          </a:p>
          <a:p>
            <a:pPr lvl="1"/>
            <a:r>
              <a:rPr lang="en-US" dirty="0"/>
              <a:t>15 New Subscriptions</a:t>
            </a:r>
          </a:p>
          <a:p>
            <a:pPr lvl="1"/>
            <a:r>
              <a:rPr lang="en-US" dirty="0"/>
              <a:t>1 Unsubscribe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87E04CBA-5A6A-48FE-92B5-61D91FA1C8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04047198"/>
              </p:ext>
            </p:extLst>
          </p:nvPr>
        </p:nvGraphicFramePr>
        <p:xfrm>
          <a:off x="3800695" y="3392197"/>
          <a:ext cx="5253037" cy="2910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E9F40177-2F52-4E9D-B5B1-F492DEA250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8472419"/>
              </p:ext>
            </p:extLst>
          </p:nvPr>
        </p:nvGraphicFramePr>
        <p:xfrm>
          <a:off x="4019769" y="381000"/>
          <a:ext cx="5033963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900318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microsoft.com/office/2006/documentManagement/typ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19048</TotalTime>
  <Words>182</Words>
  <Application>Microsoft Office PowerPoint</Application>
  <PresentationFormat>On-screen Show (4:3)</PresentationFormat>
  <Paragraphs>68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Incident Report Highlights </vt:lpstr>
      <vt:lpstr>MarkeTrak Performance</vt:lpstr>
      <vt:lpstr>May ListServ Stats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Hanna, Mick</cp:lastModifiedBy>
  <cp:revision>276</cp:revision>
  <cp:lastPrinted>2019-05-06T20:09:17Z</cp:lastPrinted>
  <dcterms:created xsi:type="dcterms:W3CDTF">2016-01-21T15:20:31Z</dcterms:created>
  <dcterms:modified xsi:type="dcterms:W3CDTF">2022-06-06T21:25:52Z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</Properties>
</file>