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50" r:id="rId10"/>
    <p:sldId id="352" r:id="rId11"/>
    <p:sldId id="294" r:id="rId12"/>
    <p:sldId id="267" r:id="rId13"/>
    <p:sldId id="35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3E2618-0E3F-45F6-A743-6C1CBE087503}" v="8" dt="2022-06-03T13:28:09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1" d="100"/>
          <a:sy n="111" d="100"/>
        </p:scale>
        <p:origin x="126" y="3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A13E2618-0E3F-45F6-A743-6C1CBE087503}"/>
    <pc:docChg chg="undo custSel addSld delSld modSld">
      <pc:chgData name="Anderson, Troy" userId="04de3903-03dd-44db-8353-3f14e4dd6886" providerId="ADAL" clId="{A13E2618-0E3F-45F6-A743-6C1CBE087503}" dt="2022-06-03T21:52:14.417" v="1873" actId="20577"/>
      <pc:docMkLst>
        <pc:docMk/>
      </pc:docMkLst>
      <pc:sldChg chg="modSp mod">
        <pc:chgData name="Anderson, Troy" userId="04de3903-03dd-44db-8353-3f14e4dd6886" providerId="ADAL" clId="{A13E2618-0E3F-45F6-A743-6C1CBE087503}" dt="2022-06-03T20:33:58.346" v="1627" actId="20577"/>
        <pc:sldMkLst>
          <pc:docMk/>
          <pc:sldMk cId="530499478" sldId="258"/>
        </pc:sldMkLst>
        <pc:spChg chg="mod">
          <ac:chgData name="Anderson, Troy" userId="04de3903-03dd-44db-8353-3f14e4dd6886" providerId="ADAL" clId="{A13E2618-0E3F-45F6-A743-6C1CBE087503}" dt="2022-06-03T20:33:58.346" v="1627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addSp delSp modSp mod">
        <pc:chgData name="Anderson, Troy" userId="04de3903-03dd-44db-8353-3f14e4dd6886" providerId="ADAL" clId="{A13E2618-0E3F-45F6-A743-6C1CBE087503}" dt="2022-06-02T13:56:32.916" v="1261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A13E2618-0E3F-45F6-A743-6C1CBE087503}" dt="2022-06-02T13:56:32.916" v="1261" actId="20577"/>
          <ac:spMkLst>
            <pc:docMk/>
            <pc:sldMk cId="3190927396" sldId="267"/>
            <ac:spMk id="5" creationId="{F6E15D7B-B500-432B-996F-7120B3DA706D}"/>
          </ac:spMkLst>
        </pc:spChg>
        <pc:spChg chg="add mod">
          <ac:chgData name="Anderson, Troy" userId="04de3903-03dd-44db-8353-3f14e4dd6886" providerId="ADAL" clId="{A13E2618-0E3F-45F6-A743-6C1CBE087503}" dt="2022-06-02T13:46:55.876" v="1238" actId="20577"/>
          <ac:spMkLst>
            <pc:docMk/>
            <pc:sldMk cId="3190927396" sldId="267"/>
            <ac:spMk id="6" creationId="{9C7C0899-E457-4E0E-9843-38E0B3739B05}"/>
          </ac:spMkLst>
        </pc:spChg>
        <pc:graphicFrameChg chg="add del mod">
          <ac:chgData name="Anderson, Troy" userId="04de3903-03dd-44db-8353-3f14e4dd6886" providerId="ADAL" clId="{A13E2618-0E3F-45F6-A743-6C1CBE087503}" dt="2022-06-01T16:38:27.911" v="259"/>
          <ac:graphicFrameMkLst>
            <pc:docMk/>
            <pc:sldMk cId="3190927396" sldId="267"/>
            <ac:graphicFrameMk id="3" creationId="{A708B144-407C-40D8-8E81-FF06CCD0B58A}"/>
          </ac:graphicFrameMkLst>
        </pc:graphicFrameChg>
      </pc:sldChg>
      <pc:sldChg chg="modSp mod">
        <pc:chgData name="Anderson, Troy" userId="04de3903-03dd-44db-8353-3f14e4dd6886" providerId="ADAL" clId="{A13E2618-0E3F-45F6-A743-6C1CBE087503}" dt="2022-06-01T17:33:09.709" v="1037" actId="1035"/>
        <pc:sldMkLst>
          <pc:docMk/>
          <pc:sldMk cId="135025254" sldId="294"/>
        </pc:sldMkLst>
        <pc:spChg chg="mod">
          <ac:chgData name="Anderson, Troy" userId="04de3903-03dd-44db-8353-3f14e4dd6886" providerId="ADAL" clId="{A13E2618-0E3F-45F6-A743-6C1CBE087503}" dt="2022-06-01T15:13:44.144" v="249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A13E2618-0E3F-45F6-A743-6C1CBE087503}" dt="2022-06-01T17:33:09.709" v="1037" actId="1035"/>
          <ac:graphicFrameMkLst>
            <pc:docMk/>
            <pc:sldMk cId="135025254" sldId="294"/>
            <ac:graphicFrameMk id="3" creationId="{00000000-0000-0000-0000-000000000000}"/>
          </ac:graphicFrameMkLst>
        </pc:graphicFrameChg>
        <pc:graphicFrameChg chg="mod">
          <ac:chgData name="Anderson, Troy" userId="04de3903-03dd-44db-8353-3f14e4dd6886" providerId="ADAL" clId="{A13E2618-0E3F-45F6-A743-6C1CBE087503}" dt="2022-06-01T17:33:09.709" v="1037" actId="1035"/>
          <ac:graphicFrameMkLst>
            <pc:docMk/>
            <pc:sldMk cId="135025254" sldId="294"/>
            <ac:graphicFrameMk id="9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A13E2618-0E3F-45F6-A743-6C1CBE087503}" dt="2022-06-03T13:26:35.172" v="158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A13E2618-0E3F-45F6-A743-6C1CBE087503}" dt="2022-06-02T18:33:05.647" v="1477" actId="14100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A13E2618-0E3F-45F6-A743-6C1CBE087503}" dt="2022-06-03T13:26:35.172" v="1589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A13E2618-0E3F-45F6-A743-6C1CBE087503}" dt="2022-06-02T18:09:02.482" v="1274" actId="47"/>
        <pc:sldMkLst>
          <pc:docMk/>
          <pc:sldMk cId="3441618830" sldId="347"/>
        </pc:sldMkLst>
      </pc:sldChg>
      <pc:sldChg chg="addSp delSp modSp mod">
        <pc:chgData name="Anderson, Troy" userId="04de3903-03dd-44db-8353-3f14e4dd6886" providerId="ADAL" clId="{A13E2618-0E3F-45F6-A743-6C1CBE087503}" dt="2022-06-03T21:15:36.195" v="1854" actId="404"/>
        <pc:sldMkLst>
          <pc:docMk/>
          <pc:sldMk cId="3993419778" sldId="350"/>
        </pc:sldMkLst>
        <pc:spChg chg="del">
          <ac:chgData name="Anderson, Troy" userId="04de3903-03dd-44db-8353-3f14e4dd6886" providerId="ADAL" clId="{A13E2618-0E3F-45F6-A743-6C1CBE087503}" dt="2022-05-29T22:54:38.318" v="166" actId="478"/>
          <ac:spMkLst>
            <pc:docMk/>
            <pc:sldMk cId="3993419778" sldId="350"/>
            <ac:spMk id="15" creationId="{DB66D30A-5487-421A-AF14-94F22B0D24BF}"/>
          </ac:spMkLst>
        </pc:spChg>
        <pc:spChg chg="del">
          <ac:chgData name="Anderson, Troy" userId="04de3903-03dd-44db-8353-3f14e4dd6886" providerId="ADAL" clId="{A13E2618-0E3F-45F6-A743-6C1CBE087503}" dt="2022-05-29T22:54:44.864" v="167" actId="478"/>
          <ac:spMkLst>
            <pc:docMk/>
            <pc:sldMk cId="3993419778" sldId="350"/>
            <ac:spMk id="16" creationId="{30D129D9-5EC9-4C95-AE8F-C1AA796BE5ED}"/>
          </ac:spMkLst>
        </pc:spChg>
        <pc:spChg chg="mod">
          <ac:chgData name="Anderson, Troy" userId="04de3903-03dd-44db-8353-3f14e4dd6886" providerId="ADAL" clId="{A13E2618-0E3F-45F6-A743-6C1CBE087503}" dt="2022-05-29T22:54:24.410" v="165" actId="1036"/>
          <ac:spMkLst>
            <pc:docMk/>
            <pc:sldMk cId="3993419778" sldId="350"/>
            <ac:spMk id="18" creationId="{E8A5F11A-FAC8-44E9-A124-974A9FD48A9E}"/>
          </ac:spMkLst>
        </pc:spChg>
        <pc:spChg chg="mod">
          <ac:chgData name="Anderson, Troy" userId="04de3903-03dd-44db-8353-3f14e4dd6886" providerId="ADAL" clId="{A13E2618-0E3F-45F6-A743-6C1CBE087503}" dt="2022-06-03T13:27:25.959" v="1590" actId="20577"/>
          <ac:spMkLst>
            <pc:docMk/>
            <pc:sldMk cId="3993419778" sldId="350"/>
            <ac:spMk id="35" creationId="{3860C0A6-4EEB-4927-A324-0A45CB5BF0F1}"/>
          </ac:spMkLst>
        </pc:spChg>
        <pc:spChg chg="add del">
          <ac:chgData name="Anderson, Troy" userId="04de3903-03dd-44db-8353-3f14e4dd6886" providerId="ADAL" clId="{A13E2618-0E3F-45F6-A743-6C1CBE087503}" dt="2022-05-29T22:54:56.554" v="169" actId="478"/>
          <ac:spMkLst>
            <pc:docMk/>
            <pc:sldMk cId="3993419778" sldId="350"/>
            <ac:spMk id="37" creationId="{7F39025C-9B89-4268-9923-9C14C61F09D8}"/>
          </ac:spMkLst>
        </pc:spChg>
        <pc:spChg chg="mod">
          <ac:chgData name="Anderson, Troy" userId="04de3903-03dd-44db-8353-3f14e4dd6886" providerId="ADAL" clId="{A13E2618-0E3F-45F6-A743-6C1CBE087503}" dt="2022-06-03T13:25:19.203" v="1529" actId="20577"/>
          <ac:spMkLst>
            <pc:docMk/>
            <pc:sldMk cId="3993419778" sldId="350"/>
            <ac:spMk id="38" creationId="{1FF61AC0-C7DB-4A25-AADC-B7C5E8C0B22A}"/>
          </ac:spMkLst>
        </pc:spChg>
        <pc:spChg chg="del">
          <ac:chgData name="Anderson, Troy" userId="04de3903-03dd-44db-8353-3f14e4dd6886" providerId="ADAL" clId="{A13E2618-0E3F-45F6-A743-6C1CBE087503}" dt="2022-05-29T22:54:10.601" v="141" actId="478"/>
          <ac:spMkLst>
            <pc:docMk/>
            <pc:sldMk cId="3993419778" sldId="350"/>
            <ac:spMk id="43" creationId="{6D07F86E-F5EB-40C8-B2CB-F2D07AFA7051}"/>
          </ac:spMkLst>
        </pc:spChg>
        <pc:spChg chg="add mod">
          <ac:chgData name="Anderson, Troy" userId="04de3903-03dd-44db-8353-3f14e4dd6886" providerId="ADAL" clId="{A13E2618-0E3F-45F6-A743-6C1CBE087503}" dt="2022-06-01T14:54:09.563" v="241" actId="1076"/>
          <ac:spMkLst>
            <pc:docMk/>
            <pc:sldMk cId="3993419778" sldId="350"/>
            <ac:spMk id="43" creationId="{EC833306-182F-453A-AD05-51402D04CFF1}"/>
          </ac:spMkLst>
        </pc:spChg>
        <pc:spChg chg="add mod">
          <ac:chgData name="Anderson, Troy" userId="04de3903-03dd-44db-8353-3f14e4dd6886" providerId="ADAL" clId="{A13E2618-0E3F-45F6-A743-6C1CBE087503}" dt="2022-05-29T22:54:20.032" v="157" actId="1036"/>
          <ac:spMkLst>
            <pc:docMk/>
            <pc:sldMk cId="3993419778" sldId="350"/>
            <ac:spMk id="47" creationId="{0A570746-F7BB-4539-B22F-9B4D7B8F1C49}"/>
          </ac:spMkLst>
        </pc:spChg>
        <pc:spChg chg="add mod">
          <ac:chgData name="Anderson, Troy" userId="04de3903-03dd-44db-8353-3f14e4dd6886" providerId="ADAL" clId="{A13E2618-0E3F-45F6-A743-6C1CBE087503}" dt="2022-05-29T22:58:42.452" v="204" actId="403"/>
          <ac:spMkLst>
            <pc:docMk/>
            <pc:sldMk cId="3993419778" sldId="350"/>
            <ac:spMk id="48" creationId="{BA54BB81-C4CA-4858-B2A6-33A342EEDFE4}"/>
          </ac:spMkLst>
        </pc:spChg>
        <pc:graphicFrameChg chg="mod modGraphic">
          <ac:chgData name="Anderson, Troy" userId="04de3903-03dd-44db-8353-3f14e4dd6886" providerId="ADAL" clId="{A13E2618-0E3F-45F6-A743-6C1CBE087503}" dt="2022-06-02T13:39:09.126" v="1050" actId="20577"/>
          <ac:graphicFrameMkLst>
            <pc:docMk/>
            <pc:sldMk cId="3993419778" sldId="350"/>
            <ac:graphicFrameMk id="33" creationId="{00000000-0000-0000-0000-000000000000}"/>
          </ac:graphicFrameMkLst>
        </pc:graphicFrameChg>
        <pc:graphicFrameChg chg="modGraphic">
          <ac:chgData name="Anderson, Troy" userId="04de3903-03dd-44db-8353-3f14e4dd6886" providerId="ADAL" clId="{A13E2618-0E3F-45F6-A743-6C1CBE087503}" dt="2022-06-03T21:15:36.195" v="1854" actId="404"/>
          <ac:graphicFrameMkLst>
            <pc:docMk/>
            <pc:sldMk cId="3993419778" sldId="350"/>
            <ac:graphicFrameMk id="40" creationId="{BB347731-9DCF-4A6B-84CF-377681286AF3}"/>
          </ac:graphicFrameMkLst>
        </pc:graphicFrameChg>
        <pc:cxnChg chg="del">
          <ac:chgData name="Anderson, Troy" userId="04de3903-03dd-44db-8353-3f14e4dd6886" providerId="ADAL" clId="{A13E2618-0E3F-45F6-A743-6C1CBE087503}" dt="2022-06-02T13:36:53.807" v="1040" actId="478"/>
          <ac:cxnSpMkLst>
            <pc:docMk/>
            <pc:sldMk cId="3993419778" sldId="350"/>
            <ac:cxnSpMk id="42" creationId="{C44AC747-E27C-41AA-AA56-BBEFE14CAC1F}"/>
          </ac:cxnSpMkLst>
        </pc:cxnChg>
      </pc:sldChg>
      <pc:sldChg chg="modSp mod">
        <pc:chgData name="Anderson, Troy" userId="04de3903-03dd-44db-8353-3f14e4dd6886" providerId="ADAL" clId="{A13E2618-0E3F-45F6-A743-6C1CBE087503}" dt="2022-06-03T21:52:14.417" v="1873" actId="20577"/>
        <pc:sldMkLst>
          <pc:docMk/>
          <pc:sldMk cId="778800923" sldId="351"/>
        </pc:sldMkLst>
        <pc:spChg chg="mod">
          <ac:chgData name="Anderson, Troy" userId="04de3903-03dd-44db-8353-3f14e4dd6886" providerId="ADAL" clId="{A13E2618-0E3F-45F6-A743-6C1CBE087503}" dt="2022-06-03T21:52:14.417" v="1873" actId="20577"/>
          <ac:spMkLst>
            <pc:docMk/>
            <pc:sldMk cId="778800923" sldId="351"/>
            <ac:spMk id="5" creationId="{F6E15D7B-B500-432B-996F-7120B3DA706D}"/>
          </ac:spMkLst>
        </pc:spChg>
      </pc:sldChg>
      <pc:sldChg chg="modSp add mod">
        <pc:chgData name="Anderson, Troy" userId="04de3903-03dd-44db-8353-3f14e4dd6886" providerId="ADAL" clId="{A13E2618-0E3F-45F6-A743-6C1CBE087503}" dt="2022-06-02T18:35:33.369" v="1503" actId="1036"/>
        <pc:sldMkLst>
          <pc:docMk/>
          <pc:sldMk cId="4195279788" sldId="352"/>
        </pc:sldMkLst>
        <pc:spChg chg="mod">
          <ac:chgData name="Anderson, Troy" userId="04de3903-03dd-44db-8353-3f14e4dd6886" providerId="ADAL" clId="{A13E2618-0E3F-45F6-A743-6C1CBE087503}" dt="2022-06-02T18:34:39.592" v="1486" actId="404"/>
          <ac:spMkLst>
            <pc:docMk/>
            <pc:sldMk cId="4195279788" sldId="352"/>
            <ac:spMk id="3" creationId="{00000000-0000-0000-0000-000000000000}"/>
          </ac:spMkLst>
        </pc:spChg>
        <pc:spChg chg="mod">
          <ac:chgData name="Anderson, Troy" userId="04de3903-03dd-44db-8353-3f14e4dd6886" providerId="ADAL" clId="{A13E2618-0E3F-45F6-A743-6C1CBE087503}" dt="2022-06-02T18:35:33.369" v="1503" actId="1036"/>
          <ac:spMkLst>
            <pc:docMk/>
            <pc:sldMk cId="4195279788" sldId="352"/>
            <ac:spMk id="4" creationId="{CE8BD96C-200F-4CE0-88D1-A1D7232F3924}"/>
          </ac:spMkLst>
        </pc:spChg>
        <pc:spChg chg="mod">
          <ac:chgData name="Anderson, Troy" userId="04de3903-03dd-44db-8353-3f14e4dd6886" providerId="ADAL" clId="{A13E2618-0E3F-45F6-A743-6C1CBE087503}" dt="2022-06-02T18:35:11.097" v="1498" actId="1035"/>
          <ac:spMkLst>
            <pc:docMk/>
            <pc:sldMk cId="4195279788" sldId="352"/>
            <ac:spMk id="11" creationId="{E64D04A8-3432-4148-B31D-80F956226D4A}"/>
          </ac:spMkLst>
        </pc:spChg>
        <pc:spChg chg="mod">
          <ac:chgData name="Anderson, Troy" userId="04de3903-03dd-44db-8353-3f14e4dd6886" providerId="ADAL" clId="{A13E2618-0E3F-45F6-A743-6C1CBE087503}" dt="2022-06-02T18:34:49.302" v="1497" actId="1036"/>
          <ac:spMkLst>
            <pc:docMk/>
            <pc:sldMk cId="4195279788" sldId="352"/>
            <ac:spMk id="12" creationId="{7B28C31B-4DA4-41FD-92F9-21A7A444EE19}"/>
          </ac:spMkLst>
        </pc:spChg>
        <pc:spChg chg="mod">
          <ac:chgData name="Anderson, Troy" userId="04de3903-03dd-44db-8353-3f14e4dd6886" providerId="ADAL" clId="{A13E2618-0E3F-45F6-A743-6C1CBE087503}" dt="2022-06-02T18:35:17.033" v="1499" actId="1035"/>
          <ac:spMkLst>
            <pc:docMk/>
            <pc:sldMk cId="4195279788" sldId="352"/>
            <ac:spMk id="13" creationId="{0DDAB889-B503-4BBA-9892-497E5DA71A5A}"/>
          </ac:spMkLst>
        </pc:spChg>
        <pc:spChg chg="mod">
          <ac:chgData name="Anderson, Troy" userId="04de3903-03dd-44db-8353-3f14e4dd6886" providerId="ADAL" clId="{A13E2618-0E3F-45F6-A743-6C1CBE087503}" dt="2022-06-02T18:35:33.369" v="1503" actId="1036"/>
          <ac:spMkLst>
            <pc:docMk/>
            <pc:sldMk cId="4195279788" sldId="352"/>
            <ac:spMk id="14" creationId="{BC48A5F0-372F-4F55-AF0F-87CED616BBA5}"/>
          </ac:spMkLst>
        </pc:spChg>
        <pc:spChg chg="mod">
          <ac:chgData name="Anderson, Troy" userId="04de3903-03dd-44db-8353-3f14e4dd6886" providerId="ADAL" clId="{A13E2618-0E3F-45F6-A743-6C1CBE087503}" dt="2022-06-02T18:34:49.302" v="1497" actId="1036"/>
          <ac:spMkLst>
            <pc:docMk/>
            <pc:sldMk cId="4195279788" sldId="352"/>
            <ac:spMk id="15" creationId="{9FD17AAD-4439-4FA6-B30B-F20DA6AB47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45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June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June 9,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219200"/>
            <a:ext cx="7620000" cy="41910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NPRR1131	– Controllable Load Resource Participation in Non-Spin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Summary of 5/19/2022 meeting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“Not Started” Revision Request List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Continuing Discussion on Not Started and On Hold Revision Requests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096000"/>
            <a:ext cx="7467600" cy="5447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13793"/>
            <a:ext cx="8686800" cy="5562600"/>
          </a:xfrm>
        </p:spPr>
        <p:txBody>
          <a:bodyPr/>
          <a:lstStyle/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May Release – Off-cycle – 5/13/2022	</a:t>
            </a:r>
            <a:r>
              <a:rPr lang="en-US" sz="1600" i="1" dirty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300" dirty="0"/>
              <a:t>NPRR1092	</a:t>
            </a:r>
            <a:r>
              <a:rPr lang="en-US" sz="1300" kern="0" dirty="0"/>
              <a:t> </a:t>
            </a:r>
            <a:r>
              <a:rPr lang="en-US" sz="1300" dirty="0"/>
              <a:t>– Reduce RUC Offer Floor </a:t>
            </a:r>
            <a:r>
              <a:rPr lang="en-US" sz="1300" dirty="0">
                <a:solidFill>
                  <a:schemeClr val="bg1">
                    <a:lumMod val="65000"/>
                  </a:schemeClr>
                </a:solidFill>
              </a:rPr>
              <a:t>and Limit RUC Opt-Out Provision </a:t>
            </a:r>
            <a:r>
              <a:rPr lang="en-US" sz="1300" i="1" dirty="0"/>
              <a:t>(RUC Offer Floor portion)</a:t>
            </a:r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endParaRPr lang="en-US" sz="50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R3</a:t>
            </a:r>
            <a:r>
              <a:rPr lang="en-US" sz="1600" dirty="0"/>
              <a:t> – 5/24/2022-5/26/2022	</a:t>
            </a:r>
            <a:r>
              <a:rPr lang="en-US" sz="1600" i="1" dirty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NPRR939</a:t>
            </a:r>
            <a:r>
              <a:rPr lang="en-US" sz="1300" kern="0" dirty="0"/>
              <a:t>	– </a:t>
            </a:r>
            <a:r>
              <a:rPr lang="en-US" sz="1300" dirty="0"/>
              <a:t>Modification to Load Resources Providing RRS to Maintain Minimum PRC on 			Generators During Scarcity Conditions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kern="0" dirty="0"/>
              <a:t>NPRR1093	– Load Resource Participation in Non-Spinning Reserve</a:t>
            </a:r>
          </a:p>
          <a:p>
            <a:pPr lvl="2">
              <a:tabLst>
                <a:tab pos="1712913" algn="l"/>
                <a:tab pos="2170113" algn="l"/>
                <a:tab pos="7199313" algn="l"/>
              </a:tabLst>
            </a:pPr>
            <a:r>
              <a:rPr lang="en-US" sz="1200" dirty="0"/>
              <a:t>Other RRs related to NPRR1093 – NOGRR232, OBDRR032, ODBRR033, OBDRR035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kern="0" dirty="0"/>
              <a:t>NPRR1101	– </a:t>
            </a:r>
            <a:r>
              <a:rPr lang="en-US" sz="11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Create Non-Spin Deployment Groups made up of Generation Resources Providing Off-Line Non-Spinning		Reserve &amp; Load Resources that are Not Controllable Load Resources Providing Non-Spinning Reserve</a:t>
            </a:r>
            <a:endParaRPr lang="en-US" sz="13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NPRR1113	</a:t>
            </a:r>
            <a:r>
              <a:rPr lang="en-US" sz="1300" kern="0" dirty="0"/>
              <a:t>–</a:t>
            </a:r>
            <a:r>
              <a:rPr lang="en-US" sz="1300" dirty="0"/>
              <a:t> Clarification of Reg-Up Schedule for Controllable Load Resources in A/S Imbalance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SCR800</a:t>
            </a:r>
            <a:r>
              <a:rPr lang="en-US" sz="1300" kern="0" dirty="0"/>
              <a:t>	– </a:t>
            </a:r>
            <a:r>
              <a:rPr lang="en-US" sz="1300" dirty="0"/>
              <a:t>Addition of DC Tie Ramp to GTBD Calculation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kern="0" dirty="0"/>
              <a:t>SCR809	– </a:t>
            </a:r>
            <a:r>
              <a:rPr lang="en-US" sz="1300" dirty="0"/>
              <a:t>Changes to External Telemetry Validations in Resource Limit Calculator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SCR814	– </a:t>
            </a:r>
            <a:r>
              <a:rPr lang="en-US" sz="1300" dirty="0">
                <a:latin typeface="Arial" panose="020B0604020202020204" pitchFamily="34" charset="0"/>
              </a:rPr>
              <a:t>Point-to-Point (PTP) Obligation Bid Interval Limit</a:t>
            </a:r>
          </a:p>
          <a:p>
            <a:pPr marL="457200" lvl="1" indent="0">
              <a:buNone/>
              <a:tabLst>
                <a:tab pos="1712913" algn="l"/>
                <a:tab pos="2170113" algn="l"/>
                <a:tab pos="7199313" algn="l"/>
              </a:tabLst>
            </a:pPr>
            <a:endParaRPr lang="en-US" sz="500" kern="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June Release – Off-cycle – 6/23/2022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300" dirty="0"/>
              <a:t>NPRR935	</a:t>
            </a:r>
            <a:r>
              <a:rPr lang="en-US" sz="1300" kern="0" dirty="0"/>
              <a:t>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Post All Wind and Solar Forecasts </a:t>
            </a:r>
            <a:r>
              <a:rPr lang="en-US" sz="1300" b="0" i="1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(</a:t>
            </a:r>
            <a:r>
              <a:rPr lang="en-US" sz="1300" b="0" i="1" dirty="0">
                <a:effectLst/>
                <a:latin typeface="Roboto" panose="02000000000000000000" pitchFamily="2" charset="0"/>
              </a:rPr>
              <a:t>new solar forecasts and reports – see 5/4/2022 notice)</a:t>
            </a:r>
            <a:endParaRPr lang="en-US" sz="1300" i="1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endParaRPr lang="en-US" sz="50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R4</a:t>
            </a:r>
            <a:r>
              <a:rPr lang="en-US" sz="1600" dirty="0"/>
              <a:t> – 7/26/2022-7/28/2022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NPRR1108	</a:t>
            </a:r>
            <a:r>
              <a:rPr lang="en-US" sz="1300" kern="0" dirty="0"/>
              <a:t>– </a:t>
            </a:r>
            <a:r>
              <a:rPr lang="en-US" sz="1300" dirty="0">
                <a:latin typeface="Arial" panose="020B0604020202020204" pitchFamily="34" charset="0"/>
              </a:rPr>
              <a:t>ERCOT Shall Approve or Deny All Resource Outage Requests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12913" algn="l"/>
                <a:tab pos="2170113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October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10/4/2022-10/6/2022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FFR Advancement (FFRA portion of NPRR863)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NPRR987	</a:t>
            </a:r>
            <a:r>
              <a:rPr lang="en-US" sz="1300" kern="0" dirty="0"/>
              <a:t>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BESTF-3 Energy Storage Resource Contribution to Physical Responsive Capability portion</a:t>
            </a:r>
            <a:endParaRPr lang="en-US" sz="1300" dirty="0"/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NPRR1002</a:t>
            </a:r>
            <a:r>
              <a:rPr lang="en-US" sz="1300" kern="0" dirty="0"/>
              <a:t>	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BESTF-5 Charging Restrictions in Emergency Conditions portion</a:t>
            </a:r>
            <a:endParaRPr lang="en-US" sz="1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571936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MarkeTrak User Interface Refresh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NPRR987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064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90D0A3E3-81C0-4479-B6A5-5D45DF0A8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444" y="3251537"/>
            <a:ext cx="1522276" cy="10156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ECRS project started in 1/2022 with a go-live target prior to the EMS Freeze</a:t>
            </a:r>
            <a:endParaRPr lang="en-US" sz="1200" b="0" dirty="0"/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567535"/>
            <a:ext cx="1674676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Mid-2023 – Mid-2024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359166"/>
            <a:ext cx="370549" cy="1792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594970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NPRR935(b) – New solar forecasts and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NPRR987(a) – </a:t>
            </a:r>
            <a:r>
              <a:rPr lang="en-US" sz="800" b="0" dirty="0">
                <a:solidFill>
                  <a:srgbClr val="FF0000"/>
                </a:solidFill>
              </a:rPr>
              <a:t>ESR Contribution to PRC 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NPRR1002(a) – </a:t>
            </a:r>
            <a:r>
              <a:rPr lang="en-US" sz="800" b="0" dirty="0">
                <a:solidFill>
                  <a:srgbClr val="FF0000"/>
                </a:solidFill>
              </a:rPr>
              <a:t>Charging Restrictions in 	Emergency Conditions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NPRR1092(a) – RUC offer floor change</a:t>
            </a: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CE0C8AE6-860B-445E-B2AB-379DA8C8C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199" y="2487049"/>
            <a:ext cx="1522277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SCR789 Ph2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Late 2022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011655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890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484,825(b),826,829,841,857,879,885,904,918,930,936,941,945,962,963,965,975,995,1004,1006,1019,1023,1026,1030,1032,1034,1040,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1057,1063,1077,1090,1092(b),1105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799,805,807,810,812,813,816,818,819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3860C0A6-4EEB-4927-A324-0A45CB5BF0F1}"/>
              </a:ext>
            </a:extLst>
          </p:cNvPr>
          <p:cNvSpPr txBox="1"/>
          <p:nvPr/>
        </p:nvSpPr>
        <p:spPr>
          <a:xfrm>
            <a:off x="5701756" y="135433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1" name="TextBox 12">
            <a:extLst>
              <a:ext uri="{FF2B5EF4-FFF2-40B4-BE49-F238E27FC236}">
                <a16:creationId xmlns:a16="http://schemas.microsoft.com/office/drawing/2014/main" id="{8EE7D6DF-0F7B-475F-9021-F58A4E3A0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0903" y="4337490"/>
            <a:ext cx="2087297" cy="72327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NPRR1120 Firm Fuel Supply Service RFP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Issue no later than 8/1/2022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:a16="http://schemas.microsoft.com/office/drawing/2014/main" id="{2E588B87-BA5A-439F-A756-B29749A94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397" y="2966026"/>
            <a:ext cx="1294892" cy="110799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NPRR1120 Firm Fuel Supply Service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Contracts start in November</a:t>
            </a:r>
          </a:p>
        </p:txBody>
      </p:sp>
      <p:sp>
        <p:nvSpPr>
          <p:cNvPr id="44" name="TextBox 12">
            <a:extLst>
              <a:ext uri="{FF2B5EF4-FFF2-40B4-BE49-F238E27FC236}">
                <a16:creationId xmlns:a16="http://schemas.microsoft.com/office/drawing/2014/main" id="{F27A6DBD-3394-4702-8BAE-1D263496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104" y="4129169"/>
            <a:ext cx="144765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6/4 – </a:t>
            </a:r>
            <a:r>
              <a:rPr lang="en-US" sz="1200" kern="0" dirty="0"/>
              <a:t>6/6</a:t>
            </a:r>
            <a:endParaRPr lang="en-US" sz="1200" dirty="0"/>
          </a:p>
        </p:txBody>
      </p:sp>
      <p:sp>
        <p:nvSpPr>
          <p:cNvPr id="45" name="TextBox 12">
            <a:extLst>
              <a:ext uri="{FF2B5EF4-FFF2-40B4-BE49-F238E27FC236}">
                <a16:creationId xmlns:a16="http://schemas.microsoft.com/office/drawing/2014/main" id="{BEA8AD31-63DF-4AB9-B1FF-AD64C6979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748" y="3270146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6/23</a:t>
            </a:r>
          </a:p>
        </p:txBody>
      </p:sp>
      <p:sp>
        <p:nvSpPr>
          <p:cNvPr id="47" name="TextBox 12">
            <a:extLst>
              <a:ext uri="{FF2B5EF4-FFF2-40B4-BE49-F238E27FC236}">
                <a16:creationId xmlns:a16="http://schemas.microsoft.com/office/drawing/2014/main" id="{0A570746-F7BB-4539-B22F-9B4D7B8F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129" y="4142601"/>
            <a:ext cx="151070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5/13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54BB81-C4CA-4858-B2A6-33A342EEDFE4}"/>
              </a:ext>
            </a:extLst>
          </p:cNvPr>
          <p:cNvSpPr txBox="1"/>
          <p:nvPr/>
        </p:nvSpPr>
        <p:spPr>
          <a:xfrm>
            <a:off x="4266840" y="1363013"/>
            <a:ext cx="370549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C833306-182F-453A-AD05-51402D04CFF1}"/>
              </a:ext>
            </a:extLst>
          </p:cNvPr>
          <p:cNvSpPr txBox="1"/>
          <p:nvPr/>
        </p:nvSpPr>
        <p:spPr>
          <a:xfrm>
            <a:off x="2781014" y="4434246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FD17AAD-4439-4FA6-B30B-F20DA6AB470A}"/>
              </a:ext>
            </a:extLst>
          </p:cNvPr>
          <p:cNvSpPr/>
          <p:nvPr/>
        </p:nvSpPr>
        <p:spPr>
          <a:xfrm>
            <a:off x="758381" y="2291086"/>
            <a:ext cx="8229600" cy="4495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8BD96C-200F-4CE0-88D1-A1D7232F3924}"/>
              </a:ext>
            </a:extLst>
          </p:cNvPr>
          <p:cNvSpPr/>
          <p:nvPr/>
        </p:nvSpPr>
        <p:spPr>
          <a:xfrm>
            <a:off x="760142" y="4444897"/>
            <a:ext cx="8229600" cy="8762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B28C31B-4DA4-41FD-92F9-21A7A444EE19}"/>
              </a:ext>
            </a:extLst>
          </p:cNvPr>
          <p:cNvSpPr/>
          <p:nvPr/>
        </p:nvSpPr>
        <p:spPr>
          <a:xfrm>
            <a:off x="762000" y="2740585"/>
            <a:ext cx="8229600" cy="536627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64D04A8-3432-4148-B31D-80F956226D4A}"/>
              </a:ext>
            </a:extLst>
          </p:cNvPr>
          <p:cNvSpPr/>
          <p:nvPr/>
        </p:nvSpPr>
        <p:spPr>
          <a:xfrm>
            <a:off x="762000" y="3270148"/>
            <a:ext cx="8229600" cy="64511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C48A5F0-372F-4F55-AF0F-87CED616BBA5}"/>
              </a:ext>
            </a:extLst>
          </p:cNvPr>
          <p:cNvSpPr/>
          <p:nvPr/>
        </p:nvSpPr>
        <p:spPr>
          <a:xfrm>
            <a:off x="758381" y="5321857"/>
            <a:ext cx="8229600" cy="520365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DAB889-B503-4BBA-9892-497E5DA71A5A}"/>
              </a:ext>
            </a:extLst>
          </p:cNvPr>
          <p:cNvSpPr/>
          <p:nvPr/>
        </p:nvSpPr>
        <p:spPr>
          <a:xfrm>
            <a:off x="762000" y="3915268"/>
            <a:ext cx="8229600" cy="526071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48006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Planned go-live for 2022-R5 (Oct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decoupled into separate efforts below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3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 – BESTF-3 ESR Contribution to Physical Responsive Capability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and RT On-Line Reserve Capacity Calcs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TARGETING IMPLEMENTATION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Single Model Registration and</a:t>
            </a:r>
            <a:r>
              <a:rPr lang="en-US" sz="1100" dirty="0"/>
              <a:t>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TARGETING IMPLEMENTATION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NPRR989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NPRR1038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POTENTIAL IMPLEMENTATION IN 2022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RUN IN PARALLEL WITH RARF REPLACEMENT – TARGET GO-LIVE 2023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– BESTF-3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Contribution to Physical Responsive Capability and </a:t>
            </a:r>
            <a:r>
              <a:rPr lang="en-US" sz="1100" dirty="0"/>
              <a:t>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EXPECTED IMPLEMENTATION AFTER ECRS IN 2023 (re-assessing delivery options in September)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</p:spTree>
    <p:extLst>
      <p:ext uri="{BB962C8B-B14F-4D97-AF65-F5344CB8AC3E}">
        <p14:creationId xmlns:p14="http://schemas.microsoft.com/office/powerpoint/2010/main" val="4195279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988271"/>
              </p:ext>
            </p:extLst>
          </p:nvPr>
        </p:nvGraphicFramePr>
        <p:xfrm>
          <a:off x="89933" y="1131966"/>
          <a:ext cx="8955921" cy="415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$100k-$150k, 6-9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MMS, S&amp;B, EMS,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Conflicts with FFRA and ECRS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Recommend a target 2023 start after ECRS implementation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Revisit if we see an increase in the number of CLRs that are qualified to participate in Non-Spin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Additional time requested to complete 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Extra time has been needed due to: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Outreach to other ISOs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to research potential solutions (build vs. buy)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Estimation team involved in critical in-flight projects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to estimate takes longer when a new system is to being contemplated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Targeting IA for July PRS meeting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401391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265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3610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3720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340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024520"/>
              </p:ext>
            </p:extLst>
          </p:nvPr>
        </p:nvGraphicFramePr>
        <p:xfrm>
          <a:off x="3769749" y="9144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30471"/>
            <a:ext cx="6172200" cy="4951622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Protocol Projects with Upcoming Market-Facing Changes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NPRR1093 Loads in Non-Spin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NPRR863 / FFRA Scope Delivery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NPRR1120 Create Firm Fuel Service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NPRR863 / ECRS Scope Delivery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CIM 16 Upgrade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PVGR Forecasts / Reports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NERC EMSWG Update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Retiring Legacy MIS Public Report Functionality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ERCOT WAN Infrastructure Update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Information Only Topics for Awareness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Operator Real-Time Messaging SCR820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Public API and API Improvements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TLS 1.2 Certification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IE11 EOL and Multiple Cert Workaround in Chromium Browsers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MarkeTrak System Updates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Retail API Redesign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TEXAS SET 5.0 Project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54291" y="836587"/>
            <a:ext cx="5334000" cy="319296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05/19/2022 TWG meeting topics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8580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“Not Starte</a:t>
            </a:r>
            <a:r>
              <a:rPr lang="en-US" dirty="0"/>
              <a:t>d” Revision Request List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4876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“Not Started” Revision Requests </a:t>
            </a:r>
            <a:r>
              <a:rPr lang="en-US" sz="2000"/>
              <a:t>is being </a:t>
            </a:r>
            <a:r>
              <a:rPr lang="en-US" sz="2000" dirty="0"/>
              <a:t>revised to include ERCOT comments and recommendations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Will be posted on 6/6/2022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Discussion at June PRS will be the review of: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Items that conflict with critical in-flight initiatives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Items that may have a pathway to implementation in the next 6-12 months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Market feedback on priority of the items in #2 above</a:t>
            </a:r>
          </a:p>
        </p:txBody>
      </p:sp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354413</TotalTime>
  <Words>1269</Words>
  <Application>Microsoft Office PowerPoint</Application>
  <PresentationFormat>On-screen Show (4:3)</PresentationFormat>
  <Paragraphs>345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Board Approved NPRRs / SCRs / xGRRs </vt:lpstr>
      <vt:lpstr>In-Flight Strategic Projects</vt:lpstr>
      <vt:lpstr>Priority / Rank Options for Revision Requests with Impacts</vt:lpstr>
      <vt:lpstr>ERCOT Technology Working Group (TWG)</vt:lpstr>
      <vt:lpstr>“Not Started” Revision Request 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3098</cp:revision>
  <cp:lastPrinted>2020-02-05T17:47:59Z</cp:lastPrinted>
  <dcterms:created xsi:type="dcterms:W3CDTF">2016-01-21T15:20:31Z</dcterms:created>
  <dcterms:modified xsi:type="dcterms:W3CDTF">2022-06-03T21:52:17Z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