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71" r:id="rId4"/>
    <p:sldId id="264" r:id="rId5"/>
    <p:sldId id="265" r:id="rId6"/>
    <p:sldId id="266" r:id="rId7"/>
    <p:sldId id="267" r:id="rId8"/>
    <p:sldId id="268" r:id="rId9"/>
    <p:sldId id="270" r:id="rId10"/>
    <p:sldId id="263" r:id="rId1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rcot.com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rcot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Annual overall SLA for system performance is “at risk” with only 30 minutes remaining for balance of the year due to longer than expected past outages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903756DC-BD72-4279-BFC7-6F71B6B73DE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is seeking to improve quality and timeliness of market notices specifying impacted systems/functionality</a:t>
          </a:r>
        </a:p>
      </dgm:t>
    </dgm:pt>
    <dgm:pt modelId="{ED36037C-1B8F-4566-8BEA-42263E3CDC19}" type="parTrans" cxnId="{EA843294-7C6F-47A2-A624-66FB54D23638}">
      <dgm:prSet/>
      <dgm:spPr/>
      <dgm:t>
        <a:bodyPr/>
        <a:lstStyle/>
        <a:p>
          <a:endParaRPr lang="en-US"/>
        </a:p>
      </dgm:t>
    </dgm:pt>
    <dgm:pt modelId="{1EFB17FB-4D06-4A02-8869-0C73A7A2782E}" type="sibTrans" cxnId="{EA843294-7C6F-47A2-A624-66FB54D23638}">
      <dgm:prSet/>
      <dgm:spPr/>
      <dgm:t>
        <a:bodyPr/>
        <a:lstStyle/>
        <a:p>
          <a:endParaRPr lang="en-US"/>
        </a:p>
      </dgm:t>
    </dgm:pt>
    <dgm:pt modelId="{0CBCE591-55A1-43AA-B926-BEF1923D8A6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ListServ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has experienced no issues</a:t>
          </a:r>
        </a:p>
      </dgm:t>
    </dgm:pt>
    <dgm:pt modelId="{96CDA51D-6CA6-476F-919F-57ABE4A25AAE}" type="parTrans" cxnId="{BD454CB5-9069-4D3D-BD46-4FD80C7155A5}">
      <dgm:prSet/>
      <dgm:spPr/>
      <dgm:t>
        <a:bodyPr/>
        <a:lstStyle/>
        <a:p>
          <a:endParaRPr lang="en-US"/>
        </a:p>
      </dgm:t>
    </dgm:pt>
    <dgm:pt modelId="{2551FF43-A7AE-4214-83A7-034D07F4064D}" type="sibTrans" cxnId="{BD454CB5-9069-4D3D-BD46-4FD80C7155A5}">
      <dgm:prSet/>
      <dgm:spPr/>
      <dgm:t>
        <a:bodyPr/>
        <a:lstStyle/>
        <a:p>
          <a:endParaRPr lang="en-US"/>
        </a:p>
      </dgm:t>
    </dgm:pt>
    <dgm:pt modelId="{4FBBF9AE-BCB6-4B4A-9A07-A5E063B3004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June Retail Release will be able to isolate the scheduled MarkeTrak technical refresh thus not impacted normal retail transaction processing on Saturday, June 4th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42F33D3-59CC-4698-8ECC-9BA6A764096D}" type="parTrans" cxnId="{985D8940-1A7C-4AB1-8C92-36DCEC49954F}">
      <dgm:prSet/>
      <dgm:spPr/>
      <dgm:t>
        <a:bodyPr/>
        <a:lstStyle/>
        <a:p>
          <a:endParaRPr lang="en-US"/>
        </a:p>
      </dgm:t>
    </dgm:pt>
    <dgm:pt modelId="{B27D9D9E-7DBF-4F6E-82D0-61755A80A6C2}" type="sibTrans" cxnId="{985D8940-1A7C-4AB1-8C92-36DCEC49954F}">
      <dgm:prSet/>
      <dgm:spPr/>
      <dgm:t>
        <a:bodyPr/>
        <a:lstStyle/>
        <a:p>
          <a:endParaRPr lang="en-US"/>
        </a:p>
      </dgm:t>
    </dgm:pt>
    <dgm:pt modelId="{75695C50-3385-4819-83B9-C7FD2D46A5B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Further research by ERCOT for Help Desk ticket improvements: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D2332B2-3625-48E5-A129-6B426B54D868}" type="parTrans" cxnId="{7D1BB257-8E89-4032-A818-CE803442A44D}">
      <dgm:prSet/>
      <dgm:spPr/>
      <dgm:t>
        <a:bodyPr/>
        <a:lstStyle/>
        <a:p>
          <a:endParaRPr lang="en-US"/>
        </a:p>
      </dgm:t>
    </dgm:pt>
    <dgm:pt modelId="{970DE1AE-02EF-4EF4-9149-D1E410CCA72B}" type="sibTrans" cxnId="{7D1BB257-8E89-4032-A818-CE803442A44D}">
      <dgm:prSet/>
      <dgm:spPr/>
      <dgm:t>
        <a:bodyPr/>
        <a:lstStyle/>
        <a:p>
          <a:endParaRPr lang="en-US"/>
        </a:p>
      </dgm:t>
    </dgm:pt>
    <dgm:pt modelId="{A1B0913C-2092-4C3E-A74E-10AE5BDE387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Can retail processing be severed from “normal” processing?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3161DBB-886F-4B54-BC11-C7FDE64C40BD}" type="parTrans" cxnId="{AA7F7CEC-15E4-4B7D-907B-D21560E60A96}">
      <dgm:prSet/>
      <dgm:spPr/>
      <dgm:t>
        <a:bodyPr/>
        <a:lstStyle/>
        <a:p>
          <a:endParaRPr lang="en-US"/>
        </a:p>
      </dgm:t>
    </dgm:pt>
    <dgm:pt modelId="{26E3EA0E-DF3D-45DD-9607-07D16F0E02C8}" type="sibTrans" cxnId="{AA7F7CEC-15E4-4B7D-907B-D21560E60A96}">
      <dgm:prSet/>
      <dgm:spPr/>
      <dgm:t>
        <a:bodyPr/>
        <a:lstStyle/>
        <a:p>
          <a:endParaRPr lang="en-US"/>
        </a:p>
      </dgm:t>
    </dgm:pt>
    <dgm:pt modelId="{5DEA7C33-20F9-4D60-94A9-25E8B1FAE7D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Creation of external portal for ERCOT media inquiries – August 2022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BC3BB70-5109-4621-9DC7-4DABB60A618E}" type="parTrans" cxnId="{24E352DA-3162-4470-8697-F11F8901DDA3}">
      <dgm:prSet/>
      <dgm:spPr/>
      <dgm:t>
        <a:bodyPr/>
        <a:lstStyle/>
        <a:p>
          <a:endParaRPr lang="en-US"/>
        </a:p>
      </dgm:t>
    </dgm:pt>
    <dgm:pt modelId="{485A21DC-0042-4ED4-B499-105D41982160}" type="sibTrans" cxnId="{24E352DA-3162-4470-8697-F11F8901DDA3}">
      <dgm:prSet/>
      <dgm:spPr/>
      <dgm:t>
        <a:bodyPr/>
        <a:lstStyle/>
        <a:p>
          <a:endParaRPr lang="en-US"/>
        </a:p>
      </dgm:t>
    </dgm:pt>
    <dgm:pt modelId="{2CEFF5BE-C7F6-4047-ADEE-B186955553F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Utilizing portal for submission of Help Desk tickets w/ response notification email – early 2023</a:t>
          </a:r>
        </a:p>
      </dgm:t>
    </dgm:pt>
    <dgm:pt modelId="{7991345E-C462-4378-A75A-3C60E56D7BF1}" type="parTrans" cxnId="{CAEE3205-BE43-496B-9E2C-104C978ACDD1}">
      <dgm:prSet/>
      <dgm:spPr/>
      <dgm:t>
        <a:bodyPr/>
        <a:lstStyle/>
        <a:p>
          <a:endParaRPr lang="en-US"/>
        </a:p>
      </dgm:t>
    </dgm:pt>
    <dgm:pt modelId="{BBF4CA18-643C-45F0-BA7C-57A092E45E51}" type="sibTrans" cxnId="{CAEE3205-BE43-496B-9E2C-104C978ACDD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CAEE3205-BE43-496B-9E2C-104C978ACDD1}" srcId="{75695C50-3385-4819-83B9-C7FD2D46A5B0}" destId="{2CEFF5BE-C7F6-4047-ADEE-B186955553FE}" srcOrd="2" destOrd="0" parTransId="{7991345E-C462-4378-A75A-3C60E56D7BF1}" sibTransId="{BBF4CA18-643C-45F0-BA7C-57A092E45E51}"/>
    <dgm:cxn modelId="{F08D0B0B-50BF-4095-9E0E-63C48646D5A2}" type="presOf" srcId="{2CEFF5BE-C7F6-4047-ADEE-B186955553FE}" destId="{12E172B9-01B0-436D-9684-1CCC8FA3FE5C}" srcOrd="0" destOrd="8" presId="urn:microsoft.com/office/officeart/2005/8/layout/list1"/>
    <dgm:cxn modelId="{7EB49914-EE03-4D03-B905-4E5B00E3F017}" type="presOf" srcId="{0CBCE591-55A1-43AA-B926-BEF1923D8A68}" destId="{12E172B9-01B0-436D-9684-1CCC8FA3FE5C}" srcOrd="0" destOrd="2" presId="urn:microsoft.com/office/officeart/2005/8/layout/list1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1DE1A324-EA9C-43D2-9800-D1C195A9F31F}" srcId="{FA84BF92-43C6-4E94-A77F-6263E68B6783}" destId="{3AF68A33-4A6C-4B95-8E4E-B16500BAA85F}" srcOrd="7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6" destOrd="0" parTransId="{8776880E-3797-473D-8D2E-1EE1C161DC2B}" sibTransId="{1F1BCF26-6C8E-44A4-AF4A-65302171AE69}"/>
    <dgm:cxn modelId="{985D8940-1A7C-4AB1-8C92-36DCEC49954F}" srcId="{FA84BF92-43C6-4E94-A77F-6263E68B6783}" destId="{4FBBF9AE-BCB6-4B4A-9A07-A5E063B3004D}" srcOrd="4" destOrd="0" parTransId="{C42F33D3-59CC-4698-8ECC-9BA6A764096D}" sibTransId="{B27D9D9E-7DBF-4F6E-82D0-61755A80A6C2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CA289F61-C35F-4E0B-8577-F3CF6FD543EE}" type="presOf" srcId="{4FBBF9AE-BCB6-4B4A-9A07-A5E063B3004D}" destId="{12E172B9-01B0-436D-9684-1CCC8FA3FE5C}" srcOrd="0" destOrd="4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311D8465-5421-467E-91EA-908A5B6E6E2B}" type="presOf" srcId="{903756DC-BD72-4279-BFC7-6F71B6B73DE0}" destId="{12E172B9-01B0-436D-9684-1CCC8FA3FE5C}" srcOrd="0" destOrd="3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7D1BB257-8E89-4032-A818-CE803442A44D}" srcId="{FA84BF92-43C6-4E94-A77F-6263E68B6783}" destId="{75695C50-3385-4819-83B9-C7FD2D46A5B0}" srcOrd="5" destOrd="0" parTransId="{ED2332B2-3625-48E5-A129-6B426B54D868}" sibTransId="{970DE1AE-02EF-4EF4-9149-D1E410CCA72B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FF69B8E-C818-4227-89E7-B74083B6D0EB}" type="presOf" srcId="{8574A905-BDA5-4716-9248-A5D60B7F3062}" destId="{12E172B9-01B0-436D-9684-1CCC8FA3FE5C}" srcOrd="0" destOrd="9" presId="urn:microsoft.com/office/officeart/2005/8/layout/list1"/>
    <dgm:cxn modelId="{EA843294-7C6F-47A2-A624-66FB54D23638}" srcId="{FA84BF92-43C6-4E94-A77F-6263E68B6783}" destId="{903756DC-BD72-4279-BFC7-6F71B6B73DE0}" srcOrd="3" destOrd="0" parTransId="{ED36037C-1B8F-4566-8BEA-42263E3CDC19}" sibTransId="{1EFB17FB-4D06-4A02-8869-0C73A7A2782E}"/>
    <dgm:cxn modelId="{BD454CB5-9069-4D3D-BD46-4FD80C7155A5}" srcId="{FA84BF92-43C6-4E94-A77F-6263E68B6783}" destId="{0CBCE591-55A1-43AA-B926-BEF1923D8A68}" srcOrd="2" destOrd="0" parTransId="{96CDA51D-6CA6-476F-919F-57ABE4A25AAE}" sibTransId="{2551FF43-A7AE-4214-83A7-034D07F4064D}"/>
    <dgm:cxn modelId="{6A6705BF-FAE9-402F-B438-EF1052580F2A}" type="presOf" srcId="{A1B0913C-2092-4C3E-A74E-10AE5BDE3871}" destId="{12E172B9-01B0-436D-9684-1CCC8FA3FE5C}" srcOrd="0" destOrd="6" presId="urn:microsoft.com/office/officeart/2005/8/layout/list1"/>
    <dgm:cxn modelId="{A4A4F0D1-48C8-4EE6-B76A-AF7E3E1E097E}" type="presOf" srcId="{75695C50-3385-4819-83B9-C7FD2D46A5B0}" destId="{12E172B9-01B0-436D-9684-1CCC8FA3FE5C}" srcOrd="0" destOrd="5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24E352DA-3162-4470-8697-F11F8901DDA3}" srcId="{75695C50-3385-4819-83B9-C7FD2D46A5B0}" destId="{5DEA7C33-20F9-4D60-94A9-25E8B1FAE7DB}" srcOrd="1" destOrd="0" parTransId="{1BC3BB70-5109-4621-9DC7-4DABB60A618E}" sibTransId="{485A21DC-0042-4ED4-B499-105D41982160}"/>
    <dgm:cxn modelId="{AA7F7CEC-15E4-4B7D-907B-D21560E60A96}" srcId="{75695C50-3385-4819-83B9-C7FD2D46A5B0}" destId="{A1B0913C-2092-4C3E-A74E-10AE5BDE3871}" srcOrd="0" destOrd="0" parTransId="{A3161DBB-886F-4B54-BC11-C7FDE64C40BD}" sibTransId="{26E3EA0E-DF3D-45DD-9607-07D16F0E02C8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1AAF25F5-76CE-415C-88F5-67D46E434AFD}" type="presOf" srcId="{5DEA7C33-20F9-4D60-94A9-25E8B1FAE7DB}" destId="{12E172B9-01B0-436D-9684-1CCC8FA3FE5C}" srcOrd="0" destOrd="7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Upgrade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4FBBF9AE-BCB6-4B4A-9A07-A5E063B3004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Technical Refresh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taking place weekend of June 4</a:t>
          </a:r>
          <a:r>
            <a:rPr lang="en-US" sz="20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– 5</a:t>
          </a:r>
          <a:r>
            <a:rPr lang="en-US" sz="20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42F33D3-59CC-4698-8ECC-9BA6A764096D}" type="parTrans" cxnId="{985D8940-1A7C-4AB1-8C92-36DCEC49954F}">
      <dgm:prSet/>
      <dgm:spPr/>
      <dgm:t>
        <a:bodyPr/>
        <a:lstStyle/>
        <a:p>
          <a:endParaRPr lang="en-US"/>
        </a:p>
      </dgm:t>
    </dgm:pt>
    <dgm:pt modelId="{B27D9D9E-7DBF-4F6E-82D0-61755A80A6C2}" type="sibTrans" cxnId="{985D8940-1A7C-4AB1-8C92-36DCEC49954F}">
      <dgm:prSet/>
      <dgm:spPr/>
      <dgm:t>
        <a:bodyPr/>
        <a:lstStyle/>
        <a:p>
          <a:endParaRPr lang="en-US"/>
        </a:p>
      </dgm:t>
    </dgm:pt>
    <dgm:pt modelId="{75695C50-3385-4819-83B9-C7FD2D46A5B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Additional information has been posted to </a:t>
          </a:r>
          <a:r>
            <a:rPr lang="en-US" sz="20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Information 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page on 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  <a:hlinkClick xmlns:r="http://schemas.openxmlformats.org/officeDocument/2006/relationships" r:id="rId1"/>
            </a:rPr>
            <a:t>www.ercot.com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and updated MarkeTrak Training modules will be available after June 6th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D2332B2-3625-48E5-A129-6B426B54D868}" type="parTrans" cxnId="{7D1BB257-8E89-4032-A818-CE803442A44D}">
      <dgm:prSet/>
      <dgm:spPr/>
      <dgm:t>
        <a:bodyPr/>
        <a:lstStyle/>
        <a:p>
          <a:endParaRPr lang="en-US"/>
        </a:p>
      </dgm:t>
    </dgm:pt>
    <dgm:pt modelId="{970DE1AE-02EF-4EF4-9149-D1E410CCA72B}" type="sibTrans" cxnId="{7D1BB257-8E89-4032-A818-CE803442A44D}">
      <dgm:prSet/>
      <dgm:spPr/>
      <dgm:t>
        <a:bodyPr/>
        <a:lstStyle/>
        <a:p>
          <a:endParaRPr lang="en-US"/>
        </a:p>
      </dgm:t>
    </dgm:pt>
    <dgm:pt modelId="{D07C602E-CA2E-49A0-9AB0-788FEB4F5EA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Two </a:t>
          </a:r>
          <a:r>
            <a:rPr lang="en-US" sz="20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Workshops 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were held to introduce market participants to new version and what to expect when logging on June 6</a:t>
          </a:r>
          <a:r>
            <a:rPr lang="en-US" sz="20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D7BEC29-732E-4E1B-A04A-DBC4AE915BD7}" type="parTrans" cxnId="{1F0865DD-6C7C-4BBB-883F-45523755DFCA}">
      <dgm:prSet/>
      <dgm:spPr/>
      <dgm:t>
        <a:bodyPr/>
        <a:lstStyle/>
        <a:p>
          <a:endParaRPr lang="en-US"/>
        </a:p>
      </dgm:t>
    </dgm:pt>
    <dgm:pt modelId="{57E781A5-60C0-4328-9161-1786D0894FBB}" type="sibTrans" cxnId="{1F0865DD-6C7C-4BBB-883F-45523755DFCA}">
      <dgm:prSet/>
      <dgm:spPr/>
      <dgm:t>
        <a:bodyPr/>
        <a:lstStyle/>
        <a:p>
          <a:endParaRPr lang="en-US"/>
        </a:p>
      </dgm:t>
    </dgm:pt>
    <dgm:pt modelId="{8417BDB3-93B2-4F9E-AA81-7BAA842113C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May 19</a:t>
          </a:r>
          <a:r>
            <a:rPr lang="en-US" sz="20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@ 9:00 AM – 157 participants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BEE4232-C137-4BE0-825A-5E0AF070EC29}" type="parTrans" cxnId="{28DA1C1D-010A-4177-A040-E4C9B11877FF}">
      <dgm:prSet/>
      <dgm:spPr/>
      <dgm:t>
        <a:bodyPr/>
        <a:lstStyle/>
        <a:p>
          <a:endParaRPr lang="en-US"/>
        </a:p>
      </dgm:t>
    </dgm:pt>
    <dgm:pt modelId="{C1550928-C896-45C5-AFB6-518D5B4513C2}" type="sibTrans" cxnId="{28DA1C1D-010A-4177-A040-E4C9B11877FF}">
      <dgm:prSet/>
      <dgm:spPr/>
      <dgm:t>
        <a:bodyPr/>
        <a:lstStyle/>
        <a:p>
          <a:endParaRPr lang="en-US"/>
        </a:p>
      </dgm:t>
    </dgm:pt>
    <dgm:pt modelId="{38D197A5-15D4-4308-9AF9-0A5FCA3BE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May 24</a:t>
          </a:r>
          <a:r>
            <a:rPr lang="en-US" sz="20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@ 1:00 PM – 83 participants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411C4F19-C494-4EF8-95BE-7676C4D9DD1B}" type="parTrans" cxnId="{AFEACEAE-3C59-47E2-ADEE-FB736B9867B6}">
      <dgm:prSet/>
      <dgm:spPr/>
      <dgm:t>
        <a:bodyPr/>
        <a:lstStyle/>
        <a:p>
          <a:endParaRPr lang="en-US"/>
        </a:p>
      </dgm:t>
    </dgm:pt>
    <dgm:pt modelId="{78673B6B-1662-4E03-90DE-930D5A11CDED}" type="sibTrans" cxnId="{AFEACEAE-3C59-47E2-ADEE-FB736B9867B6}">
      <dgm:prSet/>
      <dgm:spPr/>
      <dgm:t>
        <a:bodyPr/>
        <a:lstStyle/>
        <a:p>
          <a:endParaRPr lang="en-US"/>
        </a:p>
      </dgm:t>
    </dgm:pt>
    <dgm:pt modelId="{7016A2E4-02FE-4976-823E-1B15D4DECA6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848D370-22CF-40F0-A859-1085CC168989}" type="parTrans" cxnId="{9F51E38C-DC0D-49FF-96ED-466EC0551E58}">
      <dgm:prSet/>
      <dgm:spPr/>
      <dgm:t>
        <a:bodyPr/>
        <a:lstStyle/>
        <a:p>
          <a:endParaRPr lang="en-US"/>
        </a:p>
      </dgm:t>
    </dgm:pt>
    <dgm:pt modelId="{BA2876BE-BF1E-40FB-A9AB-54208022D3F9}" type="sibTrans" cxnId="{9F51E38C-DC0D-49FF-96ED-466EC0551E58}">
      <dgm:prSet/>
      <dgm:spPr/>
      <dgm:t>
        <a:bodyPr/>
        <a:lstStyle/>
        <a:p>
          <a:endParaRPr lang="en-US"/>
        </a:p>
      </dgm:t>
    </dgm:pt>
    <dgm:pt modelId="{2DBBB4B2-0C2C-4C59-B4F4-91A26DCB979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533A669-7369-4BB8-A7B1-0167E73179B5}" type="parTrans" cxnId="{806BF373-4F12-41B8-987C-7C28577986DD}">
      <dgm:prSet/>
      <dgm:spPr/>
      <dgm:t>
        <a:bodyPr/>
        <a:lstStyle/>
        <a:p>
          <a:endParaRPr lang="en-US"/>
        </a:p>
      </dgm:t>
    </dgm:pt>
    <dgm:pt modelId="{A73C2D4E-8947-46FC-842E-D391F78A43EE}" type="sibTrans" cxnId="{806BF373-4F12-41B8-987C-7C28577986DD}">
      <dgm:prSet/>
      <dgm:spPr/>
      <dgm:t>
        <a:bodyPr/>
        <a:lstStyle/>
        <a:p>
          <a:endParaRPr lang="en-US"/>
        </a:p>
      </dgm:t>
    </dgm:pt>
    <dgm:pt modelId="{6917157A-02AE-46B4-939B-FAA716C91B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4814E573-70BE-4415-B461-E61489F997B0}" type="parTrans" cxnId="{4DB5B1FB-5CF0-4A1A-9FA2-AC976CAEADA1}">
      <dgm:prSet/>
      <dgm:spPr/>
      <dgm:t>
        <a:bodyPr/>
        <a:lstStyle/>
        <a:p>
          <a:endParaRPr lang="en-US"/>
        </a:p>
      </dgm:t>
    </dgm:pt>
    <dgm:pt modelId="{963AEED5-46E0-4235-8D39-FF4115B15E71}" type="sibTrans" cxnId="{4DB5B1FB-5CF0-4A1A-9FA2-AC976CAEADA1}">
      <dgm:prSet/>
      <dgm:spPr/>
      <dgm:t>
        <a:bodyPr/>
        <a:lstStyle/>
        <a:p>
          <a:endParaRPr lang="en-US"/>
        </a:p>
      </dgm:t>
    </dgm:pt>
    <dgm:pt modelId="{3EDF26E8-A776-4DF4-9AB9-2CC863E327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0234B08-6CE4-406B-863B-1FB149E78BC8}" type="parTrans" cxnId="{9A11D5DE-F71F-4B2D-BEE4-82B1C1715981}">
      <dgm:prSet/>
      <dgm:spPr/>
      <dgm:t>
        <a:bodyPr/>
        <a:lstStyle/>
        <a:p>
          <a:endParaRPr lang="en-US"/>
        </a:p>
      </dgm:t>
    </dgm:pt>
    <dgm:pt modelId="{61F223BA-3F74-43CF-AF7D-3B6FFCD0006A}" type="sibTrans" cxnId="{9A11D5DE-F71F-4B2D-BEE4-82B1C1715981}">
      <dgm:prSet/>
      <dgm:spPr/>
      <dgm:t>
        <a:bodyPr/>
        <a:lstStyle/>
        <a:p>
          <a:endParaRPr lang="en-US"/>
        </a:p>
      </dgm:t>
    </dgm:pt>
    <dgm:pt modelId="{C80F817A-336C-4802-9902-1E01D658215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67DBEB02-30D9-4214-9C22-8F59053D98F7}" type="parTrans" cxnId="{C08A5D91-6816-4873-9FDD-C9B4BFED050C}">
      <dgm:prSet/>
      <dgm:spPr/>
      <dgm:t>
        <a:bodyPr/>
        <a:lstStyle/>
        <a:p>
          <a:endParaRPr lang="en-US"/>
        </a:p>
      </dgm:t>
    </dgm:pt>
    <dgm:pt modelId="{C0019590-46D1-4E57-A8A0-22D770FCCD66}" type="sibTrans" cxnId="{C08A5D91-6816-4873-9FDD-C9B4BFED050C}">
      <dgm:prSet/>
      <dgm:spPr/>
      <dgm:t>
        <a:bodyPr/>
        <a:lstStyle/>
        <a:p>
          <a:endParaRPr lang="en-US"/>
        </a:p>
      </dgm:t>
    </dgm:pt>
    <dgm:pt modelId="{92A35C1F-C68F-4BD4-85A0-49F377EC46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3F6E6AAC-EEA4-47AE-BEC5-A7CB885854A7}" type="parTrans" cxnId="{EC8146A8-CDE9-430F-B19B-BCBBA7141D77}">
      <dgm:prSet/>
      <dgm:spPr/>
      <dgm:t>
        <a:bodyPr/>
        <a:lstStyle/>
        <a:p>
          <a:endParaRPr lang="en-US"/>
        </a:p>
      </dgm:t>
    </dgm:pt>
    <dgm:pt modelId="{C3F8498A-FD86-4FBA-99DB-CA3F06F3637C}" type="sibTrans" cxnId="{EC8146A8-CDE9-430F-B19B-BCBBA7141D77}">
      <dgm:prSet/>
      <dgm:spPr/>
      <dgm:t>
        <a:bodyPr/>
        <a:lstStyle/>
        <a:p>
          <a:endParaRPr lang="en-US"/>
        </a:p>
      </dgm:t>
    </dgm:pt>
    <dgm:pt modelId="{E6469ACB-2DB2-4F81-8B11-4FAD88AFD42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C9BA3E4-B4A7-4282-935C-E9B8F685D8ED}" type="parTrans" cxnId="{EB180CF2-2FE9-4503-8001-F07A7CC8F39B}">
      <dgm:prSet/>
      <dgm:spPr/>
      <dgm:t>
        <a:bodyPr/>
        <a:lstStyle/>
        <a:p>
          <a:endParaRPr lang="en-US"/>
        </a:p>
      </dgm:t>
    </dgm:pt>
    <dgm:pt modelId="{8C482AB6-856B-43CC-B777-DAFCE8DC20EB}" type="sibTrans" cxnId="{EB180CF2-2FE9-4503-8001-F07A7CC8F39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16" presId="urn:microsoft.com/office/officeart/2005/8/layout/list1"/>
    <dgm:cxn modelId="{28DA1C1D-010A-4177-A040-E4C9B11877FF}" srcId="{D07C602E-CA2E-49A0-9AB0-788FEB4F5EA2}" destId="{8417BDB3-93B2-4F9E-AA81-7BAA842113C2}" srcOrd="0" destOrd="0" parTransId="{CBEE4232-C137-4BE0-825A-5E0AF070EC29}" sibTransId="{C1550928-C896-45C5-AFB6-518D5B4513C2}"/>
    <dgm:cxn modelId="{1DE1A324-EA9C-43D2-9800-D1C195A9F31F}" srcId="{FA84BF92-43C6-4E94-A77F-6263E68B6783}" destId="{3AF68A33-4A6C-4B95-8E4E-B16500BAA85F}" srcOrd="14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13" destOrd="0" parTransId="{8776880E-3797-473D-8D2E-1EE1C161DC2B}" sibTransId="{1F1BCF26-6C8E-44A4-AF4A-65302171AE69}"/>
    <dgm:cxn modelId="{985D8940-1A7C-4AB1-8C92-36DCEC49954F}" srcId="{FA84BF92-43C6-4E94-A77F-6263E68B6783}" destId="{4FBBF9AE-BCB6-4B4A-9A07-A5E063B3004D}" srcOrd="3" destOrd="0" parTransId="{C42F33D3-59CC-4698-8ECC-9BA6A764096D}" sibTransId="{B27D9D9E-7DBF-4F6E-82D0-61755A80A6C2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CA289F61-C35F-4E0B-8577-F3CF6FD543EE}" type="presOf" srcId="{4FBBF9AE-BCB6-4B4A-9A07-A5E063B3004D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66BD56E-7BF6-4C9E-9490-4B3C09424751}" type="presOf" srcId="{E6469ACB-2DB2-4F81-8B11-4FAD88AFD42B}" destId="{12E172B9-01B0-436D-9684-1CCC8FA3FE5C}" srcOrd="0" destOrd="13" presId="urn:microsoft.com/office/officeart/2005/8/layout/list1"/>
    <dgm:cxn modelId="{50608950-6E70-4669-A272-5A3147A75763}" type="presOf" srcId="{38D197A5-15D4-4308-9AF9-0A5FCA3BEC93}" destId="{12E172B9-01B0-436D-9684-1CCC8FA3FE5C}" srcOrd="0" destOrd="6" presId="urn:microsoft.com/office/officeart/2005/8/layout/list1"/>
    <dgm:cxn modelId="{806BF373-4F12-41B8-987C-7C28577986DD}" srcId="{FA84BF92-43C6-4E94-A77F-6263E68B6783}" destId="{2DBBB4B2-0C2C-4C59-B4F4-91A26DCB9796}" srcOrd="6" destOrd="0" parTransId="{D533A669-7369-4BB8-A7B1-0167E73179B5}" sibTransId="{A73C2D4E-8947-46FC-842E-D391F78A43EE}"/>
    <dgm:cxn modelId="{7D1BB257-8E89-4032-A818-CE803442A44D}" srcId="{FA84BF92-43C6-4E94-A77F-6263E68B6783}" destId="{75695C50-3385-4819-83B9-C7FD2D46A5B0}" srcOrd="5" destOrd="0" parTransId="{ED2332B2-3625-48E5-A129-6B426B54D868}" sibTransId="{970DE1AE-02EF-4EF4-9149-D1E410CCA72B}"/>
    <dgm:cxn modelId="{A427FB77-7EC5-4CFC-84F2-77EAD7E0E724}" type="presOf" srcId="{7016A2E4-02FE-4976-823E-1B15D4DECA67}" destId="{12E172B9-01B0-436D-9684-1CCC8FA3FE5C}" srcOrd="0" destOrd="14" presId="urn:microsoft.com/office/officeart/2005/8/layout/list1"/>
    <dgm:cxn modelId="{F8ECCB5A-9772-42CC-B2F2-B861CA8A4BD2}" type="presOf" srcId="{92A35C1F-C68F-4BD4-85A0-49F377EC465F}" destId="{12E172B9-01B0-436D-9684-1CCC8FA3FE5C}" srcOrd="0" destOrd="12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F51E38C-DC0D-49FF-96ED-466EC0551E58}" srcId="{FA84BF92-43C6-4E94-A77F-6263E68B6783}" destId="{7016A2E4-02FE-4976-823E-1B15D4DECA67}" srcOrd="12" destOrd="0" parTransId="{7848D370-22CF-40F0-A859-1085CC168989}" sibTransId="{BA2876BE-BF1E-40FB-A9AB-54208022D3F9}"/>
    <dgm:cxn modelId="{6FF69B8E-C818-4227-89E7-B74083B6D0EB}" type="presOf" srcId="{8574A905-BDA5-4716-9248-A5D60B7F3062}" destId="{12E172B9-01B0-436D-9684-1CCC8FA3FE5C}" srcOrd="0" destOrd="15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C08A5D91-6816-4873-9FDD-C9B4BFED050C}" srcId="{FA84BF92-43C6-4E94-A77F-6263E68B6783}" destId="{C80F817A-336C-4802-9902-1E01D6582154}" srcOrd="9" destOrd="0" parTransId="{67DBEB02-30D9-4214-9C22-8F59053D98F7}" sibTransId="{C0019590-46D1-4E57-A8A0-22D770FCCD66}"/>
    <dgm:cxn modelId="{661C1092-5D7D-4EAF-80D2-1A206777EB9E}" type="presOf" srcId="{C80F817A-336C-4802-9902-1E01D6582154}" destId="{12E172B9-01B0-436D-9684-1CCC8FA3FE5C}" srcOrd="0" destOrd="11" presId="urn:microsoft.com/office/officeart/2005/8/layout/list1"/>
    <dgm:cxn modelId="{EC8146A8-CDE9-430F-B19B-BCBBA7141D77}" srcId="{FA84BF92-43C6-4E94-A77F-6263E68B6783}" destId="{92A35C1F-C68F-4BD4-85A0-49F377EC465F}" srcOrd="10" destOrd="0" parTransId="{3F6E6AAC-EEA4-47AE-BEC5-A7CB885854A7}" sibTransId="{C3F8498A-FD86-4FBA-99DB-CA3F06F3637C}"/>
    <dgm:cxn modelId="{953A62AE-C96A-4199-9BEF-59A300EDBCE3}" type="presOf" srcId="{8417BDB3-93B2-4F9E-AA81-7BAA842113C2}" destId="{12E172B9-01B0-436D-9684-1CCC8FA3FE5C}" srcOrd="0" destOrd="5" presId="urn:microsoft.com/office/officeart/2005/8/layout/list1"/>
    <dgm:cxn modelId="{AFEACEAE-3C59-47E2-ADEE-FB736B9867B6}" srcId="{D07C602E-CA2E-49A0-9AB0-788FEB4F5EA2}" destId="{38D197A5-15D4-4308-9AF9-0A5FCA3BEC93}" srcOrd="1" destOrd="0" parTransId="{411C4F19-C494-4EF8-95BE-7676C4D9DD1B}" sibTransId="{78673B6B-1662-4E03-90DE-930D5A11CDED}"/>
    <dgm:cxn modelId="{C33DDFC1-CAF8-4C75-94DA-D82A873DFF43}" type="presOf" srcId="{3EDF26E8-A776-4DF4-9AB9-2CC863E327D1}" destId="{12E172B9-01B0-436D-9684-1CCC8FA3FE5C}" srcOrd="0" destOrd="10" presId="urn:microsoft.com/office/officeart/2005/8/layout/list1"/>
    <dgm:cxn modelId="{A4A4F0D1-48C8-4EE6-B76A-AF7E3E1E097E}" type="presOf" srcId="{75695C50-3385-4819-83B9-C7FD2D46A5B0}" destId="{12E172B9-01B0-436D-9684-1CCC8FA3FE5C}" srcOrd="0" destOrd="7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440A8BD6-189F-498D-BA04-7030CC412BCC}" type="presOf" srcId="{D07C602E-CA2E-49A0-9AB0-788FEB4F5EA2}" destId="{12E172B9-01B0-436D-9684-1CCC8FA3FE5C}" srcOrd="0" destOrd="4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B8A4FFD9-88CC-4E1D-A472-835C1818DB70}" type="presOf" srcId="{2DBBB4B2-0C2C-4C59-B4F4-91A26DCB9796}" destId="{12E172B9-01B0-436D-9684-1CCC8FA3FE5C}" srcOrd="0" destOrd="8" presId="urn:microsoft.com/office/officeart/2005/8/layout/list1"/>
    <dgm:cxn modelId="{1F0865DD-6C7C-4BBB-883F-45523755DFCA}" srcId="{FA84BF92-43C6-4E94-A77F-6263E68B6783}" destId="{D07C602E-CA2E-49A0-9AB0-788FEB4F5EA2}" srcOrd="4" destOrd="0" parTransId="{FD7BEC29-732E-4E1B-A04A-DBC4AE915BD7}" sibTransId="{57E781A5-60C0-4328-9161-1786D0894FBB}"/>
    <dgm:cxn modelId="{9A11D5DE-F71F-4B2D-BEE4-82B1C1715981}" srcId="{FA84BF92-43C6-4E94-A77F-6263E68B6783}" destId="{3EDF26E8-A776-4DF4-9AB9-2CC863E327D1}" srcOrd="8" destOrd="0" parTransId="{00234B08-6CE4-406B-863B-1FB149E78BC8}" sibTransId="{61F223BA-3F74-43CF-AF7D-3B6FFCD0006A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C15393F0-859C-4AED-8267-EA472402764B}" type="presOf" srcId="{6917157A-02AE-46B4-939B-FAA716C91B9E}" destId="{12E172B9-01B0-436D-9684-1CCC8FA3FE5C}" srcOrd="0" destOrd="9" presId="urn:microsoft.com/office/officeart/2005/8/layout/list1"/>
    <dgm:cxn modelId="{EB180CF2-2FE9-4503-8001-F07A7CC8F39B}" srcId="{FA84BF92-43C6-4E94-A77F-6263E68B6783}" destId="{E6469ACB-2DB2-4F81-8B11-4FAD88AFD42B}" srcOrd="11" destOrd="0" parTransId="{0C9BA3E4-B4A7-4282-935C-E9B8F685D8ED}" sibTransId="{8C482AB6-856B-43CC-B777-DAFCE8DC20EB}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4DB5B1FB-5CF0-4A1A-9FA2-AC976CAEADA1}" srcId="{FA84BF92-43C6-4E94-A77F-6263E68B6783}" destId="{6917157A-02AE-46B4-939B-FAA716C91B9E}" srcOrd="7" destOrd="0" parTransId="{4814E573-70BE-4415-B461-E61489F997B0}" sibTransId="{963AEED5-46E0-4235-8D39-FF4115B15E71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Inadvertent Gain Subtype Analysis – Timeline Data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067F9904-FB29-420E-BEC1-E620908718A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Comparison of analysis:</a:t>
          </a:r>
        </a:p>
      </dgm:t>
    </dgm:pt>
    <dgm:pt modelId="{D8468139-EA8C-4FDD-8DD2-C802FC898FB3}" type="parTrans" cxnId="{D6C1136C-A6F8-4127-AE64-B3B04DF871CF}">
      <dgm:prSet/>
      <dgm:spPr/>
      <dgm:t>
        <a:bodyPr/>
        <a:lstStyle/>
        <a:p>
          <a:endParaRPr lang="en-US"/>
        </a:p>
      </dgm:t>
    </dgm:pt>
    <dgm:pt modelId="{F72CCB7C-13B9-4093-B142-8906CD854215}" type="sibTrans" cxnId="{D6C1136C-A6F8-4127-AE64-B3B04DF871CF}">
      <dgm:prSet/>
      <dgm:spPr/>
      <dgm:t>
        <a:bodyPr/>
        <a:lstStyle/>
        <a:p>
          <a:endParaRPr lang="en-US"/>
        </a:p>
      </dgm:t>
    </dgm:pt>
    <dgm:pt modelId="{4ADD26DE-660F-4D88-AFAD-11540F12094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Full analysis of time required for each transition of the IAS process to provide insight into opportunities for efficiency and performance awareness for REPs</a:t>
          </a:r>
        </a:p>
      </dgm:t>
    </dgm:pt>
    <dgm:pt modelId="{9F5168BA-460A-44E6-BE80-AE2241F25C2B}" type="parTrans" cxnId="{1385436E-FF7A-4018-B6F7-37A68F4E5D2B}">
      <dgm:prSet/>
      <dgm:spPr/>
      <dgm:t>
        <a:bodyPr/>
        <a:lstStyle/>
        <a:p>
          <a:endParaRPr lang="en-US"/>
        </a:p>
      </dgm:t>
    </dgm:pt>
    <dgm:pt modelId="{8A75E0DD-6268-478D-A5FF-C1B67F816A97}" type="sibTrans" cxnId="{1385436E-FF7A-4018-B6F7-37A68F4E5D2B}">
      <dgm:prSet/>
      <dgm:spPr/>
      <dgm:t>
        <a:bodyPr/>
        <a:lstStyle/>
        <a:p>
          <a:endParaRPr lang="en-US"/>
        </a:p>
      </dgm:t>
    </dgm:pt>
    <dgm:pt modelId="{0E3B41FC-F667-4612-9D50-45E72BB3F4D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July 2019 – July 2020 – 21,000 IAGs &amp; 23,000 IALs</a:t>
          </a:r>
        </a:p>
      </dgm:t>
    </dgm:pt>
    <dgm:pt modelId="{4B7276ED-B1B6-4A80-99D5-CC40BD62D123}" type="parTrans" cxnId="{5AC8B764-C512-4596-9A14-3550963E6922}">
      <dgm:prSet/>
      <dgm:spPr/>
      <dgm:t>
        <a:bodyPr/>
        <a:lstStyle/>
        <a:p>
          <a:endParaRPr lang="en-US"/>
        </a:p>
      </dgm:t>
    </dgm:pt>
    <dgm:pt modelId="{019BC973-AA4B-44EC-9F13-2511C5A0D530}" type="sibTrans" cxnId="{5AC8B764-C512-4596-9A14-3550963E6922}">
      <dgm:prSet/>
      <dgm:spPr/>
      <dgm:t>
        <a:bodyPr/>
        <a:lstStyle/>
        <a:p>
          <a:endParaRPr lang="en-US"/>
        </a:p>
      </dgm:t>
    </dgm:pt>
    <dgm:pt modelId="{EC17410E-F82C-47BA-936D-45824DFC98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July 2021 – December 2021 – 9,000 IAGs &amp; 12,000 IALs </a:t>
          </a:r>
        </a:p>
      </dgm:t>
    </dgm:pt>
    <dgm:pt modelId="{C8B4817F-B02D-4E6C-85C2-9EA5EE16C0DD}" type="parTrans" cxnId="{F10A91D8-0D6C-467D-928C-3C4D051C60A0}">
      <dgm:prSet/>
      <dgm:spPr/>
      <dgm:t>
        <a:bodyPr/>
        <a:lstStyle/>
        <a:p>
          <a:endParaRPr lang="en-US"/>
        </a:p>
      </dgm:t>
    </dgm:pt>
    <dgm:pt modelId="{03C0AD1E-D003-4BCA-A621-A35B3F9D4387}" type="sibTrans" cxnId="{F10A91D8-0D6C-467D-928C-3C4D051C60A0}">
      <dgm:prSet/>
      <dgm:spPr/>
      <dgm:t>
        <a:bodyPr/>
        <a:lstStyle/>
        <a:p>
          <a:endParaRPr lang="en-US"/>
        </a:p>
      </dgm:t>
    </dgm:pt>
    <dgm:pt modelId="{FAB0AADE-5918-4144-B66C-15AFA5E6F68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CC07E969-59B5-47CA-A3DF-472098726E1B}" type="parTrans" cxnId="{DBBA5285-8D69-4C7C-951B-8B232D932B67}">
      <dgm:prSet/>
      <dgm:spPr/>
      <dgm:t>
        <a:bodyPr/>
        <a:lstStyle/>
        <a:p>
          <a:endParaRPr lang="en-US"/>
        </a:p>
      </dgm:t>
    </dgm:pt>
    <dgm:pt modelId="{1A2D4F04-4D93-4723-A884-E7C0EA3193BA}" type="sibTrans" cxnId="{DBBA5285-8D69-4C7C-951B-8B232D932B67}">
      <dgm:prSet/>
      <dgm:spPr/>
      <dgm:t>
        <a:bodyPr/>
        <a:lstStyle/>
        <a:p>
          <a:endParaRPr lang="en-US"/>
        </a:p>
      </dgm:t>
    </dgm:pt>
    <dgm:pt modelId="{9E9AAAE4-C1D5-4679-A9D3-C586AAC4ED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9A0F13CF-958B-48CB-8D19-5131A0293C69}" type="parTrans" cxnId="{3C0D3C20-41D8-4C68-B16D-36AC17618A59}">
      <dgm:prSet/>
      <dgm:spPr/>
      <dgm:t>
        <a:bodyPr/>
        <a:lstStyle/>
        <a:p>
          <a:endParaRPr lang="en-US"/>
        </a:p>
      </dgm:t>
    </dgm:pt>
    <dgm:pt modelId="{DD202C3D-344F-4A15-99E4-A94492B8F3CE}" type="sibTrans" cxnId="{3C0D3C20-41D8-4C68-B16D-36AC17618A59}">
      <dgm:prSet/>
      <dgm:spPr/>
      <dgm:t>
        <a:bodyPr/>
        <a:lstStyle/>
        <a:p>
          <a:endParaRPr lang="en-US"/>
        </a:p>
      </dgm:t>
    </dgm:pt>
    <dgm:pt modelId="{B241EBCC-8419-4CA1-8CD5-0ECDF5F110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31069420-E68A-47F0-81D9-8E0DF7A8EC21}" type="parTrans" cxnId="{565C0CE3-3C77-4CE9-94A1-DA41DDC8EE0F}">
      <dgm:prSet/>
      <dgm:spPr/>
      <dgm:t>
        <a:bodyPr/>
        <a:lstStyle/>
        <a:p>
          <a:endParaRPr lang="en-US"/>
        </a:p>
      </dgm:t>
    </dgm:pt>
    <dgm:pt modelId="{52ED718A-5468-42D0-B22C-CD4A403AF5FC}" type="sibTrans" cxnId="{565C0CE3-3C77-4CE9-94A1-DA41DDC8EE0F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53323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13139">
        <dgm:presLayoutVars>
          <dgm:bulletEnabled val="1"/>
        </dgm:presLayoutVars>
      </dgm:prSet>
      <dgm:spPr/>
    </dgm:pt>
  </dgm:ptLst>
  <dgm:cxnLst>
    <dgm:cxn modelId="{A2D67A00-B4E8-428C-A0C4-458F80D36619}" type="presOf" srcId="{EC17410E-F82C-47BA-936D-45824DFC98DE}" destId="{12E172B9-01B0-436D-9684-1CCC8FA3FE5C}" srcOrd="0" destOrd="3" presId="urn:microsoft.com/office/officeart/2005/8/layout/list1"/>
    <dgm:cxn modelId="{3C0D3C20-41D8-4C68-B16D-36AC17618A59}" srcId="{FA84BF92-43C6-4E94-A77F-6263E68B6783}" destId="{9E9AAAE4-C1D5-4679-A9D3-C586AAC4EDDF}" srcOrd="6" destOrd="0" parTransId="{9A0F13CF-958B-48CB-8D19-5131A0293C69}" sibTransId="{DD202C3D-344F-4A15-99E4-A94492B8F3CE}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ECE57223-755A-4E5D-A86B-AC2297FADD0B}" type="presOf" srcId="{FAB0AADE-5918-4144-B66C-15AFA5E6F682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4" destOrd="0" parTransId="{8776880E-3797-473D-8D2E-1EE1C161DC2B}" sibTransId="{1F1BCF26-6C8E-44A4-AF4A-65302171AE69}"/>
    <dgm:cxn modelId="{24A28A5D-583A-4FF1-B6FE-B18D5A0DA999}" type="presOf" srcId="{B241EBCC-8419-4CA1-8CD5-0ECDF5F110BB}" destId="{12E172B9-01B0-436D-9684-1CCC8FA3FE5C}" srcOrd="0" destOrd="1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5AC8B764-C512-4596-9A14-3550963E6922}" srcId="{067F9904-FB29-420E-BEC1-E620908718A0}" destId="{0E3B41FC-F667-4612-9D50-45E72BB3F4D8}" srcOrd="0" destOrd="0" parTransId="{4B7276ED-B1B6-4A80-99D5-CC40BD62D123}" sibTransId="{019BC973-AA4B-44EC-9F13-2511C5A0D530}"/>
    <dgm:cxn modelId="{D6C1136C-A6F8-4127-AE64-B3B04DF871CF}" srcId="{FA84BF92-43C6-4E94-A77F-6263E68B6783}" destId="{067F9904-FB29-420E-BEC1-E620908718A0}" srcOrd="1" destOrd="0" parTransId="{D8468139-EA8C-4FDD-8DD2-C802FC898FB3}" sibTransId="{F72CCB7C-13B9-4093-B142-8906CD854215}"/>
    <dgm:cxn modelId="{1385436E-FF7A-4018-B6F7-37A68F4E5D2B}" srcId="{FA84BF92-43C6-4E94-A77F-6263E68B6783}" destId="{4ADD26DE-660F-4D88-AFAD-11540F120940}" srcOrd="0" destOrd="0" parTransId="{9F5168BA-460A-44E6-BE80-AE2241F25C2B}" sibTransId="{8A75E0DD-6268-478D-A5FF-C1B67F816A97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0FFFBF7C-2219-4656-8D09-EF58823C31FF}" type="presOf" srcId="{067F9904-FB29-420E-BEC1-E620908718A0}" destId="{12E172B9-01B0-436D-9684-1CCC8FA3FE5C}" srcOrd="0" destOrd="1" presId="urn:microsoft.com/office/officeart/2005/8/layout/list1"/>
    <dgm:cxn modelId="{CD598A83-1F92-4DD6-8F9A-BB4894ED5906}" type="presOf" srcId="{9E9AAAE4-C1D5-4679-A9D3-C586AAC4EDDF}" destId="{12E172B9-01B0-436D-9684-1CCC8FA3FE5C}" srcOrd="0" destOrd="9" presId="urn:microsoft.com/office/officeart/2005/8/layout/list1"/>
    <dgm:cxn modelId="{DBBA5285-8D69-4C7C-951B-8B232D932B67}" srcId="{FA84BF92-43C6-4E94-A77F-6263E68B6783}" destId="{FAB0AADE-5918-4144-B66C-15AFA5E6F682}" srcOrd="5" destOrd="0" parTransId="{CC07E969-59B5-47CA-A3DF-472098726E1B}" sibTransId="{1A2D4F04-4D93-4723-A884-E7C0EA3193BA}"/>
    <dgm:cxn modelId="{A7770B8E-7303-43BE-AA26-E43778A40335}" type="presOf" srcId="{CACF6F82-1449-448C-8949-E43427717789}" destId="{12E172B9-01B0-436D-9684-1CCC8FA3FE5C}" srcOrd="0" destOrd="7" presId="urn:microsoft.com/office/officeart/2005/8/layout/list1"/>
    <dgm:cxn modelId="{6FF69B8E-C818-4227-89E7-B74083B6D0EB}" type="presOf" srcId="{8574A905-BDA5-4716-9248-A5D60B7F3062}" destId="{12E172B9-01B0-436D-9684-1CCC8FA3FE5C}" srcOrd="0" destOrd="6" presId="urn:microsoft.com/office/officeart/2005/8/layout/list1"/>
    <dgm:cxn modelId="{80A76C90-9F5B-488F-AA7B-F8C1447802B5}" type="presOf" srcId="{FC065FC0-4D57-4D2E-BA8E-8FAB675DC434}" destId="{12E172B9-01B0-436D-9684-1CCC8FA3FE5C}" srcOrd="0" destOrd="5" presId="urn:microsoft.com/office/officeart/2005/8/layout/list1"/>
    <dgm:cxn modelId="{3BB24FA8-C3AD-4B35-9D33-74CD810A0FD0}" type="presOf" srcId="{4ADD26DE-660F-4D88-AFAD-11540F120940}" destId="{12E172B9-01B0-436D-9684-1CCC8FA3FE5C}" srcOrd="0" destOrd="0" presId="urn:microsoft.com/office/officeart/2005/8/layout/list1"/>
    <dgm:cxn modelId="{F91E38CE-CEA3-4C7A-821A-FFFB4656D6EE}" type="presOf" srcId="{0E3B41FC-F667-4612-9D50-45E72BB3F4D8}" destId="{12E172B9-01B0-436D-9684-1CCC8FA3FE5C}" srcOrd="0" destOrd="2" presId="urn:microsoft.com/office/officeart/2005/8/layout/list1"/>
    <dgm:cxn modelId="{6F1E77D4-48DB-4A62-839D-795D197D81A9}" type="presOf" srcId="{E934C575-6A3A-4E4A-8B0D-2B47227CA927}" destId="{12E172B9-01B0-436D-9684-1CCC8FA3FE5C}" srcOrd="0" destOrd="4" presId="urn:microsoft.com/office/officeart/2005/8/layout/list1"/>
    <dgm:cxn modelId="{F10A91D8-0D6C-467D-928C-3C4D051C60A0}" srcId="{067F9904-FB29-420E-BEC1-E620908718A0}" destId="{EC17410E-F82C-47BA-936D-45824DFC98DE}" srcOrd="1" destOrd="0" parTransId="{C8B4817F-B02D-4E6C-85C2-9EA5EE16C0DD}" sibTransId="{03C0AD1E-D003-4BCA-A621-A35B3F9D4387}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565C0CE3-3C77-4CE9-94A1-DA41DDC8EE0F}" srcId="{FA84BF92-43C6-4E94-A77F-6263E68B6783}" destId="{B241EBCC-8419-4CA1-8CD5-0ECDF5F110BB}" srcOrd="7" destOrd="0" parTransId="{31069420-E68A-47F0-81D9-8E0DF7A8EC21}" sibTransId="{52ED718A-5468-42D0-B22C-CD4A403AF5FC}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TENTATIVE Thursday, June 16</a:t>
          </a:r>
          <a:r>
            <a:rPr lang="en-US" sz="2000" baseline="30000" dirty="0">
              <a:latin typeface="Arial Rounded MT Bold" panose="020F0704030504030204" pitchFamily="34" charset="0"/>
            </a:rPr>
            <a:t>th</a:t>
          </a:r>
          <a:r>
            <a:rPr lang="en-US" sz="2000" dirty="0">
              <a:latin typeface="Arial Rounded MT Bold" panose="020F0704030504030204" pitchFamily="34" charset="0"/>
            </a:rPr>
            <a:t>, 2020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FEB4EDC4-0D0A-47A1-885A-2DC965685A5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Updates</a:t>
          </a:r>
        </a:p>
      </dgm:t>
    </dgm:pt>
    <dgm:pt modelId="{77292C66-A365-4820-A1CC-FAD37F2CC963}" type="parTrans" cxnId="{38DF1F3A-BD05-4DF3-B0E6-132BE32C77CC}">
      <dgm:prSet/>
      <dgm:spPr/>
      <dgm:t>
        <a:bodyPr/>
        <a:lstStyle/>
        <a:p>
          <a:endParaRPr lang="en-US"/>
        </a:p>
      </dgm:t>
    </dgm:pt>
    <dgm:pt modelId="{1E1110BF-73CB-4CD6-9552-2FDCEF4A9700}" type="sibTrans" cxnId="{38DF1F3A-BD05-4DF3-B0E6-132BE32C77CC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A28233DA-F5EB-431C-B538-FCC60C9EC01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Stabilization </a:t>
          </a:r>
        </a:p>
      </dgm:t>
    </dgm:pt>
    <dgm:pt modelId="{87D8D78E-2533-453A-B427-0286F42FB51F}" type="sibTrans" cxnId="{E0E0CB16-A901-4927-A055-5E62592F69BE}">
      <dgm:prSet/>
      <dgm:spPr/>
      <dgm:t>
        <a:bodyPr/>
        <a:lstStyle/>
        <a:p>
          <a:endParaRPr lang="en-US"/>
        </a:p>
      </dgm:t>
    </dgm:pt>
    <dgm:pt modelId="{EC9523BE-47CE-4DF8-B90A-E3E4E38E8B6F}" type="parTrans" cxnId="{E0E0CB16-A901-4927-A055-5E62592F69BE}">
      <dgm:prSet/>
      <dgm:spPr/>
      <dgm:t>
        <a:bodyPr/>
        <a:lstStyle/>
        <a:p>
          <a:endParaRPr lang="en-US"/>
        </a:p>
      </dgm:t>
    </dgm:pt>
    <dgm:pt modelId="{3647BF86-E27E-4AB6-8A58-AE53E3AEF4C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of Retail Market Guide IAG Invalid </a:t>
          </a: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Reasons – Fraud/Current Occupant Process</a:t>
          </a:r>
        </a:p>
      </dgm:t>
    </dgm:pt>
    <dgm:pt modelId="{6728FA0A-6C67-400D-85FD-BF6EC76E31D5}" type="sibTrans" cxnId="{EFD23964-CEF2-492D-87EF-4942D6B33153}">
      <dgm:prSet/>
      <dgm:spPr/>
      <dgm:t>
        <a:bodyPr/>
        <a:lstStyle/>
        <a:p>
          <a:endParaRPr lang="en-US"/>
        </a:p>
      </dgm:t>
    </dgm:pt>
    <dgm:pt modelId="{9AD424AE-BEF7-421F-B45D-E78AAC473F0B}" type="parTrans" cxnId="{EFD23964-CEF2-492D-87EF-4942D6B33153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Help Desk Ticket Process Update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A95DF603-B78A-466F-BFDA-E540B09E0CA1}" type="presOf" srcId="{FEB4EDC4-0D0A-47A1-885A-2DC965685A57}" destId="{5FD4668F-81DD-421E-9924-50274E363CDB}" srcOrd="0" destOrd="4" presId="urn:microsoft.com/office/officeart/2005/8/layout/list1"/>
    <dgm:cxn modelId="{FF47E610-8108-4CF2-A294-DCB652E90F5B}" srcId="{D2506135-395C-47B0-8DA9-C3F76649FF22}" destId="{F4442908-9FC7-4167-9B10-7F40337E004E}" srcOrd="1" destOrd="0" parTransId="{5E884D67-B5C7-4191-A5DE-52A457D75071}" sibTransId="{08EE3E14-3055-4699-87E9-1C905EB88ED8}"/>
    <dgm:cxn modelId="{E0E0CB16-A901-4927-A055-5E62592F69BE}" srcId="{D2506135-395C-47B0-8DA9-C3F76649FF22}" destId="{A28233DA-F5EB-431C-B538-FCC60C9EC014}" srcOrd="2" destOrd="0" parTransId="{EC9523BE-47CE-4DF8-B90A-E3E4E38E8B6F}" sibTransId="{87D8D78E-2533-453A-B427-0286F42FB51F}"/>
    <dgm:cxn modelId="{9E10762D-34B3-4E32-81A7-A9224C32B1B7}" type="presOf" srcId="{3647BF86-E27E-4AB6-8A58-AE53E3AEF4CE}" destId="{5FD4668F-81DD-421E-9924-50274E363CDB}" srcOrd="0" destOrd="7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38DF1F3A-BD05-4DF3-B0E6-132BE32C77CC}" srcId="{D2506135-395C-47B0-8DA9-C3F76649FF22}" destId="{FEB4EDC4-0D0A-47A1-885A-2DC965685A57}" srcOrd="0" destOrd="0" parTransId="{77292C66-A365-4820-A1CC-FAD37F2CC963}" sibTransId="{1E1110BF-73CB-4CD6-9552-2FDCEF4A9700}"/>
    <dgm:cxn modelId="{B33B4B41-F48F-4F34-8054-D815D218B290}" type="presOf" srcId="{A00CC55C-C72B-47E2-9AE1-1FA65D7AAADD}" destId="{5FD4668F-81DD-421E-9924-50274E363CDB}" srcOrd="0" destOrd="8" presId="urn:microsoft.com/office/officeart/2005/8/layout/list1"/>
    <dgm:cxn modelId="{EFD23964-CEF2-492D-87EF-4942D6B33153}" srcId="{D2506135-395C-47B0-8DA9-C3F76649FF22}" destId="{3647BF86-E27E-4AB6-8A58-AE53E3AEF4CE}" srcOrd="3" destOrd="0" parTransId="{9AD424AE-BEF7-421F-B45D-E78AAC473F0B}" sibTransId="{6728FA0A-6C67-400D-85FD-BF6EC76E31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34A1171-E841-4A8D-8BBC-7CC848C21EDC}" type="presOf" srcId="{A28233DA-F5EB-431C-B538-FCC60C9EC014}" destId="{5FD4668F-81DD-421E-9924-50274E363CDB}" srcOrd="0" destOrd="6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F3DC8182-5051-4644-BE2C-AEB2F934CA26}" type="presOf" srcId="{F4442908-9FC7-4167-9B10-7F40337E004E}" destId="{5FD4668F-81DD-421E-9924-50274E363CDB}" srcOrd="0" destOrd="5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4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80276"/>
          <a:ext cx="11329647" cy="441368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9131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Annual overall SLA for system performance is “at risk” with only 30 minutes remaining for balance of the year due to longer than expected past outages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ListServ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has experienced no issues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is seeking to improve quality and timeliness of market notices specifying impacted systems/functionality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June Retail Release will be able to isolate the scheduled MarkeTrak technical refresh thus not impacted normal retail transaction processing on Saturday, June 4th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Further research by ERCOT for Help Desk ticket improvements: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Can retail processing be severed from “normal” processing?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Creation of external portal for ERCOT media inquiries – August 2022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Utilizing portal for submission of Help Desk tickets w/ response notification email – early 2023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80276"/>
        <a:ext cx="11329647" cy="4413683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328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328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93367"/>
          <a:ext cx="11329647" cy="4500592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2971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Technical Refresh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taking place weekend of June 4</a:t>
          </a:r>
          <a:r>
            <a:rPr lang="en-US" sz="20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– 5</a:t>
          </a:r>
          <a:r>
            <a:rPr lang="en-US" sz="20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Two </a:t>
          </a:r>
          <a:r>
            <a:rPr lang="en-US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Workshops 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were held to introduce market participants to new version and what to expect when logging on June 6</a:t>
          </a:r>
          <a:r>
            <a:rPr lang="en-US" sz="20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May 19</a:t>
          </a:r>
          <a:r>
            <a:rPr lang="en-US" sz="20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@ 9:00 AM – 157 participants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May 24</a:t>
          </a:r>
          <a:r>
            <a:rPr lang="en-US" sz="20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@ 1:00 PM – 83 participants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Additional information has been posted to </a:t>
          </a:r>
          <a:r>
            <a:rPr lang="en-US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Information 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page on 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  <a:hlinkClick xmlns:r="http://schemas.openxmlformats.org/officeDocument/2006/relationships" r:id="rId1"/>
            </a:rPr>
            <a:t>www.ercot.com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and updated MarkeTrak Training modules will be available after June 6th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93367"/>
        <a:ext cx="11329647" cy="4500592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326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MarkeTrak Upgrade</a:t>
          </a:r>
        </a:p>
      </dsp:txBody>
      <dsp:txXfrm>
        <a:off x="0" y="0"/>
        <a:ext cx="10829645" cy="432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65405"/>
          <a:ext cx="11329647" cy="46053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54076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Full analysis of time required for each transition of the IAS process to provide insight into opportunities for efficiency and performance awareness for REPs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Comparison of analysis: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July 2019 – July 2020 – 21,000 IAGs &amp; 23,000 IALs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July 2021 – December 2021 – 9,000 IAGs &amp; 12,000 IALs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65405"/>
        <a:ext cx="11329647" cy="460530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7694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Inadvertent Gain Subtype Analysis – Timeline Data</a:t>
          </a:r>
        </a:p>
      </dsp:txBody>
      <dsp:txXfrm>
        <a:off x="0" y="0"/>
        <a:ext cx="10829645" cy="769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865264"/>
          <a:ext cx="11329646" cy="32578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496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TENTATIVE Thursday, June 16</a:t>
          </a:r>
          <a:r>
            <a:rPr lang="en-US" sz="2000" kern="1200" baseline="30000" dirty="0">
              <a:latin typeface="Arial Rounded MT Bold" panose="020F0704030504030204" pitchFamily="34" charset="0"/>
            </a:rPr>
            <a:t>th</a:t>
          </a:r>
          <a:r>
            <a:rPr lang="en-US" sz="2000" kern="1200" dirty="0">
              <a:latin typeface="Arial Rounded MT Bold" panose="020F0704030504030204" pitchFamily="34" charset="0"/>
            </a:rPr>
            <a:t>, 2020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Updates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Help Desk Ticket Process Update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Stabilization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of Retail Market Guide IAG Invalid </a:t>
          </a: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Reasons – Fraud/Current Occupant Process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865264"/>
        <a:ext cx="11329646" cy="32578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9395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939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June 7th,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495568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121026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505690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9939A4E-6ACF-66D7-D61C-423D7BDB40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5177" y="3714157"/>
            <a:ext cx="6051723" cy="194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19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848108"/>
              </p:ext>
            </p:extLst>
          </p:nvPr>
        </p:nvGraphicFramePr>
        <p:xfrm>
          <a:off x="478555" y="1020544"/>
          <a:ext cx="11329647" cy="5170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5EDC034-BC92-7E4B-036E-C4A7F4C7B5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25041" y="3535680"/>
            <a:ext cx="8059978" cy="245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4E82-BA22-45FA-9B56-CB7AE7FF8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416" y="652363"/>
            <a:ext cx="11111944" cy="55667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IAS Process – </a:t>
            </a:r>
            <a:r>
              <a:rPr lang="en-US" sz="3100" dirty="0">
                <a:latin typeface="Arial Rounded MT Bold" panose="020F0704030504030204" pitchFamily="34" charset="0"/>
              </a:rPr>
              <a:t>Original Transaction to Submittal of MT </a:t>
            </a:r>
            <a:br>
              <a:rPr lang="en-US" sz="3100" dirty="0">
                <a:latin typeface="Arial Rounded MT Bold" panose="020F0704030504030204" pitchFamily="34" charset="0"/>
              </a:rPr>
            </a:br>
            <a:r>
              <a:rPr lang="en-US" sz="3100" dirty="0">
                <a:latin typeface="Arial Rounded MT Bold" panose="020F0704030504030204" pitchFamily="34" charset="0"/>
              </a:rPr>
              <a:t>				How long to Begin Working MT 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AF521021-6F46-6769-61B2-44942AFFE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306" y="1412240"/>
            <a:ext cx="11831387" cy="460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07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4E82-BA22-45FA-9B56-CB7AE7FF8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1"/>
            <a:ext cx="10058400" cy="1239520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IAS Process – </a:t>
            </a:r>
            <a:r>
              <a:rPr lang="en-US" sz="2800" dirty="0">
                <a:latin typeface="Arial Rounded MT Bold" panose="020F0704030504030204" pitchFamily="34" charset="0"/>
              </a:rPr>
              <a:t>How long to Agree Once Touched</a:t>
            </a:r>
            <a:br>
              <a:rPr lang="en-US" sz="2800" dirty="0">
                <a:latin typeface="Arial Rounded MT Bold" panose="020F0704030504030204" pitchFamily="34" charset="0"/>
              </a:rPr>
            </a:br>
            <a:r>
              <a:rPr lang="en-US" sz="2800" dirty="0">
                <a:latin typeface="Arial Rounded MT Bold" panose="020F0704030504030204" pitchFamily="34" charset="0"/>
              </a:rPr>
              <a:t>				      Agreement Between CRs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E557782-2206-4A52-179B-73EFBFC30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691" y="1985848"/>
            <a:ext cx="12040616" cy="376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83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4E82-BA22-45FA-9B56-CB7AE7FF8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560" y="-99477"/>
            <a:ext cx="10058400" cy="1278037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IAS Process – </a:t>
            </a:r>
            <a:r>
              <a:rPr lang="en-US" sz="2800" dirty="0">
                <a:latin typeface="Arial Rounded MT Bold" panose="020F0704030504030204" pitchFamily="34" charset="0"/>
              </a:rPr>
              <a:t>Losing CR to send BDMVI</a:t>
            </a:r>
            <a:br>
              <a:rPr lang="en-US" sz="2800" dirty="0">
                <a:latin typeface="Arial Rounded MT Bold" panose="020F0704030504030204" pitchFamily="34" charset="0"/>
              </a:rPr>
            </a:br>
            <a:r>
              <a:rPr lang="en-US" sz="2800" dirty="0">
                <a:latin typeface="Arial Rounded MT Bold" panose="020F0704030504030204" pitchFamily="34" charset="0"/>
              </a:rPr>
              <a:t>			 	      Ready to Receive to BDMVI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CB9A3F1-FC3A-553A-0D27-D679811FED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303" y="1412240"/>
            <a:ext cx="11697394" cy="472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0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4E82-BA22-45FA-9B56-CB7AE7FF8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682843"/>
            <a:ext cx="10058400" cy="84115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IAS Process – </a:t>
            </a:r>
            <a:r>
              <a:rPr lang="en-US" sz="2800" dirty="0">
                <a:latin typeface="Arial Rounded MT Bold" panose="020F0704030504030204" pitchFamily="34" charset="0"/>
              </a:rPr>
              <a:t>Total Resolution Time</a:t>
            </a:r>
            <a:br>
              <a:rPr lang="en-US" sz="2800" dirty="0">
                <a:latin typeface="Arial Rounded MT Bold" panose="020F0704030504030204" pitchFamily="34" charset="0"/>
              </a:rPr>
            </a:b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FF1BD9E-34B6-922E-3FC7-8E58323BAC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256" y="1720464"/>
            <a:ext cx="12059488" cy="34170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DD9069-287E-9AA4-365E-D8B8789E5031}"/>
              </a:ext>
            </a:extLst>
          </p:cNvPr>
          <p:cNvSpPr txBox="1"/>
          <p:nvPr/>
        </p:nvSpPr>
        <p:spPr>
          <a:xfrm>
            <a:off x="619760" y="5506720"/>
            <a:ext cx="107188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If resolution timelines reduced to 15 days, only 76 – 88% of Inadvertent Situations would be resolved. </a:t>
            </a:r>
          </a:p>
        </p:txBody>
      </p:sp>
    </p:spTree>
    <p:extLst>
      <p:ext uri="{BB962C8B-B14F-4D97-AF65-F5344CB8AC3E}">
        <p14:creationId xmlns:p14="http://schemas.microsoft.com/office/powerpoint/2010/main" val="17777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4E82-BA22-45FA-9B56-CB7AE7FF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IAS Process –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A00F8-51E8-4BC6-A087-206E18C4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Over 55% of MTs are submitted within 7 days of the originating transaction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~50% of MTs are acknowledged same day they are submitted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96% of completed MTs – CRs reach an agreement within 7 days once opened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‘hand-offs’ still exist in sending BDMVIs, however, improved 5-6%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96% of IAGs are resolved in 21 days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 Rounded MT Bold" panose="020F0704030504030204" pitchFamily="34" charset="0"/>
              </a:rPr>
              <a:t>91% of IALs are resolved in 21 days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highlight>
                  <a:srgbClr val="FFFF00"/>
                </a:highlight>
                <a:latin typeface="Arial Rounded MT Bold" panose="020F0704030504030204" pitchFamily="34" charset="0"/>
              </a:rPr>
              <a:t>CALL TO ACTION </a:t>
            </a:r>
            <a:r>
              <a:rPr lang="en-US" dirty="0">
                <a:latin typeface="Arial Rounded MT Bold" panose="020F0704030504030204" pitchFamily="34" charset="0"/>
              </a:rPr>
              <a:t>–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REPs are encouraged to review their performance to identify any opportunities to streamline their process 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0"/>
              </a:rPr>
              <a:t>Files will be posted to the main TDTMS meeting page**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D6D155BA-3E2E-636E-57C0-7881A07E9F1D}"/>
              </a:ext>
            </a:extLst>
          </p:cNvPr>
          <p:cNvSpPr/>
          <p:nvPr/>
        </p:nvSpPr>
        <p:spPr>
          <a:xfrm>
            <a:off x="10496550" y="1737360"/>
            <a:ext cx="516255" cy="5238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9236C5-D323-20A8-C4CD-5D510D354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0313" y="2145766"/>
            <a:ext cx="573074" cy="585267"/>
          </a:xfrm>
          <a:prstGeom prst="rect">
            <a:avLst/>
          </a:prstGeom>
        </p:spPr>
      </p:pic>
      <p:sp>
        <p:nvSpPr>
          <p:cNvPr id="10" name="Star: 5 Points 9">
            <a:extLst>
              <a:ext uri="{FF2B5EF4-FFF2-40B4-BE49-F238E27FC236}">
                <a16:creationId xmlns:a16="http://schemas.microsoft.com/office/drawing/2014/main" id="{9ED63CDC-1D01-6193-EFB4-3D71845AF4C3}"/>
              </a:ext>
            </a:extLst>
          </p:cNvPr>
          <p:cNvSpPr/>
          <p:nvPr/>
        </p:nvSpPr>
        <p:spPr>
          <a:xfrm>
            <a:off x="10712767" y="2664242"/>
            <a:ext cx="516255" cy="5238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C789B17A-BC86-5509-2351-BAA82307A962}"/>
              </a:ext>
            </a:extLst>
          </p:cNvPr>
          <p:cNvSpPr/>
          <p:nvPr/>
        </p:nvSpPr>
        <p:spPr>
          <a:xfrm>
            <a:off x="9295364" y="3044453"/>
            <a:ext cx="516255" cy="5238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4774FE70-4EAA-7844-459C-6CDE18CB351C}"/>
              </a:ext>
            </a:extLst>
          </p:cNvPr>
          <p:cNvSpPr/>
          <p:nvPr/>
        </p:nvSpPr>
        <p:spPr>
          <a:xfrm>
            <a:off x="5685472" y="3501653"/>
            <a:ext cx="516255" cy="5238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FF36322C-83AF-53E7-C2DA-F795EB69AF4E}"/>
              </a:ext>
            </a:extLst>
          </p:cNvPr>
          <p:cNvSpPr/>
          <p:nvPr/>
        </p:nvSpPr>
        <p:spPr>
          <a:xfrm>
            <a:off x="5685471" y="4025528"/>
            <a:ext cx="516255" cy="5238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516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2149</TotalTime>
  <Words>500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IAS Process – Original Transaction to Submittal of MT      How long to Begin Working MT </vt:lpstr>
      <vt:lpstr>IAS Process – How long to Agree Once Touched           Agreement Between CRs</vt:lpstr>
      <vt:lpstr>IAS Process – Losing CR to send BDMVI            Ready to Receive to BDMVI </vt:lpstr>
      <vt:lpstr>IAS Process – Total Resolution Time </vt:lpstr>
      <vt:lpstr>IAS Process – Summary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82</cp:revision>
  <dcterms:created xsi:type="dcterms:W3CDTF">2019-02-27T15:25:50Z</dcterms:created>
  <dcterms:modified xsi:type="dcterms:W3CDTF">2022-06-03T15:54:09Z</dcterms:modified>
</cp:coreProperties>
</file>