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 id="2147483651" r:id="rId6"/>
  </p:sldMasterIdLst>
  <p:notesMasterIdLst>
    <p:notesMasterId r:id="rId18"/>
  </p:notesMasterIdLst>
  <p:handoutMasterIdLst>
    <p:handoutMasterId r:id="rId19"/>
  </p:handoutMasterIdLst>
  <p:sldIdLst>
    <p:sldId id="260" r:id="rId7"/>
    <p:sldId id="258" r:id="rId8"/>
    <p:sldId id="257" r:id="rId9"/>
    <p:sldId id="266" r:id="rId10"/>
    <p:sldId id="265" r:id="rId11"/>
    <p:sldId id="269" r:id="rId12"/>
    <p:sldId id="270" r:id="rId13"/>
    <p:sldId id="268" r:id="rId14"/>
    <p:sldId id="263" r:id="rId15"/>
    <p:sldId id="267" r:id="rId16"/>
    <p:sldId id="264" r:id="rId1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AC090"/>
    <a:srgbClr val="E46C0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howGuides="1">
      <p:cViewPr>
        <p:scale>
          <a:sx n="62" d="100"/>
          <a:sy n="62" d="100"/>
        </p:scale>
        <p:origin x="1626" y="72"/>
      </p:cViewPr>
      <p:guideLst>
        <p:guide orient="horz" pos="2160"/>
        <p:guide pos="2880"/>
      </p:guideLst>
    </p:cSldViewPr>
  </p:slideViewPr>
  <p:notesTextViewPr>
    <p:cViewPr>
      <p:scale>
        <a:sx n="3" d="2"/>
        <a:sy n="3" d="2"/>
      </p:scale>
      <p:origin x="0" y="0"/>
    </p:cViewPr>
  </p:notesText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tableStyles" Target="tableStyles.xml"/><Relationship Id="rId10" Type="http://schemas.openxmlformats.org/officeDocument/2006/relationships/slide" Target="slides/slide4.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6/1/2022</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6/1/2022</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2</a:t>
            </a:fld>
            <a:endParaRPr lang="en-US"/>
          </a:p>
        </p:txBody>
      </p:sp>
    </p:spTree>
    <p:extLst>
      <p:ext uri="{BB962C8B-B14F-4D97-AF65-F5344CB8AC3E}">
        <p14:creationId xmlns:p14="http://schemas.microsoft.com/office/powerpoint/2010/main" val="21223612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3</a:t>
            </a:fld>
            <a:endParaRPr lang="en-US"/>
          </a:p>
        </p:txBody>
      </p:sp>
    </p:spTree>
    <p:extLst>
      <p:ext uri="{BB962C8B-B14F-4D97-AF65-F5344CB8AC3E}">
        <p14:creationId xmlns:p14="http://schemas.microsoft.com/office/powerpoint/2010/main" val="3652501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4</a:t>
            </a:fld>
            <a:endParaRPr lang="en-US">
              <a:solidFill>
                <a:prstClr val="black"/>
              </a:solidFill>
            </a:endParaRPr>
          </a:p>
        </p:txBody>
      </p:sp>
    </p:spTree>
    <p:extLst>
      <p:ext uri="{BB962C8B-B14F-4D97-AF65-F5344CB8AC3E}">
        <p14:creationId xmlns:p14="http://schemas.microsoft.com/office/powerpoint/2010/main" val="9822047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5</a:t>
            </a:fld>
            <a:endParaRPr lang="en-US"/>
          </a:p>
        </p:txBody>
      </p:sp>
    </p:spTree>
    <p:extLst>
      <p:ext uri="{BB962C8B-B14F-4D97-AF65-F5344CB8AC3E}">
        <p14:creationId xmlns:p14="http://schemas.microsoft.com/office/powerpoint/2010/main" val="9528650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6</a:t>
            </a:fld>
            <a:endParaRPr lang="en-US">
              <a:solidFill>
                <a:prstClr val="black"/>
              </a:solidFill>
            </a:endParaRPr>
          </a:p>
        </p:txBody>
      </p:sp>
    </p:spTree>
    <p:extLst>
      <p:ext uri="{BB962C8B-B14F-4D97-AF65-F5344CB8AC3E}">
        <p14:creationId xmlns:p14="http://schemas.microsoft.com/office/powerpoint/2010/main" val="26771797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7</a:t>
            </a:fld>
            <a:endParaRPr lang="en-US">
              <a:solidFill>
                <a:prstClr val="black"/>
              </a:solidFill>
            </a:endParaRPr>
          </a:p>
        </p:txBody>
      </p:sp>
    </p:spTree>
    <p:extLst>
      <p:ext uri="{BB962C8B-B14F-4D97-AF65-F5344CB8AC3E}">
        <p14:creationId xmlns:p14="http://schemas.microsoft.com/office/powerpoint/2010/main" val="7376466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8</a:t>
            </a:fld>
            <a:endParaRPr lang="en-US"/>
          </a:p>
        </p:txBody>
      </p:sp>
    </p:spTree>
    <p:extLst>
      <p:ext uri="{BB962C8B-B14F-4D97-AF65-F5344CB8AC3E}">
        <p14:creationId xmlns:p14="http://schemas.microsoft.com/office/powerpoint/2010/main" val="29547716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9</a:t>
            </a:fld>
            <a:endParaRPr lang="en-US"/>
          </a:p>
        </p:txBody>
      </p:sp>
    </p:spTree>
    <p:extLst>
      <p:ext uri="{BB962C8B-B14F-4D97-AF65-F5344CB8AC3E}">
        <p14:creationId xmlns:p14="http://schemas.microsoft.com/office/powerpoint/2010/main" val="24403022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10</a:t>
            </a:fld>
            <a:endParaRPr lang="en-US"/>
          </a:p>
        </p:txBody>
      </p:sp>
    </p:spTree>
    <p:extLst>
      <p:ext uri="{BB962C8B-B14F-4D97-AF65-F5344CB8AC3E}">
        <p14:creationId xmlns:p14="http://schemas.microsoft.com/office/powerpoint/2010/main" val="28236497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a:t>Footer text goes here.</a:t>
            </a:r>
          </a:p>
        </p:txBody>
      </p:sp>
      <p:sp>
        <p:nvSpPr>
          <p:cNvPr id="7"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304800" y="1600201"/>
            <a:ext cx="8534400" cy="4319832"/>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ooter Placeholder 4"/>
          <p:cNvSpPr>
            <a:spLocks noGrp="1"/>
          </p:cNvSpPr>
          <p:nvPr>
            <p:ph type="ftr" sz="quarter" idx="11"/>
          </p:nvPr>
        </p:nvSpPr>
        <p:spPr>
          <a:xfrm>
            <a:off x="2743200" y="6553200"/>
            <a:ext cx="4038600" cy="228600"/>
          </a:xfrm>
        </p:spPr>
        <p:txBody>
          <a:bodyPr/>
          <a:lstStyle/>
          <a:p>
            <a:r>
              <a:rPr lang="en-US"/>
              <a:t>Footer text goes here.</a:t>
            </a: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7900848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Content Placeholder 2"/>
          <p:cNvSpPr>
            <a:spLocks noGrp="1"/>
          </p:cNvSpPr>
          <p:nvPr>
            <p:ph idx="1"/>
          </p:nvPr>
        </p:nvSpPr>
        <p:spPr>
          <a:xfrm>
            <a:off x="1828800" y="685800"/>
            <a:ext cx="6324600" cy="5486400"/>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01169451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3.xml"/><Relationship Id="rId1"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505200" y="0"/>
            <a:ext cx="56388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Footer text goes here.</a:t>
            </a:r>
            <a:endParaRPr lang="en-US" dirty="0"/>
          </a:p>
        </p:txBody>
      </p:sp>
      <p:sp>
        <p:nvSpPr>
          <p:cNvPr id="6" name="Slide Number Placeholder 5"/>
          <p:cNvSpPr>
            <a:spLocks noGrp="1"/>
          </p:cNvSpPr>
          <p:nvPr>
            <p:ph type="sldNum" sz="quarter" idx="4"/>
          </p:nvPr>
        </p:nvSpPr>
        <p:spPr>
          <a:xfrm>
            <a:off x="8534400" y="6561138"/>
            <a:ext cx="5334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5" y="6553200"/>
            <a:ext cx="707325" cy="253916"/>
          </a:xfrm>
          <a:prstGeom prst="rect">
            <a:avLst/>
          </a:prstGeom>
          <a:noFill/>
        </p:spPr>
        <p:txBody>
          <a:bodyPr wrap="square" rtlCol="0">
            <a:spAutoFit/>
          </a:bodyPr>
          <a:lstStyle/>
          <a:p>
            <a:pPr algn="l"/>
            <a:r>
              <a:rPr lang="en-US" sz="1000" b="1" baseline="0" dirty="0">
                <a:solidFill>
                  <a:schemeClr val="tx2"/>
                </a:solidFill>
              </a:rPr>
              <a:t>PUBLIC</a:t>
            </a:r>
            <a:endParaRPr lang="en-US" sz="1000" b="1" dirty="0">
              <a:solidFill>
                <a:schemeClr val="tx2"/>
              </a:solidFill>
            </a:endParaRPr>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cxnSp>
        <p:nvCxnSpPr>
          <p:cNvPr id="7" name="Straight Connector 6"/>
          <p:cNvCxnSpPr/>
          <p:nvPr userDrawn="1"/>
        </p:nvCxnSpPr>
        <p:spPr>
          <a:xfrm flipH="1">
            <a:off x="914400" y="1"/>
            <a:ext cx="1" cy="4952999"/>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23466" y="5257800"/>
            <a:ext cx="1181868" cy="457200"/>
          </a:xfrm>
          <a:prstGeom prst="rect">
            <a:avLst/>
          </a:prstGeom>
        </p:spPr>
      </p:pic>
      <p:cxnSp>
        <p:nvCxnSpPr>
          <p:cNvPr id="12" name="Straight Connector 11"/>
          <p:cNvCxnSpPr/>
          <p:nvPr userDrawn="1"/>
        </p:nvCxnSpPr>
        <p:spPr>
          <a:xfrm flipH="1">
            <a:off x="914400" y="6019800"/>
            <a:ext cx="1" cy="82296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5309337"/>
      </p:ext>
    </p:extLst>
  </p:cSld>
  <p:clrMap bg1="lt1" tx1="dk1" bg2="lt2" tx2="dk2" accent1="accent1" accent2="accent2" accent3="accent3" accent4="accent4" accent5="accent5" accent6="accent6" hlink="hlink" folHlink="folHlink"/>
  <p:sldLayoutIdLst>
    <p:sldLayoutId id="2147483652"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3.xml"/><Relationship Id="rId1" Type="http://schemas.openxmlformats.org/officeDocument/2006/relationships/vmlDrawing" Target="../drawings/vmlDrawing1.vml"/><Relationship Id="rId5" Type="http://schemas.openxmlformats.org/officeDocument/2006/relationships/image" Target="../media/image3.wmf"/><Relationship Id="rId4" Type="http://schemas.openxmlformats.org/officeDocument/2006/relationships/package" Target="../embeddings/Microsoft_Excel_Worksheet.xlsx"/></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3.xml"/><Relationship Id="rId5" Type="http://schemas.openxmlformats.org/officeDocument/2006/relationships/image" Target="../media/image6.pn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3.xml"/><Relationship Id="rId5" Type="http://schemas.openxmlformats.org/officeDocument/2006/relationships/image" Target="../media/image9.png"/><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810000" y="2133600"/>
            <a:ext cx="5646034" cy="2554545"/>
          </a:xfrm>
          <a:prstGeom prst="rect">
            <a:avLst/>
          </a:prstGeom>
          <a:noFill/>
        </p:spPr>
        <p:txBody>
          <a:bodyPr wrap="square" rtlCol="0">
            <a:spAutoFit/>
          </a:bodyPr>
          <a:lstStyle/>
          <a:p>
            <a:r>
              <a:rPr lang="en-US" sz="3200" b="1" dirty="0"/>
              <a:t>IAS Stats by REP</a:t>
            </a:r>
          </a:p>
          <a:p>
            <a:r>
              <a:rPr lang="en-US" sz="2000" b="1" dirty="0"/>
              <a:t>As of 06/01/2022</a:t>
            </a:r>
          </a:p>
          <a:p>
            <a:endParaRPr lang="en-US" dirty="0"/>
          </a:p>
          <a:p>
            <a:r>
              <a:rPr lang="en-US" dirty="0"/>
              <a:t>David Michelsen</a:t>
            </a:r>
          </a:p>
          <a:p>
            <a:r>
              <a:rPr lang="en-US" dirty="0"/>
              <a:t>Manager Retail Operations</a:t>
            </a:r>
          </a:p>
          <a:p>
            <a:endParaRPr lang="en-US" dirty="0"/>
          </a:p>
          <a:p>
            <a:r>
              <a:rPr lang="en-US" dirty="0"/>
              <a:t>Retail Market Subcommittee</a:t>
            </a:r>
          </a:p>
          <a:p>
            <a:r>
              <a:rPr lang="en-US" dirty="0"/>
              <a:t>06/07/2022</a:t>
            </a:r>
          </a:p>
        </p:txBody>
      </p:sp>
    </p:spTree>
    <p:extLst>
      <p:ext uri="{BB962C8B-B14F-4D97-AF65-F5344CB8AC3E}">
        <p14:creationId xmlns:p14="http://schemas.microsoft.com/office/powerpoint/2010/main" val="7306037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8648700" y="6563003"/>
            <a:ext cx="381000" cy="220662"/>
          </a:xfrm>
        </p:spPr>
        <p:txBody>
          <a:bodyPr/>
          <a:lstStyle/>
          <a:p>
            <a:fld id="{1D93BD3E-1E9A-4970-A6F7-E7AC52762E0C}" type="slidenum">
              <a:rPr lang="en-US" smtClean="0"/>
              <a:t>10</a:t>
            </a:fld>
            <a:endParaRPr lang="en-US" dirty="0"/>
          </a:p>
        </p:txBody>
      </p:sp>
      <p:sp>
        <p:nvSpPr>
          <p:cNvPr id="5" name="TextBox 4"/>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06/07/22</a:t>
            </a:r>
          </a:p>
        </p:txBody>
      </p:sp>
      <p:sp>
        <p:nvSpPr>
          <p:cNvPr id="4" name="Title 3"/>
          <p:cNvSpPr>
            <a:spLocks noGrp="1"/>
          </p:cNvSpPr>
          <p:nvPr>
            <p:ph type="title"/>
          </p:nvPr>
        </p:nvSpPr>
        <p:spPr>
          <a:xfrm>
            <a:off x="380994" y="243682"/>
            <a:ext cx="8458206" cy="1143000"/>
          </a:xfrm>
        </p:spPr>
        <p:txBody>
          <a:bodyPr/>
          <a:lstStyle/>
          <a:p>
            <a:r>
              <a:rPr lang="en-US" altLang="en-US" dirty="0">
                <a:solidFill>
                  <a:schemeClr val="tx1"/>
                </a:solidFill>
              </a:rPr>
              <a:t>18 Month Running Market Totals</a:t>
            </a:r>
            <a:endParaRPr lang="en-US" dirty="0"/>
          </a:p>
        </p:txBody>
      </p:sp>
      <p:graphicFrame>
        <p:nvGraphicFramePr>
          <p:cNvPr id="7" name="Table 6">
            <a:extLst>
              <a:ext uri="{FF2B5EF4-FFF2-40B4-BE49-F238E27FC236}">
                <a16:creationId xmlns:a16="http://schemas.microsoft.com/office/drawing/2014/main" id="{4BA5C680-0926-41D8-95E0-08FC8E4ABA9C}"/>
              </a:ext>
            </a:extLst>
          </p:cNvPr>
          <p:cNvGraphicFramePr>
            <a:graphicFrameLocks noGrp="1"/>
          </p:cNvGraphicFramePr>
          <p:nvPr>
            <p:extLst>
              <p:ext uri="{D42A27DB-BD31-4B8C-83A1-F6EECF244321}">
                <p14:modId xmlns:p14="http://schemas.microsoft.com/office/powerpoint/2010/main" val="76953030"/>
              </p:ext>
            </p:extLst>
          </p:nvPr>
        </p:nvGraphicFramePr>
        <p:xfrm>
          <a:off x="380994" y="1066801"/>
          <a:ext cx="8382000" cy="4876799"/>
        </p:xfrm>
        <a:graphic>
          <a:graphicData uri="http://schemas.openxmlformats.org/drawingml/2006/table">
            <a:tbl>
              <a:tblPr/>
              <a:tblGrid>
                <a:gridCol w="698500">
                  <a:extLst>
                    <a:ext uri="{9D8B030D-6E8A-4147-A177-3AD203B41FA5}">
                      <a16:colId xmlns:a16="http://schemas.microsoft.com/office/drawing/2014/main" val="2665589066"/>
                    </a:ext>
                  </a:extLst>
                </a:gridCol>
                <a:gridCol w="698500">
                  <a:extLst>
                    <a:ext uri="{9D8B030D-6E8A-4147-A177-3AD203B41FA5}">
                      <a16:colId xmlns:a16="http://schemas.microsoft.com/office/drawing/2014/main" val="2180753856"/>
                    </a:ext>
                  </a:extLst>
                </a:gridCol>
                <a:gridCol w="698500">
                  <a:extLst>
                    <a:ext uri="{9D8B030D-6E8A-4147-A177-3AD203B41FA5}">
                      <a16:colId xmlns:a16="http://schemas.microsoft.com/office/drawing/2014/main" val="3616809360"/>
                    </a:ext>
                  </a:extLst>
                </a:gridCol>
                <a:gridCol w="698500">
                  <a:extLst>
                    <a:ext uri="{9D8B030D-6E8A-4147-A177-3AD203B41FA5}">
                      <a16:colId xmlns:a16="http://schemas.microsoft.com/office/drawing/2014/main" val="2484907926"/>
                    </a:ext>
                  </a:extLst>
                </a:gridCol>
                <a:gridCol w="698500">
                  <a:extLst>
                    <a:ext uri="{9D8B030D-6E8A-4147-A177-3AD203B41FA5}">
                      <a16:colId xmlns:a16="http://schemas.microsoft.com/office/drawing/2014/main" val="3434466615"/>
                    </a:ext>
                  </a:extLst>
                </a:gridCol>
                <a:gridCol w="698500">
                  <a:extLst>
                    <a:ext uri="{9D8B030D-6E8A-4147-A177-3AD203B41FA5}">
                      <a16:colId xmlns:a16="http://schemas.microsoft.com/office/drawing/2014/main" val="3018345500"/>
                    </a:ext>
                  </a:extLst>
                </a:gridCol>
                <a:gridCol w="698500">
                  <a:extLst>
                    <a:ext uri="{9D8B030D-6E8A-4147-A177-3AD203B41FA5}">
                      <a16:colId xmlns:a16="http://schemas.microsoft.com/office/drawing/2014/main" val="1866940703"/>
                    </a:ext>
                  </a:extLst>
                </a:gridCol>
                <a:gridCol w="698500">
                  <a:extLst>
                    <a:ext uri="{9D8B030D-6E8A-4147-A177-3AD203B41FA5}">
                      <a16:colId xmlns:a16="http://schemas.microsoft.com/office/drawing/2014/main" val="995505623"/>
                    </a:ext>
                  </a:extLst>
                </a:gridCol>
                <a:gridCol w="698500">
                  <a:extLst>
                    <a:ext uri="{9D8B030D-6E8A-4147-A177-3AD203B41FA5}">
                      <a16:colId xmlns:a16="http://schemas.microsoft.com/office/drawing/2014/main" val="2128054842"/>
                    </a:ext>
                  </a:extLst>
                </a:gridCol>
                <a:gridCol w="698500">
                  <a:extLst>
                    <a:ext uri="{9D8B030D-6E8A-4147-A177-3AD203B41FA5}">
                      <a16:colId xmlns:a16="http://schemas.microsoft.com/office/drawing/2014/main" val="1150693804"/>
                    </a:ext>
                  </a:extLst>
                </a:gridCol>
                <a:gridCol w="698500">
                  <a:extLst>
                    <a:ext uri="{9D8B030D-6E8A-4147-A177-3AD203B41FA5}">
                      <a16:colId xmlns:a16="http://schemas.microsoft.com/office/drawing/2014/main" val="88855557"/>
                    </a:ext>
                  </a:extLst>
                </a:gridCol>
                <a:gridCol w="698500">
                  <a:extLst>
                    <a:ext uri="{9D8B030D-6E8A-4147-A177-3AD203B41FA5}">
                      <a16:colId xmlns:a16="http://schemas.microsoft.com/office/drawing/2014/main" val="3618656379"/>
                    </a:ext>
                  </a:extLst>
                </a:gridCol>
              </a:tblGrid>
              <a:tr h="231580">
                <a:tc>
                  <a:txBody>
                    <a:bodyPr/>
                    <a:lstStyle/>
                    <a:p>
                      <a:pPr algn="ctr" fontAlgn="b"/>
                      <a:r>
                        <a:rPr lang="en-US" sz="800" b="0" i="0" u="none" strike="noStrike">
                          <a:solidFill>
                            <a:srgbClr val="000000"/>
                          </a:solidFill>
                          <a:effectLst/>
                          <a:latin typeface="Calibri" panose="020F0502020204030204" pitchFamily="34" charset="0"/>
                        </a:rPr>
                        <a:t> </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gn="ctr" fontAlgn="b"/>
                      <a:r>
                        <a:rPr lang="en-US" sz="800" b="1" i="0" u="none" strike="noStrike">
                          <a:solidFill>
                            <a:srgbClr val="000000"/>
                          </a:solidFill>
                          <a:effectLst/>
                          <a:latin typeface="Calibri" panose="020F0502020204030204" pitchFamily="34" charset="0"/>
                        </a:rPr>
                        <a:t>Enrollments</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gridSpan="5">
                  <a:txBody>
                    <a:bodyPr/>
                    <a:lstStyle/>
                    <a:p>
                      <a:pPr algn="ctr" fontAlgn="b"/>
                      <a:r>
                        <a:rPr lang="en-US" sz="800" b="1" i="0" u="none" strike="noStrike">
                          <a:solidFill>
                            <a:srgbClr val="000000"/>
                          </a:solidFill>
                          <a:effectLst/>
                          <a:latin typeface="Calibri" panose="020F0502020204030204" pitchFamily="34" charset="0"/>
                        </a:rPr>
                        <a:t>IAG, IAL, Rescission</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algn="ctr" fontAlgn="b"/>
                      <a:r>
                        <a:rPr lang="en-US" sz="800" b="1" i="0" u="none" strike="noStrike">
                          <a:solidFill>
                            <a:srgbClr val="000000"/>
                          </a:solidFill>
                          <a:effectLst/>
                          <a:latin typeface="Calibri" panose="020F0502020204030204" pitchFamily="34" charset="0"/>
                        </a:rPr>
                        <a:t>Days to Resolution</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131866638"/>
                  </a:ext>
                </a:extLst>
              </a:tr>
              <a:tr h="476779">
                <a:tc>
                  <a:txBody>
                    <a:bodyPr/>
                    <a:lstStyle/>
                    <a:p>
                      <a:pPr algn="ctr" fontAlgn="b"/>
                      <a:r>
                        <a:rPr lang="en-US" sz="800" b="0" i="0" u="none" strike="noStrike">
                          <a:solidFill>
                            <a:srgbClr val="000000"/>
                          </a:solidFill>
                          <a:effectLst/>
                          <a:latin typeface="Calibri" panose="020F0502020204030204" pitchFamily="34" charset="0"/>
                        </a:rPr>
                        <a:t>Month</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SWI</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MVI</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Total</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IAG</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IAL</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Rescission</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IAG,IAL,Res Total</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Overall %</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IAG</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IAL</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Rescission</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19832691"/>
                  </a:ext>
                </a:extLst>
              </a:tr>
              <a:tr h="231580">
                <a:tc>
                  <a:txBody>
                    <a:bodyPr/>
                    <a:lstStyle/>
                    <a:p>
                      <a:pPr algn="ctr" fontAlgn="b"/>
                      <a:r>
                        <a:rPr lang="en-US" sz="800" b="0" i="0" u="none" strike="noStrike">
                          <a:solidFill>
                            <a:srgbClr val="000000"/>
                          </a:solidFill>
                          <a:effectLst/>
                          <a:latin typeface="Calibri" panose="020F0502020204030204" pitchFamily="34" charset="0"/>
                        </a:rPr>
                        <a:t>2020-10</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98,008</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244,865</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342,873</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1,725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2,335</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343</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4,403</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1.28%</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13</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7</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24432382"/>
                  </a:ext>
                </a:extLst>
              </a:tr>
              <a:tr h="231580">
                <a:tc>
                  <a:txBody>
                    <a:bodyPr/>
                    <a:lstStyle/>
                    <a:p>
                      <a:pPr algn="ctr" fontAlgn="b"/>
                      <a:r>
                        <a:rPr lang="en-US" sz="800" b="0" i="0" u="none" strike="noStrike">
                          <a:solidFill>
                            <a:srgbClr val="000000"/>
                          </a:solidFill>
                          <a:effectLst/>
                          <a:latin typeface="Calibri" panose="020F0502020204030204" pitchFamily="34" charset="0"/>
                        </a:rPr>
                        <a:t>2020-11</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144,773</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215,114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359,887</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1,500</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1,967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291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3,758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1.04%</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12</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01926817"/>
                  </a:ext>
                </a:extLst>
              </a:tr>
              <a:tr h="231580">
                <a:tc>
                  <a:txBody>
                    <a:bodyPr/>
                    <a:lstStyle/>
                    <a:p>
                      <a:pPr algn="ctr" fontAlgn="b"/>
                      <a:r>
                        <a:rPr lang="en-US" sz="800" b="0" i="0" u="none" strike="noStrike">
                          <a:solidFill>
                            <a:srgbClr val="000000"/>
                          </a:solidFill>
                          <a:effectLst/>
                          <a:latin typeface="Calibri" panose="020F0502020204030204" pitchFamily="34" charset="0"/>
                        </a:rPr>
                        <a:t>2020-12</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118,401</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232,338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350,739</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1,571</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2,693</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373</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4,637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1.32%</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13</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15</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9</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96642574"/>
                  </a:ext>
                </a:extLst>
              </a:tr>
              <a:tr h="231580">
                <a:tc>
                  <a:txBody>
                    <a:bodyPr/>
                    <a:lstStyle/>
                    <a:p>
                      <a:pPr algn="ctr" fontAlgn="b"/>
                      <a:r>
                        <a:rPr lang="en-US" sz="800" b="0" i="0" u="none" strike="noStrike">
                          <a:solidFill>
                            <a:srgbClr val="000000"/>
                          </a:solidFill>
                          <a:effectLst/>
                          <a:latin typeface="Calibri" panose="020F0502020204030204" pitchFamily="34" charset="0"/>
                        </a:rPr>
                        <a:t>2021-01</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110,245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220,388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330,633</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1,528</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3,121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467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5,116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1.55%</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12</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15</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10</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47486835"/>
                  </a:ext>
                </a:extLst>
              </a:tr>
              <a:tr h="231580">
                <a:tc>
                  <a:txBody>
                    <a:bodyPr/>
                    <a:lstStyle/>
                    <a:p>
                      <a:pPr algn="ctr" fontAlgn="b"/>
                      <a:r>
                        <a:rPr lang="en-US" sz="800" b="0" i="0" u="none" strike="noStrike">
                          <a:solidFill>
                            <a:srgbClr val="000000"/>
                          </a:solidFill>
                          <a:effectLst/>
                          <a:latin typeface="Calibri" panose="020F0502020204030204" pitchFamily="34" charset="0"/>
                        </a:rPr>
                        <a:t>2021-02</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119,742</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186,803</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306,545</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1,328</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2,667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435</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4,430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1.45%</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11</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15</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10</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20562698"/>
                  </a:ext>
                </a:extLst>
              </a:tr>
              <a:tr h="231580">
                <a:tc>
                  <a:txBody>
                    <a:bodyPr/>
                    <a:lstStyle/>
                    <a:p>
                      <a:pPr algn="ctr" fontAlgn="b"/>
                      <a:r>
                        <a:rPr lang="en-US" sz="800" b="0" i="0" u="none" strike="noStrike">
                          <a:solidFill>
                            <a:srgbClr val="000000"/>
                          </a:solidFill>
                          <a:effectLst/>
                          <a:latin typeface="Calibri" panose="020F0502020204030204" pitchFamily="34" charset="0"/>
                        </a:rPr>
                        <a:t>2021-03</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187,648</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241,361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429,009</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1,624</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2,593</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366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4,583</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1.07%</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10</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12</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11</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67897075"/>
                  </a:ext>
                </a:extLst>
              </a:tr>
              <a:tr h="231580">
                <a:tc>
                  <a:txBody>
                    <a:bodyPr/>
                    <a:lstStyle/>
                    <a:p>
                      <a:pPr algn="ctr" fontAlgn="b"/>
                      <a:r>
                        <a:rPr lang="en-US" sz="800" b="0" i="0" u="none" strike="noStrike">
                          <a:solidFill>
                            <a:srgbClr val="000000"/>
                          </a:solidFill>
                          <a:effectLst/>
                          <a:latin typeface="Calibri" panose="020F0502020204030204" pitchFamily="34" charset="0"/>
                        </a:rPr>
                        <a:t>2021-04</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132,428</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220,732</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353,160</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1,591</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2,324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245</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4,160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1.18%</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10</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12</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9</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53607995"/>
                  </a:ext>
                </a:extLst>
              </a:tr>
              <a:tr h="231580">
                <a:tc>
                  <a:txBody>
                    <a:bodyPr/>
                    <a:lstStyle/>
                    <a:p>
                      <a:pPr algn="ctr" fontAlgn="b"/>
                      <a:r>
                        <a:rPr lang="en-US" sz="800" b="0" i="0" u="none" strike="noStrike">
                          <a:solidFill>
                            <a:srgbClr val="000000"/>
                          </a:solidFill>
                          <a:effectLst/>
                          <a:latin typeface="Calibri" panose="020F0502020204030204" pitchFamily="34" charset="0"/>
                        </a:rPr>
                        <a:t>2021-05</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101,790</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207,518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309,308</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1,598</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2,184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296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4,078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1.32%</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10</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8</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25166588"/>
                  </a:ext>
                </a:extLst>
              </a:tr>
              <a:tr h="231580">
                <a:tc>
                  <a:txBody>
                    <a:bodyPr/>
                    <a:lstStyle/>
                    <a:p>
                      <a:pPr algn="ctr" fontAlgn="b"/>
                      <a:r>
                        <a:rPr lang="en-US" sz="800" b="0" i="0" u="none" strike="noStrike">
                          <a:solidFill>
                            <a:srgbClr val="000000"/>
                          </a:solidFill>
                          <a:effectLst/>
                          <a:latin typeface="Calibri" panose="020F0502020204030204" pitchFamily="34" charset="0"/>
                        </a:rPr>
                        <a:t>2021-06</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136,150</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243,969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380,119</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1,965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2,689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337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4,991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1.31%</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12</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9</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03291153"/>
                  </a:ext>
                </a:extLst>
              </a:tr>
              <a:tr h="231580">
                <a:tc>
                  <a:txBody>
                    <a:bodyPr/>
                    <a:lstStyle/>
                    <a:p>
                      <a:pPr algn="ctr" fontAlgn="b"/>
                      <a:r>
                        <a:rPr lang="en-US" sz="800" b="0" i="0" u="none" strike="noStrike">
                          <a:solidFill>
                            <a:srgbClr val="000000"/>
                          </a:solidFill>
                          <a:effectLst/>
                          <a:latin typeface="Calibri" panose="020F0502020204030204" pitchFamily="34" charset="0"/>
                        </a:rPr>
                        <a:t>2021-07</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87,752</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291,498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379,250</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2,111</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3,107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326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5,544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1.46%</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12</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10</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95572527"/>
                  </a:ext>
                </a:extLst>
              </a:tr>
              <a:tr h="231580">
                <a:tc>
                  <a:txBody>
                    <a:bodyPr/>
                    <a:lstStyle/>
                    <a:p>
                      <a:pPr algn="ctr" fontAlgn="b"/>
                      <a:r>
                        <a:rPr lang="en-US" sz="800" b="0" i="0" u="none" strike="noStrike">
                          <a:solidFill>
                            <a:srgbClr val="000000"/>
                          </a:solidFill>
                          <a:effectLst/>
                          <a:latin typeface="Calibri" panose="020F0502020204030204" pitchFamily="34" charset="0"/>
                        </a:rPr>
                        <a:t>2021-08</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112,901</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264,683</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377,584</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1,768</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2,237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288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4,293</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1.14%</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11</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13</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8</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40640759"/>
                  </a:ext>
                </a:extLst>
              </a:tr>
              <a:tr h="231580">
                <a:tc>
                  <a:txBody>
                    <a:bodyPr/>
                    <a:lstStyle/>
                    <a:p>
                      <a:pPr algn="ctr" fontAlgn="b"/>
                      <a:r>
                        <a:rPr lang="en-US" sz="800" b="0" i="0" u="none" strike="noStrike">
                          <a:solidFill>
                            <a:srgbClr val="000000"/>
                          </a:solidFill>
                          <a:effectLst/>
                          <a:latin typeface="Calibri" panose="020F0502020204030204" pitchFamily="34" charset="0"/>
                        </a:rPr>
                        <a:t>2021-09</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68,915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243,881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312,796</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1,570</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2,053</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294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3,917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1.25%</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10</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8</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15273578"/>
                  </a:ext>
                </a:extLst>
              </a:tr>
              <a:tr h="231580">
                <a:tc>
                  <a:txBody>
                    <a:bodyPr/>
                    <a:lstStyle/>
                    <a:p>
                      <a:pPr algn="ctr" fontAlgn="b"/>
                      <a:r>
                        <a:rPr lang="en-US" sz="800" b="0" i="0" u="none" strike="noStrike">
                          <a:solidFill>
                            <a:srgbClr val="000000"/>
                          </a:solidFill>
                          <a:effectLst/>
                          <a:latin typeface="Calibri" panose="020F0502020204030204" pitchFamily="34" charset="0"/>
                        </a:rPr>
                        <a:t>2021-10</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56,991</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233,687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290,678</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1,438</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1,728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229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3,395</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1.17%</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8</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7</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79191866"/>
                  </a:ext>
                </a:extLst>
              </a:tr>
              <a:tr h="231580">
                <a:tc>
                  <a:txBody>
                    <a:bodyPr/>
                    <a:lstStyle/>
                    <a:p>
                      <a:pPr algn="ctr" fontAlgn="b"/>
                      <a:r>
                        <a:rPr lang="en-US" sz="800" b="0" i="0" u="none" strike="noStrike">
                          <a:solidFill>
                            <a:srgbClr val="000000"/>
                          </a:solidFill>
                          <a:effectLst/>
                          <a:latin typeface="Calibri" panose="020F0502020204030204" pitchFamily="34" charset="0"/>
                        </a:rPr>
                        <a:t>2021-11</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356,986</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215,282</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572,268</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1,383</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1,888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207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3,478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0.61%</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9</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9</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13219505"/>
                  </a:ext>
                </a:extLst>
              </a:tr>
              <a:tr h="231580">
                <a:tc>
                  <a:txBody>
                    <a:bodyPr/>
                    <a:lstStyle/>
                    <a:p>
                      <a:pPr algn="ctr" fontAlgn="b"/>
                      <a:r>
                        <a:rPr lang="en-US" sz="800" b="0" i="0" u="none" strike="noStrike">
                          <a:solidFill>
                            <a:srgbClr val="000000"/>
                          </a:solidFill>
                          <a:effectLst/>
                          <a:latin typeface="Calibri" panose="020F0502020204030204" pitchFamily="34" charset="0"/>
                        </a:rPr>
                        <a:t>2021-12</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70,637</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214,374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285,011</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1,892</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1,661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214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3,767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1.32%</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10</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8</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75301944"/>
                  </a:ext>
                </a:extLst>
              </a:tr>
              <a:tr h="231580">
                <a:tc>
                  <a:txBody>
                    <a:bodyPr/>
                    <a:lstStyle/>
                    <a:p>
                      <a:pPr algn="ctr" fontAlgn="b"/>
                      <a:r>
                        <a:rPr lang="en-US" sz="800" b="0" i="0" u="none" strike="noStrike">
                          <a:solidFill>
                            <a:srgbClr val="000000"/>
                          </a:solidFill>
                          <a:effectLst/>
                          <a:latin typeface="Calibri" panose="020F0502020204030204" pitchFamily="34" charset="0"/>
                        </a:rPr>
                        <a:t>2022-01</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104,313</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221,439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325,752</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1,546</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1,663</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248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3,457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1.06%</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8</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6</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96560696"/>
                  </a:ext>
                </a:extLst>
              </a:tr>
              <a:tr h="231580">
                <a:tc>
                  <a:txBody>
                    <a:bodyPr/>
                    <a:lstStyle/>
                    <a:p>
                      <a:pPr algn="ctr" fontAlgn="b"/>
                      <a:r>
                        <a:rPr lang="en-US" sz="800" b="0" i="0" u="none" strike="noStrike">
                          <a:solidFill>
                            <a:srgbClr val="000000"/>
                          </a:solidFill>
                          <a:effectLst/>
                          <a:latin typeface="Calibri" panose="020F0502020204030204" pitchFamily="34" charset="0"/>
                        </a:rPr>
                        <a:t>2022-02</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105,063</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208,309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313,372</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1,319</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1,735</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296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3,350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1.07%</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8</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6</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67681472"/>
                  </a:ext>
                </a:extLst>
              </a:tr>
              <a:tr h="231580">
                <a:tc>
                  <a:txBody>
                    <a:bodyPr/>
                    <a:lstStyle/>
                    <a:p>
                      <a:pPr algn="ctr" fontAlgn="b"/>
                      <a:r>
                        <a:rPr lang="en-US" sz="800" b="0" i="0" u="none" strike="noStrike">
                          <a:solidFill>
                            <a:srgbClr val="000000"/>
                          </a:solidFill>
                          <a:effectLst/>
                          <a:latin typeface="Calibri" panose="020F0502020204030204" pitchFamily="34" charset="0"/>
                        </a:rPr>
                        <a:t>2022-03</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112,865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269,490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382,355</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1,704</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2,067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354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4,125</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1.08%</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8</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10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0" i="0" u="none" strike="noStrike" dirty="0">
                          <a:solidFill>
                            <a:srgbClr val="000000"/>
                          </a:solidFill>
                          <a:effectLst/>
                          <a:latin typeface="Calibri" panose="020F0502020204030204" pitchFamily="34" charset="0"/>
                        </a:rPr>
                        <a:t>7</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66007873"/>
                  </a:ext>
                </a:extLst>
              </a:tr>
            </a:tbl>
          </a:graphicData>
        </a:graphic>
      </p:graphicFrame>
    </p:spTree>
    <p:extLst>
      <p:ext uri="{BB962C8B-B14F-4D97-AF65-F5344CB8AC3E}">
        <p14:creationId xmlns:p14="http://schemas.microsoft.com/office/powerpoint/2010/main" val="2046255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IAS Stats by REP</a:t>
            </a:r>
            <a:br>
              <a:rPr lang="en-US" dirty="0"/>
            </a:br>
            <a:endParaRPr lang="en-US" dirty="0"/>
          </a:p>
        </p:txBody>
      </p:sp>
      <p:sp>
        <p:nvSpPr>
          <p:cNvPr id="3" name="Content Placeholder 2"/>
          <p:cNvSpPr>
            <a:spLocks noGrp="1"/>
          </p:cNvSpPr>
          <p:nvPr>
            <p:ph idx="1"/>
          </p:nvPr>
        </p:nvSpPr>
        <p:spPr>
          <a:xfrm>
            <a:off x="304800" y="1752600"/>
            <a:ext cx="8534400" cy="4319832"/>
          </a:xfrm>
        </p:spPr>
        <p:txBody>
          <a:bodyPr/>
          <a:lstStyle/>
          <a:p>
            <a:pPr marL="0" indent="0" algn="ctr">
              <a:buNone/>
            </a:pPr>
            <a:endParaRPr lang="en-US" sz="6000" dirty="0"/>
          </a:p>
          <a:p>
            <a:pPr marL="0" indent="0" algn="ctr">
              <a:buNone/>
            </a:pPr>
            <a:r>
              <a:rPr lang="en-US" sz="6000" dirty="0"/>
              <a:t>Questions?</a:t>
            </a:r>
          </a:p>
          <a:p>
            <a:pPr marL="0" indent="0" algn="ctr">
              <a:buNone/>
            </a:pP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11</a:t>
            </a:fld>
            <a:endParaRPr lang="en-US" dirty="0"/>
          </a:p>
        </p:txBody>
      </p:sp>
      <p:sp>
        <p:nvSpPr>
          <p:cNvPr id="5" name="TextBox 4"/>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06/07/22</a:t>
            </a:r>
          </a:p>
        </p:txBody>
      </p:sp>
    </p:spTree>
    <p:extLst>
      <p:ext uri="{BB962C8B-B14F-4D97-AF65-F5344CB8AC3E}">
        <p14:creationId xmlns:p14="http://schemas.microsoft.com/office/powerpoint/2010/main" val="30662338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828800" y="381000"/>
            <a:ext cx="6781800" cy="5867400"/>
          </a:xfrm>
        </p:spPr>
        <p:txBody>
          <a:bodyPr/>
          <a:lstStyle/>
          <a:p>
            <a:pPr marL="0" indent="0">
              <a:buNone/>
            </a:pPr>
            <a:r>
              <a:rPr lang="en-US" b="1" dirty="0"/>
              <a:t>Agenda</a:t>
            </a:r>
          </a:p>
          <a:p>
            <a:pPr marL="0" indent="0">
              <a:buNone/>
            </a:pPr>
            <a:endParaRPr lang="en-US" sz="2000" b="1" dirty="0"/>
          </a:p>
          <a:p>
            <a:r>
              <a:rPr lang="en-US" altLang="en-US" dirty="0"/>
              <a:t>March 2022 - IAG/IAL Statistics</a:t>
            </a:r>
          </a:p>
          <a:p>
            <a:r>
              <a:rPr lang="en-US" altLang="en-US" dirty="0"/>
              <a:t>Top 10 – March 2022 - IAG/IAL </a:t>
            </a:r>
          </a:p>
          <a:p>
            <a:r>
              <a:rPr lang="en-US" altLang="en-US" dirty="0"/>
              <a:t>Top 10 - 12 Month Average IAG/IAL</a:t>
            </a:r>
          </a:p>
          <a:p>
            <a:r>
              <a:rPr lang="en-US" altLang="en-US" dirty="0"/>
              <a:t>Explanation of IAG/IAL Stats</a:t>
            </a:r>
            <a:endParaRPr lang="en-US" dirty="0"/>
          </a:p>
          <a:p>
            <a:r>
              <a:rPr lang="en-US" altLang="en-US" dirty="0"/>
              <a:t>Top - 12 Month Average Rescission</a:t>
            </a:r>
            <a:endParaRPr lang="en-US" dirty="0"/>
          </a:p>
          <a:p>
            <a:r>
              <a:rPr lang="en-US" dirty="0"/>
              <a:t>Explanation of Rescission Stats</a:t>
            </a:r>
          </a:p>
          <a:p>
            <a:r>
              <a:rPr lang="en-US" altLang="en-US" dirty="0"/>
              <a:t>18 Month Running Market Totals</a:t>
            </a:r>
          </a:p>
          <a:p>
            <a:r>
              <a:rPr lang="en-US" dirty="0"/>
              <a:t>Questions</a:t>
            </a:r>
          </a:p>
        </p:txBody>
      </p:sp>
    </p:spTree>
    <p:extLst>
      <p:ext uri="{BB962C8B-B14F-4D97-AF65-F5344CB8AC3E}">
        <p14:creationId xmlns:p14="http://schemas.microsoft.com/office/powerpoint/2010/main" val="5304994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94518"/>
          </a:xfrm>
        </p:spPr>
        <p:txBody>
          <a:bodyPr/>
          <a:lstStyle/>
          <a:p>
            <a:r>
              <a:rPr lang="en-US" altLang="en-US" sz="2400" dirty="0">
                <a:solidFill>
                  <a:schemeClr val="tx1"/>
                </a:solidFill>
              </a:rPr>
              <a:t>     March 2022 - IAG/IAL Statistics</a:t>
            </a:r>
            <a:endParaRPr lang="en-US" altLang="en-US" sz="2400" dirty="0"/>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3</a:t>
            </a:fld>
            <a:endParaRPr lang="en-US"/>
          </a:p>
        </p:txBody>
      </p:sp>
      <p:sp>
        <p:nvSpPr>
          <p:cNvPr id="13" name="TextBox 12"/>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06/07/22</a:t>
            </a:r>
          </a:p>
        </p:txBody>
      </p:sp>
      <p:graphicFrame>
        <p:nvGraphicFramePr>
          <p:cNvPr id="3" name="Table 2">
            <a:extLst>
              <a:ext uri="{FF2B5EF4-FFF2-40B4-BE49-F238E27FC236}">
                <a16:creationId xmlns:a16="http://schemas.microsoft.com/office/drawing/2014/main" id="{2BBF792B-05B9-42A1-B293-1AC24168A9E2}"/>
              </a:ext>
            </a:extLst>
          </p:cNvPr>
          <p:cNvGraphicFramePr>
            <a:graphicFrameLocks noGrp="1"/>
          </p:cNvGraphicFramePr>
          <p:nvPr>
            <p:extLst>
              <p:ext uri="{D42A27DB-BD31-4B8C-83A1-F6EECF244321}">
                <p14:modId xmlns:p14="http://schemas.microsoft.com/office/powerpoint/2010/main" val="2395095980"/>
              </p:ext>
            </p:extLst>
          </p:nvPr>
        </p:nvGraphicFramePr>
        <p:xfrm>
          <a:off x="2158999" y="1100888"/>
          <a:ext cx="4902201" cy="3914775"/>
        </p:xfrm>
        <a:graphic>
          <a:graphicData uri="http://schemas.openxmlformats.org/drawingml/2006/table">
            <a:tbl>
              <a:tblPr/>
              <a:tblGrid>
                <a:gridCol w="1148953">
                  <a:extLst>
                    <a:ext uri="{9D8B030D-6E8A-4147-A177-3AD203B41FA5}">
                      <a16:colId xmlns:a16="http://schemas.microsoft.com/office/drawing/2014/main" val="2508855234"/>
                    </a:ext>
                  </a:extLst>
                </a:gridCol>
                <a:gridCol w="938312">
                  <a:extLst>
                    <a:ext uri="{9D8B030D-6E8A-4147-A177-3AD203B41FA5}">
                      <a16:colId xmlns:a16="http://schemas.microsoft.com/office/drawing/2014/main" val="1658942606"/>
                    </a:ext>
                  </a:extLst>
                </a:gridCol>
                <a:gridCol w="938312">
                  <a:extLst>
                    <a:ext uri="{9D8B030D-6E8A-4147-A177-3AD203B41FA5}">
                      <a16:colId xmlns:a16="http://schemas.microsoft.com/office/drawing/2014/main" val="1385073989"/>
                    </a:ext>
                  </a:extLst>
                </a:gridCol>
                <a:gridCol w="938312">
                  <a:extLst>
                    <a:ext uri="{9D8B030D-6E8A-4147-A177-3AD203B41FA5}">
                      <a16:colId xmlns:a16="http://schemas.microsoft.com/office/drawing/2014/main" val="1570747209"/>
                    </a:ext>
                  </a:extLst>
                </a:gridCol>
                <a:gridCol w="938312">
                  <a:extLst>
                    <a:ext uri="{9D8B030D-6E8A-4147-A177-3AD203B41FA5}">
                      <a16:colId xmlns:a16="http://schemas.microsoft.com/office/drawing/2014/main" val="2657973980"/>
                    </a:ext>
                  </a:extLst>
                </a:gridCol>
              </a:tblGrid>
              <a:tr h="295275">
                <a:tc gridSpan="5">
                  <a:txBody>
                    <a:bodyPr/>
                    <a:lstStyle/>
                    <a:p>
                      <a:pPr algn="ctr" fontAlgn="b"/>
                      <a:r>
                        <a:rPr lang="en-US" sz="1800" b="1" i="0" u="none" strike="noStrike">
                          <a:solidFill>
                            <a:srgbClr val="000000"/>
                          </a:solidFill>
                          <a:effectLst/>
                          <a:latin typeface="Arial" panose="020B0604020202020204" pitchFamily="34" charset="0"/>
                        </a:rPr>
                        <a:t>Total IAG+IAL % of Total Enrollments: 0.98%</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718996293"/>
                  </a:ext>
                </a:extLst>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2441943393"/>
                  </a:ext>
                </a:extLst>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3557139121"/>
                  </a:ext>
                </a:extLst>
              </a:tr>
              <a:tr h="295275">
                <a:tc gridSpan="5">
                  <a:txBody>
                    <a:bodyPr/>
                    <a:lstStyle/>
                    <a:p>
                      <a:pPr algn="ctr" fontAlgn="b"/>
                      <a:r>
                        <a:rPr lang="en-US" sz="1800" b="1" i="0" u="none" strike="noStrike">
                          <a:solidFill>
                            <a:srgbClr val="000000"/>
                          </a:solidFill>
                          <a:effectLst/>
                          <a:latin typeface="Arial" panose="020B0604020202020204" pitchFamily="34" charset="0"/>
                        </a:rPr>
                        <a:t>IAG/IAL % Greater Than 1% of Enrollments</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087758885"/>
                  </a:ext>
                </a:extLst>
              </a:tr>
              <a:tr h="295275">
                <a:tc gridSpan="5">
                  <a:txBody>
                    <a:bodyPr/>
                    <a:lstStyle/>
                    <a:p>
                      <a:pPr algn="ctr" fontAlgn="b"/>
                      <a:r>
                        <a:rPr lang="en-US" sz="1800" b="1" i="0" u="none" strike="noStrike">
                          <a:solidFill>
                            <a:srgbClr val="000000"/>
                          </a:solidFill>
                          <a:effectLst/>
                          <a:latin typeface="Arial" panose="020B0604020202020204" pitchFamily="34" charset="0"/>
                        </a:rPr>
                        <a:t>Total IAG+IAL Count: 2,045</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434392268"/>
                  </a:ext>
                </a:extLst>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2270810397"/>
                  </a:ext>
                </a:extLst>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1260966297"/>
                  </a:ext>
                </a:extLst>
              </a:tr>
              <a:tr h="295275">
                <a:tc gridSpan="5">
                  <a:txBody>
                    <a:bodyPr/>
                    <a:lstStyle/>
                    <a:p>
                      <a:pPr algn="ctr" fontAlgn="b"/>
                      <a:r>
                        <a:rPr lang="en-US" sz="1800" b="1" i="0" u="none" strike="noStrike">
                          <a:solidFill>
                            <a:srgbClr val="000000"/>
                          </a:solidFill>
                          <a:effectLst/>
                          <a:latin typeface="Arial" panose="020B0604020202020204" pitchFamily="34" charset="0"/>
                        </a:rPr>
                        <a:t>IAG/IAL % Less Than 1% of Enrollments</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963479199"/>
                  </a:ext>
                </a:extLst>
              </a:tr>
              <a:tr h="295275">
                <a:tc gridSpan="5">
                  <a:txBody>
                    <a:bodyPr/>
                    <a:lstStyle/>
                    <a:p>
                      <a:pPr algn="ctr" fontAlgn="b"/>
                      <a:r>
                        <a:rPr lang="en-US" sz="1800" b="1" i="0" u="none" strike="noStrike">
                          <a:solidFill>
                            <a:srgbClr val="000000"/>
                          </a:solidFill>
                          <a:effectLst/>
                          <a:latin typeface="Arial" panose="020B0604020202020204" pitchFamily="34" charset="0"/>
                        </a:rPr>
                        <a:t>Total IAG+IAL Count: 1,726</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445236662"/>
                  </a:ext>
                </a:extLst>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3760831877"/>
                  </a:ext>
                </a:extLst>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3411350373"/>
                  </a:ext>
                </a:extLst>
              </a:tr>
              <a:tr h="295275">
                <a:tc gridSpan="5">
                  <a:txBody>
                    <a:bodyPr/>
                    <a:lstStyle/>
                    <a:p>
                      <a:pPr algn="ctr" fontAlgn="b"/>
                      <a:r>
                        <a:rPr lang="en-US" sz="1800" b="1" i="0" u="none" strike="noStrike">
                          <a:solidFill>
                            <a:srgbClr val="000000"/>
                          </a:solidFill>
                          <a:effectLst/>
                          <a:latin typeface="Arial" panose="020B0604020202020204" pitchFamily="34" charset="0"/>
                        </a:rPr>
                        <a:t>Retail Electric Provider Counts</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07361297"/>
                  </a:ext>
                </a:extLst>
              </a:tr>
              <a:tr h="238125">
                <a:tc>
                  <a:txBody>
                    <a:bodyPr/>
                    <a:lstStyle/>
                    <a:p>
                      <a:pPr algn="ctr" fontAlgn="b"/>
                      <a:r>
                        <a:rPr lang="en-US" sz="1100" b="1"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gridSpan="4">
                  <a:txBody>
                    <a:bodyPr/>
                    <a:lstStyle/>
                    <a:p>
                      <a:pPr algn="ctr" fontAlgn="b"/>
                      <a:r>
                        <a:rPr lang="en-US" sz="1400" b="1" i="0" u="none" strike="noStrike">
                          <a:solidFill>
                            <a:srgbClr val="000000"/>
                          </a:solidFill>
                          <a:effectLst/>
                          <a:latin typeface="Calibri" panose="020F0502020204030204" pitchFamily="34" charset="0"/>
                        </a:rPr>
                        <a:t>Percent of Enrollments Resulting in IAG/IAL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334968360"/>
                  </a:ext>
                </a:extLst>
              </a:tr>
              <a:tr h="190500">
                <a:tc>
                  <a:txBody>
                    <a:bodyPr/>
                    <a:lstStyle/>
                    <a:p>
                      <a:pPr algn="ctr" fontAlgn="b"/>
                      <a:r>
                        <a:rPr lang="en-US" sz="1100" b="1" i="0" u="none" strike="noStrike">
                          <a:solidFill>
                            <a:srgbClr val="000000"/>
                          </a:solidFill>
                          <a:effectLst/>
                          <a:latin typeface="Calibri" panose="020F0502020204030204" pitchFamily="34" charset="0"/>
                        </a:rPr>
                        <a:t>Enrollment Total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r>
                        <a:rPr lang="en-US" sz="1100" b="1" i="0" u="none" strike="noStrike">
                          <a:solidFill>
                            <a:srgbClr val="000000"/>
                          </a:solidFill>
                          <a:effectLst/>
                          <a:latin typeface="Calibri" panose="020F0502020204030204" pitchFamily="34" charset="0"/>
                        </a:rPr>
                        <a:t>.00% to .25%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r>
                        <a:rPr lang="en-US" sz="1100" b="1" i="0" u="none" strike="noStrike">
                          <a:solidFill>
                            <a:srgbClr val="000000"/>
                          </a:solidFill>
                          <a:effectLst/>
                          <a:latin typeface="Calibri" panose="020F0502020204030204" pitchFamily="34" charset="0"/>
                        </a:rPr>
                        <a:t>.26% to .50%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r>
                        <a:rPr lang="en-US" sz="1100" b="1" i="0" u="none" strike="noStrike">
                          <a:solidFill>
                            <a:srgbClr val="000000"/>
                          </a:solidFill>
                          <a:effectLst/>
                          <a:latin typeface="Calibri" panose="020F0502020204030204" pitchFamily="34" charset="0"/>
                        </a:rPr>
                        <a:t>.51% to .75%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r>
                        <a:rPr lang="en-US" sz="1100" b="1" i="0" u="none" strike="noStrike">
                          <a:solidFill>
                            <a:srgbClr val="000000"/>
                          </a:solidFill>
                          <a:effectLst/>
                          <a:latin typeface="Calibri" panose="020F0502020204030204" pitchFamily="34" charset="0"/>
                        </a:rPr>
                        <a:t>.76% to 1.00%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extLst>
                  <a:ext uri="{0D108BD9-81ED-4DB2-BD59-A6C34878D82A}">
                    <a16:rowId xmlns:a16="http://schemas.microsoft.com/office/drawing/2014/main" val="2580228041"/>
                  </a:ext>
                </a:extLst>
              </a:tr>
              <a:tr h="190500">
                <a:tc>
                  <a:txBody>
                    <a:bodyPr/>
                    <a:lstStyle/>
                    <a:p>
                      <a:pPr algn="ctr" fontAlgn="b"/>
                      <a:r>
                        <a:rPr lang="en-US" sz="1100" b="1" i="0" u="none" strike="noStrike">
                          <a:solidFill>
                            <a:srgbClr val="000000"/>
                          </a:solidFill>
                          <a:effectLst/>
                          <a:latin typeface="Calibri" panose="020F0502020204030204" pitchFamily="34" charset="0"/>
                        </a:rPr>
                        <a:t>&lt;= 500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8D1FF"/>
                    </a:solidFill>
                  </a:tcPr>
                </a:tc>
                <a:tc>
                  <a:txBody>
                    <a:bodyPr/>
                    <a:lstStyle/>
                    <a:p>
                      <a:pPr algn="ctr" fontAlgn="b"/>
                      <a:r>
                        <a:rPr lang="en-US" sz="1100" b="0" i="0"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8D1FF"/>
                    </a:solidFill>
                  </a:tcPr>
                </a:tc>
                <a:tc>
                  <a:txBody>
                    <a:bodyPr/>
                    <a:lstStyle/>
                    <a:p>
                      <a:pPr algn="ctr" fontAlgn="b"/>
                      <a:r>
                        <a:rPr lang="en-US" sz="1100" b="0" i="0" u="none" strike="noStrike">
                          <a:solidFill>
                            <a:srgbClr val="000000"/>
                          </a:solidFill>
                          <a:effectLst/>
                          <a:latin typeface="Calibri" panose="020F050202020403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8D1FF"/>
                    </a:solidFill>
                  </a:tcPr>
                </a:tc>
                <a:tc>
                  <a:txBody>
                    <a:bodyPr/>
                    <a:lstStyle/>
                    <a:p>
                      <a:pPr algn="ctr" fontAlgn="b"/>
                      <a:r>
                        <a:rPr lang="en-US" sz="1100" b="0" i="0" u="none" strike="noStrike">
                          <a:solidFill>
                            <a:srgbClr val="000000"/>
                          </a:solidFill>
                          <a:effectLst/>
                          <a:latin typeface="Calibri" panose="020F0502020204030204" pitchFamily="34" charset="0"/>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8D1FF"/>
                    </a:solidFill>
                  </a:tcPr>
                </a:tc>
                <a:tc>
                  <a:txBody>
                    <a:bodyPr/>
                    <a:lstStyle/>
                    <a:p>
                      <a:pPr algn="ctr" fontAlgn="b"/>
                      <a:r>
                        <a:rPr lang="en-US" sz="1100" b="0" i="0" u="none" strike="noStrike">
                          <a:solidFill>
                            <a:srgbClr val="000000"/>
                          </a:solidFill>
                          <a:effectLst/>
                          <a:latin typeface="Calibri" panose="020F050202020403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8D1FF"/>
                    </a:solidFill>
                  </a:tcPr>
                </a:tc>
                <a:extLst>
                  <a:ext uri="{0D108BD9-81ED-4DB2-BD59-A6C34878D82A}">
                    <a16:rowId xmlns:a16="http://schemas.microsoft.com/office/drawing/2014/main" val="1722144004"/>
                  </a:ext>
                </a:extLst>
              </a:tr>
              <a:tr h="190500">
                <a:tc>
                  <a:txBody>
                    <a:bodyPr/>
                    <a:lstStyle/>
                    <a:p>
                      <a:pPr algn="ctr" fontAlgn="b"/>
                      <a:r>
                        <a:rPr lang="en-US" sz="1100" b="1" i="0" u="none" strike="noStrike">
                          <a:solidFill>
                            <a:srgbClr val="000000"/>
                          </a:solidFill>
                          <a:effectLst/>
                          <a:latin typeface="Calibri" panose="020F0502020204030204" pitchFamily="34" charset="0"/>
                        </a:rPr>
                        <a:t>&gt; 500 and &lt;= 2500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C090"/>
                    </a:solidFill>
                  </a:tcPr>
                </a:tc>
                <a:tc>
                  <a:txBody>
                    <a:bodyPr/>
                    <a:lstStyle/>
                    <a:p>
                      <a:pPr algn="ctr" fontAlgn="b"/>
                      <a:r>
                        <a:rPr lang="en-US" sz="1100" b="0" i="0" u="none" strike="noStrike">
                          <a:solidFill>
                            <a:srgbClr val="000000"/>
                          </a:solidFill>
                          <a:effectLst/>
                          <a:latin typeface="Calibri" panose="020F050202020403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C090"/>
                    </a:solidFill>
                  </a:tcPr>
                </a:tc>
                <a:tc>
                  <a:txBody>
                    <a:bodyPr/>
                    <a:lstStyle/>
                    <a:p>
                      <a:pPr algn="ctr" fontAlgn="b"/>
                      <a:r>
                        <a:rPr lang="en-US" sz="1100" b="0" i="0" u="none" strike="noStrike">
                          <a:solidFill>
                            <a:srgbClr val="000000"/>
                          </a:solidFill>
                          <a:effectLst/>
                          <a:latin typeface="Calibri" panose="020F050202020403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C090"/>
                    </a:solidFill>
                  </a:tcPr>
                </a:tc>
                <a:tc>
                  <a:txBody>
                    <a:bodyPr/>
                    <a:lstStyle/>
                    <a:p>
                      <a:pPr algn="ctr" fontAlgn="b"/>
                      <a:r>
                        <a:rPr lang="en-US" sz="1100" b="0" i="0" u="none" strike="noStrike">
                          <a:solidFill>
                            <a:srgbClr val="000000"/>
                          </a:solidFill>
                          <a:effectLst/>
                          <a:latin typeface="Calibri" panose="020F0502020204030204" pitchFamily="34" charset="0"/>
                        </a:rPr>
                        <a:t>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C090"/>
                    </a:solidFill>
                  </a:tcPr>
                </a:tc>
                <a:tc>
                  <a:txBody>
                    <a:bodyPr/>
                    <a:lstStyle/>
                    <a:p>
                      <a:pPr algn="ctr" fontAlgn="b"/>
                      <a:r>
                        <a:rPr lang="en-US" sz="1100" b="0" i="0" u="none" strike="noStrike">
                          <a:solidFill>
                            <a:srgbClr val="000000"/>
                          </a:solidFill>
                          <a:effectLst/>
                          <a:latin typeface="Calibri" panose="020F0502020204030204" pitchFamily="34" charset="0"/>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C090"/>
                    </a:solidFill>
                  </a:tcPr>
                </a:tc>
                <a:extLst>
                  <a:ext uri="{0D108BD9-81ED-4DB2-BD59-A6C34878D82A}">
                    <a16:rowId xmlns:a16="http://schemas.microsoft.com/office/drawing/2014/main" val="301801672"/>
                  </a:ext>
                </a:extLst>
              </a:tr>
              <a:tr h="190500">
                <a:tc>
                  <a:txBody>
                    <a:bodyPr/>
                    <a:lstStyle/>
                    <a:p>
                      <a:pPr algn="ctr" fontAlgn="b"/>
                      <a:r>
                        <a:rPr lang="en-US" sz="1100" b="1" i="0" u="none" strike="noStrike">
                          <a:solidFill>
                            <a:srgbClr val="000000"/>
                          </a:solidFill>
                          <a:effectLst/>
                          <a:latin typeface="Calibri" panose="020F0502020204030204" pitchFamily="34" charset="0"/>
                        </a:rPr>
                        <a:t>&gt; 2500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3A2C7"/>
                    </a:solidFill>
                  </a:tcPr>
                </a:tc>
                <a:tc>
                  <a:txBody>
                    <a:bodyPr/>
                    <a:lstStyle/>
                    <a:p>
                      <a:pPr algn="ctr" fontAlgn="b"/>
                      <a:r>
                        <a:rPr lang="en-US" sz="1100" b="0" i="0" u="none" strike="noStrike">
                          <a:solidFill>
                            <a:srgbClr val="000000"/>
                          </a:solidFill>
                          <a:effectLst/>
                          <a:latin typeface="Calibri" panose="020F050202020403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3A2C7"/>
                    </a:solidFill>
                  </a:tcPr>
                </a:tc>
                <a:tc>
                  <a:txBody>
                    <a:bodyPr/>
                    <a:lstStyle/>
                    <a:p>
                      <a:pPr algn="ctr" fontAlgn="b"/>
                      <a:r>
                        <a:rPr lang="en-US" sz="11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3A2C7"/>
                    </a:solidFill>
                  </a:tcPr>
                </a:tc>
                <a:tc>
                  <a:txBody>
                    <a:bodyPr/>
                    <a:lstStyle/>
                    <a:p>
                      <a:pPr algn="ctr" fontAlgn="b"/>
                      <a:r>
                        <a:rPr lang="en-US" sz="1100" b="0" i="0" u="none" strike="noStrike">
                          <a:solidFill>
                            <a:srgbClr val="000000"/>
                          </a:solidFill>
                          <a:effectLst/>
                          <a:latin typeface="Calibri" panose="020F0502020204030204" pitchFamily="34" charset="0"/>
                        </a:rPr>
                        <a:t>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3A2C7"/>
                    </a:solidFill>
                  </a:tcPr>
                </a:tc>
                <a:tc>
                  <a:txBody>
                    <a:bodyPr/>
                    <a:lstStyle/>
                    <a:p>
                      <a:pPr algn="ctr" fontAlgn="b"/>
                      <a:r>
                        <a:rPr lang="en-US" sz="1100" b="0" i="0" u="none" strike="noStrike" dirty="0">
                          <a:solidFill>
                            <a:srgbClr val="000000"/>
                          </a:solidFill>
                          <a:effectLst/>
                          <a:latin typeface="Calibri" panose="020F0502020204030204" pitchFamily="34" charset="0"/>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3A2C7"/>
                    </a:solidFill>
                  </a:tcPr>
                </a:tc>
                <a:extLst>
                  <a:ext uri="{0D108BD9-81ED-4DB2-BD59-A6C34878D82A}">
                    <a16:rowId xmlns:a16="http://schemas.microsoft.com/office/drawing/2014/main" val="1969469350"/>
                  </a:ext>
                </a:extLst>
              </a:tr>
            </a:tbl>
          </a:graphicData>
        </a:graphic>
      </p:graphicFrame>
      <p:graphicFrame>
        <p:nvGraphicFramePr>
          <p:cNvPr id="5" name="Object 4">
            <a:extLst>
              <a:ext uri="{FF2B5EF4-FFF2-40B4-BE49-F238E27FC236}">
                <a16:creationId xmlns:a16="http://schemas.microsoft.com/office/drawing/2014/main" id="{11FD41FF-B2CC-41CB-972D-259FB084E06E}"/>
              </a:ext>
            </a:extLst>
          </p:cNvPr>
          <p:cNvGraphicFramePr>
            <a:graphicFrameLocks noChangeAspect="1"/>
          </p:cNvGraphicFramePr>
          <p:nvPr>
            <p:extLst>
              <p:ext uri="{D42A27DB-BD31-4B8C-83A1-F6EECF244321}">
                <p14:modId xmlns:p14="http://schemas.microsoft.com/office/powerpoint/2010/main" val="2564614056"/>
              </p:ext>
            </p:extLst>
          </p:nvPr>
        </p:nvGraphicFramePr>
        <p:xfrm>
          <a:off x="4152899" y="5278351"/>
          <a:ext cx="914400" cy="771525"/>
        </p:xfrm>
        <a:graphic>
          <a:graphicData uri="http://schemas.openxmlformats.org/presentationml/2006/ole">
            <mc:AlternateContent xmlns:mc="http://schemas.openxmlformats.org/markup-compatibility/2006">
              <mc:Choice xmlns:v="urn:schemas-microsoft-com:vml" Requires="v">
                <p:oleObj spid="_x0000_s1055" name="Worksheet" showAsIcon="1" r:id="rId4" imgW="914400" imgH="771480" progId="Excel.Sheet.12">
                  <p:embed/>
                </p:oleObj>
              </mc:Choice>
              <mc:Fallback>
                <p:oleObj name="Worksheet" showAsIcon="1" r:id="rId4" imgW="914400" imgH="771480" progId="Excel.Sheet.12">
                  <p:embed/>
                  <p:pic>
                    <p:nvPicPr>
                      <p:cNvPr id="0" name=""/>
                      <p:cNvPicPr/>
                      <p:nvPr/>
                    </p:nvPicPr>
                    <p:blipFill>
                      <a:blip r:embed="rId5"/>
                      <a:stretch>
                        <a:fillRect/>
                      </a:stretch>
                    </p:blipFill>
                    <p:spPr>
                      <a:xfrm>
                        <a:off x="4152899" y="5278351"/>
                        <a:ext cx="914400" cy="771525"/>
                      </a:xfrm>
                      <a:prstGeom prst="rect">
                        <a:avLst/>
                      </a:prstGeom>
                    </p:spPr>
                  </p:pic>
                </p:oleObj>
              </mc:Fallback>
            </mc:AlternateContent>
          </a:graphicData>
        </a:graphic>
      </p:graphicFrame>
    </p:spTree>
    <p:extLst>
      <p:ext uri="{BB962C8B-B14F-4D97-AF65-F5344CB8AC3E}">
        <p14:creationId xmlns:p14="http://schemas.microsoft.com/office/powerpoint/2010/main" val="10240582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Chart, bar chart&#10;&#10;Description automatically generated">
            <a:extLst>
              <a:ext uri="{FF2B5EF4-FFF2-40B4-BE49-F238E27FC236}">
                <a16:creationId xmlns:a16="http://schemas.microsoft.com/office/drawing/2014/main" id="{2A7D797B-C7F6-400F-9FA4-23FFF7D0107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008220"/>
            <a:ext cx="9144000" cy="1524000"/>
          </a:xfrm>
          <a:prstGeom prst="rect">
            <a:avLst/>
          </a:prstGeom>
        </p:spPr>
      </p:pic>
      <p:sp>
        <p:nvSpPr>
          <p:cNvPr id="2" name="Title 1"/>
          <p:cNvSpPr>
            <a:spLocks noGrp="1"/>
          </p:cNvSpPr>
          <p:nvPr>
            <p:ph type="title"/>
          </p:nvPr>
        </p:nvSpPr>
        <p:spPr>
          <a:xfrm>
            <a:off x="381000" y="243681"/>
            <a:ext cx="8534400" cy="629760"/>
          </a:xfrm>
        </p:spPr>
        <p:txBody>
          <a:bodyPr/>
          <a:lstStyle/>
          <a:p>
            <a:pPr algn="ctr"/>
            <a:r>
              <a:rPr lang="en-US" altLang="en-US" sz="2000" dirty="0">
                <a:solidFill>
                  <a:schemeClr val="tx1"/>
                </a:solidFill>
              </a:rPr>
              <a:t>Top 10 - March 2022 - IAG/IAL % </a:t>
            </a:r>
            <a:r>
              <a:rPr lang="en-US" altLang="en-US" sz="2000" u="sng" dirty="0">
                <a:solidFill>
                  <a:schemeClr val="tx1"/>
                </a:solidFill>
              </a:rPr>
              <a:t>Greater</a:t>
            </a:r>
            <a:r>
              <a:rPr lang="en-US" altLang="en-US" sz="2000" dirty="0">
                <a:solidFill>
                  <a:schemeClr val="tx1"/>
                </a:solidFill>
              </a:rPr>
              <a:t> Than 1% of Enrollments</a:t>
            </a:r>
            <a:br>
              <a:rPr lang="en-US" altLang="en-US" sz="2000" dirty="0">
                <a:solidFill>
                  <a:schemeClr val="tx1"/>
                </a:solidFill>
              </a:rPr>
            </a:br>
            <a:r>
              <a:rPr lang="en-US" altLang="en-US" sz="2000" dirty="0">
                <a:solidFill>
                  <a:schemeClr val="tx1"/>
                </a:solidFill>
              </a:rPr>
              <a:t>With number of months Greater Than 1%</a:t>
            </a:r>
            <a:br>
              <a:rPr lang="en-US" altLang="en-US" sz="2000" dirty="0">
                <a:solidFill>
                  <a:schemeClr val="tx1"/>
                </a:solidFill>
              </a:rPr>
            </a:br>
            <a:br>
              <a:rPr lang="en-US" altLang="en-US" sz="1600" dirty="0"/>
            </a:br>
            <a:endParaRPr lang="en-US" altLang="en-US" sz="1600" dirty="0"/>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solidFill>
                  <a:prstClr val="black">
                    <a:tint val="75000"/>
                  </a:prstClr>
                </a:solidFill>
              </a:rPr>
              <a:pPr/>
              <a:t>4</a:t>
            </a:fld>
            <a:endParaRPr lang="en-US">
              <a:solidFill>
                <a:prstClr val="black">
                  <a:tint val="75000"/>
                </a:prstClr>
              </a:solidFill>
            </a:endParaRPr>
          </a:p>
        </p:txBody>
      </p:sp>
      <p:sp>
        <p:nvSpPr>
          <p:cNvPr id="13" name="TextBox 12"/>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06/07/22</a:t>
            </a:r>
          </a:p>
        </p:txBody>
      </p:sp>
      <p:sp>
        <p:nvSpPr>
          <p:cNvPr id="12" name="TextBox 11">
            <a:extLst>
              <a:ext uri="{FF2B5EF4-FFF2-40B4-BE49-F238E27FC236}">
                <a16:creationId xmlns:a16="http://schemas.microsoft.com/office/drawing/2014/main" id="{21010B12-FFBC-4803-BCBA-57D73589050B}"/>
              </a:ext>
            </a:extLst>
          </p:cNvPr>
          <p:cNvSpPr txBox="1"/>
          <p:nvPr/>
        </p:nvSpPr>
        <p:spPr>
          <a:xfrm>
            <a:off x="8001000" y="924083"/>
            <a:ext cx="304800" cy="215444"/>
          </a:xfrm>
          <a:prstGeom prst="rect">
            <a:avLst/>
          </a:prstGeom>
          <a:noFill/>
        </p:spPr>
        <p:txBody>
          <a:bodyPr wrap="square" rtlCol="0">
            <a:spAutoFit/>
          </a:bodyPr>
          <a:lstStyle/>
          <a:p>
            <a:r>
              <a:rPr lang="en-US" sz="800" b="1" dirty="0">
                <a:latin typeface="Times New Roman" panose="02020603050405020304" pitchFamily="18" charset="0"/>
                <a:cs typeface="Times New Roman" panose="02020603050405020304" pitchFamily="18" charset="0"/>
              </a:rPr>
              <a:t>1</a:t>
            </a:r>
          </a:p>
        </p:txBody>
      </p:sp>
      <p:sp>
        <p:nvSpPr>
          <p:cNvPr id="11" name="TextBox 10">
            <a:extLst>
              <a:ext uri="{FF2B5EF4-FFF2-40B4-BE49-F238E27FC236}">
                <a16:creationId xmlns:a16="http://schemas.microsoft.com/office/drawing/2014/main" id="{6E049348-5515-4629-B9DD-CF7B5135712F}"/>
              </a:ext>
            </a:extLst>
          </p:cNvPr>
          <p:cNvSpPr txBox="1"/>
          <p:nvPr/>
        </p:nvSpPr>
        <p:spPr>
          <a:xfrm>
            <a:off x="4572000" y="905954"/>
            <a:ext cx="304800" cy="215444"/>
          </a:xfrm>
          <a:prstGeom prst="rect">
            <a:avLst/>
          </a:prstGeom>
          <a:noFill/>
        </p:spPr>
        <p:txBody>
          <a:bodyPr wrap="square" rtlCol="0">
            <a:spAutoFit/>
          </a:bodyPr>
          <a:lstStyle/>
          <a:p>
            <a:r>
              <a:rPr lang="en-US" sz="800" b="1" dirty="0">
                <a:latin typeface="Times New Roman" panose="02020603050405020304" pitchFamily="18" charset="0"/>
                <a:cs typeface="Times New Roman" panose="02020603050405020304" pitchFamily="18" charset="0"/>
              </a:rPr>
              <a:t>1</a:t>
            </a:r>
          </a:p>
        </p:txBody>
      </p:sp>
      <p:pic>
        <p:nvPicPr>
          <p:cNvPr id="8" name="Picture 7" descr="Chart, bar chart, waterfall chart, box and whisker chart&#10;&#10;Description automatically generated">
            <a:extLst>
              <a:ext uri="{FF2B5EF4-FFF2-40B4-BE49-F238E27FC236}">
                <a16:creationId xmlns:a16="http://schemas.microsoft.com/office/drawing/2014/main" id="{874ACE7A-A16D-4869-B2EC-41508998DE2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2667000"/>
            <a:ext cx="9144000" cy="1524000"/>
          </a:xfrm>
          <a:prstGeom prst="rect">
            <a:avLst/>
          </a:prstGeom>
        </p:spPr>
      </p:pic>
      <p:pic>
        <p:nvPicPr>
          <p:cNvPr id="15" name="Picture 14" descr="Chart&#10;&#10;Description automatically generated">
            <a:extLst>
              <a:ext uri="{FF2B5EF4-FFF2-40B4-BE49-F238E27FC236}">
                <a16:creationId xmlns:a16="http://schemas.microsoft.com/office/drawing/2014/main" id="{06CF3A13-99DB-4F82-AECE-FD08D8833E9D}"/>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4321841"/>
            <a:ext cx="9144000" cy="1524000"/>
          </a:xfrm>
          <a:prstGeom prst="rect">
            <a:avLst/>
          </a:prstGeom>
        </p:spPr>
      </p:pic>
    </p:spTree>
    <p:extLst>
      <p:ext uri="{BB962C8B-B14F-4D97-AF65-F5344CB8AC3E}">
        <p14:creationId xmlns:p14="http://schemas.microsoft.com/office/powerpoint/2010/main" val="39751678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hart&#10;&#10;Description automatically generated">
            <a:extLst>
              <a:ext uri="{FF2B5EF4-FFF2-40B4-BE49-F238E27FC236}">
                <a16:creationId xmlns:a16="http://schemas.microsoft.com/office/drawing/2014/main" id="{9713330F-0842-4E85-80F2-F0F5F753D6C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575" y="1028700"/>
            <a:ext cx="9144000" cy="1524000"/>
          </a:xfrm>
          <a:prstGeom prst="rect">
            <a:avLst/>
          </a:prstGeom>
        </p:spPr>
      </p:pic>
      <p:sp>
        <p:nvSpPr>
          <p:cNvPr id="2" name="Title 1"/>
          <p:cNvSpPr>
            <a:spLocks noGrp="1"/>
          </p:cNvSpPr>
          <p:nvPr>
            <p:ph type="title"/>
          </p:nvPr>
        </p:nvSpPr>
        <p:spPr>
          <a:xfrm>
            <a:off x="381000" y="243682"/>
            <a:ext cx="8458200" cy="670718"/>
          </a:xfrm>
        </p:spPr>
        <p:txBody>
          <a:bodyPr/>
          <a:lstStyle/>
          <a:p>
            <a:pPr algn="ctr"/>
            <a:r>
              <a:rPr lang="en-US" altLang="en-US" sz="1800" dirty="0">
                <a:solidFill>
                  <a:schemeClr val="tx1"/>
                </a:solidFill>
              </a:rPr>
              <a:t>Top 10 - 12 Month Average IAG/IAL % </a:t>
            </a:r>
            <a:r>
              <a:rPr lang="en-US" altLang="en-US" sz="1800" u="sng" dirty="0">
                <a:solidFill>
                  <a:schemeClr val="tx1"/>
                </a:solidFill>
              </a:rPr>
              <a:t>Greater</a:t>
            </a:r>
            <a:r>
              <a:rPr lang="en-US" altLang="en-US" sz="1800" dirty="0">
                <a:solidFill>
                  <a:schemeClr val="tx1"/>
                </a:solidFill>
              </a:rPr>
              <a:t> Than 1% of Enrollments thru March 2022 With number of months Greater Than 1%</a:t>
            </a:r>
            <a:br>
              <a:rPr lang="en-US" altLang="en-US" sz="1800" dirty="0"/>
            </a:br>
            <a:endParaRPr lang="en-US" altLang="en-US" sz="1800" dirty="0"/>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5</a:t>
            </a:fld>
            <a:endParaRPr lang="en-US"/>
          </a:p>
        </p:txBody>
      </p:sp>
      <p:sp>
        <p:nvSpPr>
          <p:cNvPr id="13" name="TextBox 12"/>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06/07/22</a:t>
            </a:r>
          </a:p>
        </p:txBody>
      </p:sp>
      <p:sp>
        <p:nvSpPr>
          <p:cNvPr id="11" name="TextBox 10">
            <a:extLst>
              <a:ext uri="{FF2B5EF4-FFF2-40B4-BE49-F238E27FC236}">
                <a16:creationId xmlns:a16="http://schemas.microsoft.com/office/drawing/2014/main" id="{0DC42E8B-637A-4574-B90E-D2AAE5D48823}"/>
              </a:ext>
            </a:extLst>
          </p:cNvPr>
          <p:cNvSpPr txBox="1"/>
          <p:nvPr/>
        </p:nvSpPr>
        <p:spPr>
          <a:xfrm>
            <a:off x="7391400" y="935999"/>
            <a:ext cx="208548" cy="215444"/>
          </a:xfrm>
          <a:prstGeom prst="rect">
            <a:avLst/>
          </a:prstGeom>
          <a:noFill/>
        </p:spPr>
        <p:txBody>
          <a:bodyPr wrap="square" rtlCol="0">
            <a:spAutoFit/>
          </a:bodyPr>
          <a:lstStyle/>
          <a:p>
            <a:r>
              <a:rPr lang="en-US" sz="800" b="1" dirty="0">
                <a:latin typeface="Times New Roman" panose="02020603050405020304" pitchFamily="18" charset="0"/>
                <a:cs typeface="Times New Roman" panose="02020603050405020304" pitchFamily="18" charset="0"/>
              </a:rPr>
              <a:t>9</a:t>
            </a:r>
          </a:p>
        </p:txBody>
      </p:sp>
      <p:pic>
        <p:nvPicPr>
          <p:cNvPr id="8" name="Picture 7" descr="Chart, box and whisker chart&#10;&#10;Description automatically generated">
            <a:extLst>
              <a:ext uri="{FF2B5EF4-FFF2-40B4-BE49-F238E27FC236}">
                <a16:creationId xmlns:a16="http://schemas.microsoft.com/office/drawing/2014/main" id="{DA41CAAF-CE9F-416A-AC60-E5C2E348E07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2667000"/>
            <a:ext cx="9144000" cy="1524000"/>
          </a:xfrm>
          <a:prstGeom prst="rect">
            <a:avLst/>
          </a:prstGeom>
        </p:spPr>
      </p:pic>
      <p:pic>
        <p:nvPicPr>
          <p:cNvPr id="12" name="Picture 11" descr="Chart, box and whisker chart&#10;&#10;Description automatically generated">
            <a:extLst>
              <a:ext uri="{FF2B5EF4-FFF2-40B4-BE49-F238E27FC236}">
                <a16:creationId xmlns:a16="http://schemas.microsoft.com/office/drawing/2014/main" id="{30E3CC97-E62B-40CC-938E-410B348CDC3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4305300"/>
            <a:ext cx="9144000" cy="1524000"/>
          </a:xfrm>
          <a:prstGeom prst="rect">
            <a:avLst/>
          </a:prstGeom>
        </p:spPr>
      </p:pic>
    </p:spTree>
    <p:extLst>
      <p:ext uri="{BB962C8B-B14F-4D97-AF65-F5344CB8AC3E}">
        <p14:creationId xmlns:p14="http://schemas.microsoft.com/office/powerpoint/2010/main" val="9972060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94518"/>
          </a:xfrm>
        </p:spPr>
        <p:txBody>
          <a:bodyPr/>
          <a:lstStyle/>
          <a:p>
            <a:r>
              <a:rPr lang="en-US" altLang="en-US" dirty="0">
                <a:solidFill>
                  <a:schemeClr val="tx1"/>
                </a:solidFill>
              </a:rPr>
              <a:t>Explanation of IAG/IAL Slides Data</a:t>
            </a:r>
            <a:endParaRPr lang="en-US" b="1" dirty="0">
              <a:solidFill>
                <a:schemeClr val="tx1"/>
              </a:solidFill>
            </a:endParaRPr>
          </a:p>
        </p:txBody>
      </p:sp>
      <p:sp>
        <p:nvSpPr>
          <p:cNvPr id="3" name="Content Placeholder 2"/>
          <p:cNvSpPr>
            <a:spLocks noGrp="1"/>
          </p:cNvSpPr>
          <p:nvPr>
            <p:ph idx="1"/>
          </p:nvPr>
        </p:nvSpPr>
        <p:spPr>
          <a:xfrm>
            <a:off x="142875" y="990600"/>
            <a:ext cx="8839200" cy="5105400"/>
          </a:xfrm>
        </p:spPr>
        <p:txBody>
          <a:bodyPr/>
          <a:lstStyle/>
          <a:p>
            <a:pPr marL="0" indent="0">
              <a:buNone/>
            </a:pPr>
            <a:r>
              <a:rPr lang="en-US" sz="1800" b="1" dirty="0">
                <a:solidFill>
                  <a:srgbClr val="FF0000"/>
                </a:solidFill>
              </a:rPr>
              <a:t>NOTE: </a:t>
            </a:r>
            <a:endParaRPr lang="en-US" sz="1800" dirty="0">
              <a:solidFill>
                <a:srgbClr val="FF0000"/>
              </a:solidFill>
            </a:endParaRPr>
          </a:p>
          <a:p>
            <a:pPr marL="0" indent="0">
              <a:buNone/>
            </a:pPr>
            <a:r>
              <a:rPr lang="en-US" sz="1800" b="1" dirty="0"/>
              <a:t>The IAG/IAL totals and percentages in this presentation are calculated using the counts of the </a:t>
            </a:r>
            <a:r>
              <a:rPr lang="en-US" sz="1800" b="1" dirty="0">
                <a:solidFill>
                  <a:srgbClr val="FF0000"/>
                </a:solidFill>
              </a:rPr>
              <a:t>Acknowledged</a:t>
            </a:r>
            <a:r>
              <a:rPr lang="en-US" sz="1800" b="1" dirty="0"/>
              <a:t> </a:t>
            </a:r>
            <a:r>
              <a:rPr lang="en-US" sz="1800" b="1" dirty="0">
                <a:solidFill>
                  <a:srgbClr val="FF0000"/>
                </a:solidFill>
              </a:rPr>
              <a:t>Inadvertent Gaining REP Only </a:t>
            </a:r>
            <a:r>
              <a:rPr lang="en-US" sz="1800" b="1" dirty="0"/>
              <a:t>in both IAG and IAL issues. If the Gaining REP in a submitted IAL issue does not agree they are the Gaining REP, that issue will not be counted. The losing REP is not represented in any of the Totals or Percentages in any data contained in this presentation.</a:t>
            </a:r>
            <a:endParaRPr lang="en-US" altLang="en-US" sz="1500" b="1" dirty="0"/>
          </a:p>
          <a:p>
            <a:pPr marL="0" indent="0">
              <a:buNone/>
            </a:pPr>
            <a:r>
              <a:rPr lang="en-US" altLang="en-US" sz="1800" b="1" dirty="0">
                <a:solidFill>
                  <a:srgbClr val="FF0000"/>
                </a:solidFill>
              </a:rPr>
              <a:t>NOTE:</a:t>
            </a:r>
          </a:p>
          <a:p>
            <a:pPr marL="0" indent="0">
              <a:buNone/>
            </a:pPr>
            <a:r>
              <a:rPr lang="en-US" altLang="en-US" sz="1500" b="1" dirty="0"/>
              <a:t>A 10% chart range limit has been set. REPs data points that exceed 10% will be bordered in yellow. Please see the spreadsheet on page 3 for actual percentages of these </a:t>
            </a:r>
            <a:r>
              <a:rPr lang="en-US" altLang="en-US" sz="1500" b="1" dirty="0" err="1"/>
              <a:t>REPs.</a:t>
            </a:r>
            <a:endParaRPr lang="en-US" altLang="en-US" sz="1500" b="1" dirty="0"/>
          </a:p>
          <a:p>
            <a:pPr marL="0" indent="0">
              <a:buNone/>
            </a:pPr>
            <a:endParaRPr lang="en-US" altLang="en-US" sz="1500" b="1" dirty="0"/>
          </a:p>
          <a:p>
            <a:r>
              <a:rPr lang="en-US" altLang="en-US" sz="1800" b="1" dirty="0"/>
              <a:t>The page 3 chart shows a count of REPs whose IAG/IAL percentage of their total enrollments is below 1%.</a:t>
            </a:r>
          </a:p>
          <a:p>
            <a:pPr lvl="1"/>
            <a:r>
              <a:rPr lang="en-US" altLang="en-US" sz="1400" dirty="0"/>
              <a:t>Blue row shows counts of REPs that have less than 500 total enrollments by their percentage ranges</a:t>
            </a:r>
          </a:p>
          <a:p>
            <a:pPr lvl="1"/>
            <a:r>
              <a:rPr lang="en-US" altLang="en-US" sz="1400" dirty="0"/>
              <a:t>Orange row shows counts of REPs that have between 500 and 2500 total enrollments by their percentage ranges</a:t>
            </a:r>
          </a:p>
          <a:p>
            <a:pPr lvl="1"/>
            <a:r>
              <a:rPr lang="en-US" altLang="en-US" sz="1400" dirty="0"/>
              <a:t>Purple row shows counts of REPs that have greater than 2500 total enrollments by their percentage ranges</a:t>
            </a:r>
          </a:p>
          <a:p>
            <a:pPr lvl="1"/>
            <a:endParaRPr lang="en-US" altLang="en-US" sz="1400" dirty="0"/>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solidFill>
                  <a:prstClr val="black">
                    <a:tint val="75000"/>
                  </a:prstClr>
                </a:solidFill>
              </a:rPr>
              <a:pPr/>
              <a:t>6</a:t>
            </a:fld>
            <a:endParaRPr lang="en-US">
              <a:solidFill>
                <a:prstClr val="black">
                  <a:tint val="75000"/>
                </a:prstClr>
              </a:solidFill>
            </a:endParaRPr>
          </a:p>
        </p:txBody>
      </p:sp>
      <p:sp>
        <p:nvSpPr>
          <p:cNvPr id="5" name="TextBox 4"/>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06/07/22</a:t>
            </a:r>
          </a:p>
        </p:txBody>
      </p:sp>
    </p:spTree>
    <p:extLst>
      <p:ext uri="{BB962C8B-B14F-4D97-AF65-F5344CB8AC3E}">
        <p14:creationId xmlns:p14="http://schemas.microsoft.com/office/powerpoint/2010/main" val="16596120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94518"/>
          </a:xfrm>
        </p:spPr>
        <p:txBody>
          <a:bodyPr/>
          <a:lstStyle/>
          <a:p>
            <a:r>
              <a:rPr lang="en-US" altLang="en-US" dirty="0">
                <a:solidFill>
                  <a:schemeClr val="tx1"/>
                </a:solidFill>
              </a:rPr>
              <a:t>Explanation of IAG/IAL Slides Data (</a:t>
            </a:r>
            <a:r>
              <a:rPr lang="en-US" altLang="en-US" dirty="0" err="1">
                <a:solidFill>
                  <a:schemeClr val="tx1"/>
                </a:solidFill>
              </a:rPr>
              <a:t>Cont</a:t>
            </a:r>
            <a:r>
              <a:rPr lang="en-US" altLang="en-US" dirty="0">
                <a:solidFill>
                  <a:schemeClr val="tx1"/>
                </a:solidFill>
              </a:rPr>
              <a:t>)</a:t>
            </a:r>
            <a:endParaRPr lang="en-US" b="1" dirty="0">
              <a:solidFill>
                <a:schemeClr val="tx1"/>
              </a:solidFill>
            </a:endParaRPr>
          </a:p>
        </p:txBody>
      </p:sp>
      <p:sp>
        <p:nvSpPr>
          <p:cNvPr id="3" name="Content Placeholder 2"/>
          <p:cNvSpPr>
            <a:spLocks noGrp="1"/>
          </p:cNvSpPr>
          <p:nvPr>
            <p:ph idx="1"/>
          </p:nvPr>
        </p:nvSpPr>
        <p:spPr>
          <a:xfrm>
            <a:off x="152400" y="1143000"/>
            <a:ext cx="8839200" cy="4724400"/>
          </a:xfrm>
        </p:spPr>
        <p:txBody>
          <a:bodyPr/>
          <a:lstStyle/>
          <a:p>
            <a:r>
              <a:rPr lang="en-US" altLang="en-US" sz="1800" b="1" dirty="0"/>
              <a:t>The page 4 charts show the top 10 REPs whose IAG/IAL percentage of their total enrollments is above 1%. </a:t>
            </a:r>
          </a:p>
          <a:p>
            <a:pPr lvl="1"/>
            <a:r>
              <a:rPr lang="en-US" altLang="en-US" sz="1400" dirty="0"/>
              <a:t>The blue chart shows enrollment totals of less than 500 for the month being reported</a:t>
            </a:r>
          </a:p>
          <a:p>
            <a:pPr lvl="1"/>
            <a:r>
              <a:rPr lang="en-US" altLang="en-US" sz="1400" dirty="0"/>
              <a:t>The orange chart shows enrollment totals between 500 and 2500 for the month being reported</a:t>
            </a:r>
          </a:p>
          <a:p>
            <a:pPr lvl="1"/>
            <a:r>
              <a:rPr lang="en-US" altLang="en-US" sz="1400" dirty="0"/>
              <a:t>The purple charts show enrollment totals of over 2500 for the month being reported</a:t>
            </a:r>
          </a:p>
          <a:p>
            <a:pPr lvl="1"/>
            <a:r>
              <a:rPr lang="en-US" altLang="en-US" sz="1400" dirty="0"/>
              <a:t>REPs with the lowest AG/IAL totals start on the left, and move to the highest counts on the right</a:t>
            </a:r>
          </a:p>
          <a:p>
            <a:pPr lvl="1"/>
            <a:r>
              <a:rPr lang="en-US" altLang="en-US" sz="1400" dirty="0"/>
              <a:t>Number labels represent the number of months the REP has been over 1% during the 12 month period</a:t>
            </a:r>
          </a:p>
          <a:p>
            <a:endParaRPr lang="en-US" altLang="en-US" sz="1500" b="1" dirty="0"/>
          </a:p>
          <a:p>
            <a:r>
              <a:rPr lang="en-US" altLang="en-US" sz="1800" b="1" dirty="0"/>
              <a:t>The page 5 charts show the top 10 REPs whose 12 month average IAG/IAL percentage of their total enrollments is above 1%.</a:t>
            </a:r>
          </a:p>
          <a:p>
            <a:pPr lvl="1"/>
            <a:r>
              <a:rPr lang="en-US" altLang="en-US" sz="1400" dirty="0"/>
              <a:t>The blue chart shows enrollment total averages of less than 500 for the month being reported</a:t>
            </a:r>
          </a:p>
          <a:p>
            <a:pPr lvl="1"/>
            <a:r>
              <a:rPr lang="en-US" altLang="en-US" sz="1400" dirty="0"/>
              <a:t>The orange chart shows enrollment total averages between 500 and 2500 for the month being reported</a:t>
            </a:r>
          </a:p>
          <a:p>
            <a:pPr lvl="1"/>
            <a:r>
              <a:rPr lang="en-US" altLang="en-US" sz="1400" dirty="0"/>
              <a:t>The purple charts show enrollment total averages of over 2500 for the month being reported</a:t>
            </a:r>
          </a:p>
          <a:p>
            <a:pPr lvl="1"/>
            <a:r>
              <a:rPr lang="en-US" altLang="en-US" sz="1400" dirty="0"/>
              <a:t>REPs with the lowest IAG/IAL averages start on the left, and move to the highest counts on the right</a:t>
            </a:r>
          </a:p>
          <a:p>
            <a:pPr lvl="1"/>
            <a:r>
              <a:rPr lang="en-US" altLang="en-US" sz="1400" dirty="0"/>
              <a:t>Number labels represent the number of months the REP has been over 1% during the 12 month period</a:t>
            </a:r>
          </a:p>
          <a:p>
            <a:pPr lvl="1"/>
            <a:endParaRPr lang="en-US" altLang="en-US" sz="1400" dirty="0"/>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solidFill>
                  <a:prstClr val="black">
                    <a:tint val="75000"/>
                  </a:prstClr>
                </a:solidFill>
              </a:rPr>
              <a:pPr/>
              <a:t>7</a:t>
            </a:fld>
            <a:endParaRPr lang="en-US">
              <a:solidFill>
                <a:prstClr val="black">
                  <a:tint val="75000"/>
                </a:prstClr>
              </a:solidFill>
            </a:endParaRPr>
          </a:p>
        </p:txBody>
      </p:sp>
      <p:sp>
        <p:nvSpPr>
          <p:cNvPr id="5" name="TextBox 4"/>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06/07/22</a:t>
            </a:r>
          </a:p>
        </p:txBody>
      </p:sp>
    </p:spTree>
    <p:extLst>
      <p:ext uri="{BB962C8B-B14F-4D97-AF65-F5344CB8AC3E}">
        <p14:creationId xmlns:p14="http://schemas.microsoft.com/office/powerpoint/2010/main" val="15042515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670718"/>
          </a:xfrm>
        </p:spPr>
        <p:txBody>
          <a:bodyPr/>
          <a:lstStyle/>
          <a:p>
            <a:pPr marL="279400" algn="ctr"/>
            <a:r>
              <a:rPr lang="en-US" altLang="en-US" sz="1800" dirty="0">
                <a:solidFill>
                  <a:schemeClr val="tx1"/>
                </a:solidFill>
              </a:rPr>
              <a:t>Top - 12 Month Average Rescission % </a:t>
            </a:r>
            <a:r>
              <a:rPr lang="en-US" altLang="en-US" sz="1800" u="sng" dirty="0">
                <a:solidFill>
                  <a:schemeClr val="tx1"/>
                </a:solidFill>
              </a:rPr>
              <a:t>Greater</a:t>
            </a:r>
            <a:r>
              <a:rPr lang="en-US" altLang="en-US" sz="1800" dirty="0">
                <a:solidFill>
                  <a:schemeClr val="tx1"/>
                </a:solidFill>
              </a:rPr>
              <a:t> Than 1% of Switches thru March 2022 With number of months Greater Than 1%</a:t>
            </a:r>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8</a:t>
            </a:fld>
            <a:endParaRPr lang="en-US"/>
          </a:p>
        </p:txBody>
      </p:sp>
      <p:sp>
        <p:nvSpPr>
          <p:cNvPr id="13" name="TextBox 12"/>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06/07/22</a:t>
            </a:r>
          </a:p>
        </p:txBody>
      </p:sp>
      <p:pic>
        <p:nvPicPr>
          <p:cNvPr id="5" name="Picture 4" descr="Chart, bar chart&#10;&#10;Description automatically generated">
            <a:extLst>
              <a:ext uri="{FF2B5EF4-FFF2-40B4-BE49-F238E27FC236}">
                <a16:creationId xmlns:a16="http://schemas.microsoft.com/office/drawing/2014/main" id="{19695A02-D19D-48F6-8BC4-500E10FA710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143000"/>
            <a:ext cx="9144000" cy="4572000"/>
          </a:xfrm>
          <a:prstGeom prst="rect">
            <a:avLst/>
          </a:prstGeom>
        </p:spPr>
      </p:pic>
    </p:spTree>
    <p:extLst>
      <p:ext uri="{BB962C8B-B14F-4D97-AF65-F5344CB8AC3E}">
        <p14:creationId xmlns:p14="http://schemas.microsoft.com/office/powerpoint/2010/main" val="36373043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altLang="en-US" dirty="0">
                <a:solidFill>
                  <a:schemeClr val="tx1"/>
                </a:solidFill>
              </a:rPr>
              <a:t>Explanation of Rescission Slide Data</a:t>
            </a:r>
            <a:endParaRPr lang="en-US" b="1" dirty="0">
              <a:solidFill>
                <a:schemeClr val="tx1"/>
              </a:solidFill>
            </a:endParaRPr>
          </a:p>
        </p:txBody>
      </p:sp>
      <p:sp>
        <p:nvSpPr>
          <p:cNvPr id="3" name="Content Placeholder 2"/>
          <p:cNvSpPr>
            <a:spLocks noGrp="1"/>
          </p:cNvSpPr>
          <p:nvPr>
            <p:ph idx="1"/>
          </p:nvPr>
        </p:nvSpPr>
        <p:spPr>
          <a:xfrm>
            <a:off x="304800" y="1143000"/>
            <a:ext cx="8534400" cy="4495800"/>
          </a:xfrm>
        </p:spPr>
        <p:txBody>
          <a:bodyPr/>
          <a:lstStyle/>
          <a:p>
            <a:pPr marL="0" indent="0">
              <a:buNone/>
            </a:pPr>
            <a:r>
              <a:rPr lang="en-US" altLang="en-US" sz="1800" b="1" dirty="0">
                <a:solidFill>
                  <a:srgbClr val="FF0000"/>
                </a:solidFill>
              </a:rPr>
              <a:t>NOTE:</a:t>
            </a:r>
          </a:p>
          <a:p>
            <a:pPr marL="0" indent="0">
              <a:buNone/>
            </a:pPr>
            <a:r>
              <a:rPr lang="en-US" altLang="en-US" sz="1800" b="1" dirty="0"/>
              <a:t>A 10% chart range limit has been set. REPs data points that exceed 10% will be bordered in yellow. Please see the spreadsheet on page 3 for actual percentages of these </a:t>
            </a:r>
            <a:r>
              <a:rPr lang="en-US" altLang="en-US" sz="1800" b="1" dirty="0" err="1"/>
              <a:t>REPs.</a:t>
            </a:r>
            <a:endParaRPr lang="en-US" altLang="en-US" sz="1800" b="1" dirty="0"/>
          </a:p>
          <a:p>
            <a:pPr marL="0" indent="0">
              <a:buNone/>
            </a:pPr>
            <a:endParaRPr lang="en-US" altLang="en-US" sz="1800" b="1" dirty="0"/>
          </a:p>
          <a:p>
            <a:r>
              <a:rPr lang="en-US" altLang="en-US" sz="1800" b="1" dirty="0"/>
              <a:t>The page 8 charts show the top REPs whose 12 month average Rescission percentage of their total Switches is above 1%.</a:t>
            </a:r>
          </a:p>
          <a:p>
            <a:pPr marL="0" indent="0">
              <a:buNone/>
            </a:pPr>
            <a:endParaRPr lang="en-US" altLang="en-US" sz="1600" b="1" dirty="0"/>
          </a:p>
          <a:p>
            <a:pPr lvl="1"/>
            <a:r>
              <a:rPr lang="en-US" altLang="en-US" sz="1400" dirty="0"/>
              <a:t>The blue shades show switch totals of less than 250 for the month being reported</a:t>
            </a:r>
          </a:p>
          <a:p>
            <a:pPr lvl="1"/>
            <a:r>
              <a:rPr lang="en-US" altLang="en-US" sz="1400" dirty="0"/>
              <a:t>The orange shades show switch totals between 250 and 1750 for the month being reported</a:t>
            </a:r>
          </a:p>
          <a:p>
            <a:pPr lvl="1"/>
            <a:r>
              <a:rPr lang="en-US" altLang="en-US" sz="1400" dirty="0"/>
              <a:t>The purple shades show switch totals of over 1750 for the month being reported</a:t>
            </a:r>
          </a:p>
          <a:p>
            <a:pPr lvl="1"/>
            <a:r>
              <a:rPr lang="en-US" altLang="en-US" sz="1400" dirty="0"/>
              <a:t>The REPs with the lowest count of rescission totals start on the left, and move to the highest counts on the right</a:t>
            </a:r>
          </a:p>
          <a:p>
            <a:pPr lvl="1"/>
            <a:r>
              <a:rPr lang="en-US" altLang="en-US" sz="1400" dirty="0"/>
              <a:t>Number labels represent the number of months the REP has been over 1% during the 12 month period</a:t>
            </a:r>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9</a:t>
            </a:fld>
            <a:endParaRPr lang="en-US"/>
          </a:p>
        </p:txBody>
      </p:sp>
      <p:sp>
        <p:nvSpPr>
          <p:cNvPr id="5" name="TextBox 4"/>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06/07/22</a:t>
            </a:r>
          </a:p>
        </p:txBody>
      </p:sp>
    </p:spTree>
    <p:extLst>
      <p:ext uri="{BB962C8B-B14F-4D97-AF65-F5344CB8AC3E}">
        <p14:creationId xmlns:p14="http://schemas.microsoft.com/office/powerpoint/2010/main" val="4108778329"/>
      </p:ext>
    </p:extLst>
  </p:cSld>
  <p:clrMapOvr>
    <a:masterClrMapping/>
  </p:clrMapOvr>
</p:sld>
</file>

<file path=ppt/theme/theme1.xml><?xml version="1.0" encoding="utf-8"?>
<a:theme xmlns:a="http://schemas.openxmlformats.org/drawingml/2006/main" name="1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2E2BDB63875B034C8B32518C6496ADD1" ma:contentTypeVersion="0" ma:contentTypeDescription="Create a new document." ma:contentTypeScope="" ma:versionID="2e49056469cb591c67c33c10da96a071">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0E9AA12-8AF9-4AA6-90FE-24669859CDF3}">
  <ds:schemaRefs>
    <ds:schemaRef ds:uri="http://schemas.microsoft.com/office/2006/documentManagement/types"/>
    <ds:schemaRef ds:uri="c34af464-7aa1-4edd-9be4-83dffc1cb926"/>
    <ds:schemaRef ds:uri="http://purl.org/dc/elements/1.1/"/>
    <ds:schemaRef ds:uri="http://schemas.microsoft.com/office/2006/metadata/properties"/>
    <ds:schemaRef ds:uri="http://purl.org/dc/terms/"/>
    <ds:schemaRef ds:uri="http://schemas.openxmlformats.org/package/2006/metadata/core-properties"/>
    <ds:schemaRef ds:uri="http://schemas.microsoft.com/office/infopath/2007/PartnerControls"/>
    <ds:schemaRef ds:uri="http://www.w3.org/XML/1998/namespace"/>
    <ds:schemaRef ds:uri="http://purl.org/dc/dcmitype/"/>
  </ds:schemaRefs>
</ds:datastoreItem>
</file>

<file path=customXml/itemProps2.xml><?xml version="1.0" encoding="utf-8"?>
<ds:datastoreItem xmlns:ds="http://schemas.openxmlformats.org/officeDocument/2006/customXml" ds:itemID="{E4A68982-DD5D-44FD-B77F-4C531465FE54}">
  <ds:schemaRefs>
    <ds:schemaRef ds:uri="http://schemas.microsoft.com/sharepoint/v3/contenttype/forms"/>
  </ds:schemaRefs>
</ds:datastoreItem>
</file>

<file path=customXml/itemProps3.xml><?xml version="1.0" encoding="utf-8"?>
<ds:datastoreItem xmlns:ds="http://schemas.openxmlformats.org/officeDocument/2006/customXml" ds:itemID="{5DFABCE5-6410-4FC5-930F-1111C63E401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16643</TotalTime>
  <Words>1169</Words>
  <Application>Microsoft Office PowerPoint</Application>
  <PresentationFormat>On-screen Show (4:3)</PresentationFormat>
  <Paragraphs>360</Paragraphs>
  <Slides>11</Slides>
  <Notes>9</Notes>
  <HiddenSlides>0</HiddenSlides>
  <MMClips>0</MMClips>
  <ScaleCrop>false</ScaleCrop>
  <HeadingPairs>
    <vt:vector size="8" baseType="variant">
      <vt:variant>
        <vt:lpstr>Fonts Used</vt:lpstr>
      </vt:variant>
      <vt:variant>
        <vt:i4>3</vt:i4>
      </vt:variant>
      <vt:variant>
        <vt:lpstr>Theme</vt:lpstr>
      </vt:variant>
      <vt:variant>
        <vt:i4>3</vt:i4>
      </vt:variant>
      <vt:variant>
        <vt:lpstr>Embedded OLE Servers</vt:lpstr>
      </vt:variant>
      <vt:variant>
        <vt:i4>1</vt:i4>
      </vt:variant>
      <vt:variant>
        <vt:lpstr>Slide Titles</vt:lpstr>
      </vt:variant>
      <vt:variant>
        <vt:i4>11</vt:i4>
      </vt:variant>
    </vt:vector>
  </HeadingPairs>
  <TitlesOfParts>
    <vt:vector size="18" baseType="lpstr">
      <vt:lpstr>Arial</vt:lpstr>
      <vt:lpstr>Calibri</vt:lpstr>
      <vt:lpstr>Times New Roman</vt:lpstr>
      <vt:lpstr>1_Custom Design</vt:lpstr>
      <vt:lpstr>Office Theme</vt:lpstr>
      <vt:lpstr>Custom Design</vt:lpstr>
      <vt:lpstr>Microsoft Excel Worksheet</vt:lpstr>
      <vt:lpstr>PowerPoint Presentation</vt:lpstr>
      <vt:lpstr>PowerPoint Presentation</vt:lpstr>
      <vt:lpstr>     March 2022 - IAG/IAL Statistics</vt:lpstr>
      <vt:lpstr>Top 10 - March 2022 - IAG/IAL % Greater Than 1% of Enrollments With number of months Greater Than 1%  </vt:lpstr>
      <vt:lpstr>Top 10 - 12 Month Average IAG/IAL % Greater Than 1% of Enrollments thru March 2022 With number of months Greater Than 1% </vt:lpstr>
      <vt:lpstr>Explanation of IAG/IAL Slides Data</vt:lpstr>
      <vt:lpstr>Explanation of IAG/IAL Slides Data (Cont)</vt:lpstr>
      <vt:lpstr>Top - 12 Month Average Rescission % Greater Than 1% of Switches thru March 2022 With number of months Greater Than 1%</vt:lpstr>
      <vt:lpstr>Explanation of Rescission Slide Data</vt:lpstr>
      <vt:lpstr>18 Month Running Market Totals</vt:lpstr>
      <vt:lpstr>IAS Stats by REP </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Yockey, Paul</cp:lastModifiedBy>
  <cp:revision>428</cp:revision>
  <cp:lastPrinted>2016-01-21T20:53:15Z</cp:lastPrinted>
  <dcterms:created xsi:type="dcterms:W3CDTF">2016-01-21T15:20:31Z</dcterms:created>
  <dcterms:modified xsi:type="dcterms:W3CDTF">2022-06-01T16:30:17Z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0x0101002E2BDB63875B034C8B32518C6496ADD1</vt:lpwstr>
  </property>
</Properties>
</file>