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5" r:id="rId4"/>
  </p:sldMasterIdLst>
  <p:sldIdLst>
    <p:sldId id="256" r:id="rId5"/>
    <p:sldId id="257" r:id="rId6"/>
    <p:sldId id="259" r:id="rId7"/>
    <p:sldId id="258" r:id="rId8"/>
    <p:sldId id="262" r:id="rId9"/>
    <p:sldId id="263" r:id="rId10"/>
    <p:sldId id="264" r:id="rId11"/>
    <p:sldId id="265" r:id="rId12"/>
    <p:sldId id="261" r:id="rId13"/>
  </p:sldIdLst>
  <p:sldSz cx="12192000" cy="6858000"/>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75D2142-A40A-C382-DD32-CD53D1B00E23}" name="Julia Matevosyan" initials="JM" userId="35275da4e72cfe02"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EB95882-0AF0-4D3C-8288-3F64FE39082F}" v="12" dt="2022-06-02T10:28:06.53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1" d="100"/>
          <a:sy n="81" d="100"/>
        </p:scale>
        <p:origin x="46"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20"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ohammad Albaijat" userId="500ee3cb-2fe6-4563-a4eb-b178ef7bdf0b" providerId="ADAL" clId="{CEB95882-0AF0-4D3C-8288-3F64FE39082F}"/>
    <pc:docChg chg="undo custSel addSld modSld sldOrd">
      <pc:chgData name="Mohammad Albaijat" userId="500ee3cb-2fe6-4563-a4eb-b178ef7bdf0b" providerId="ADAL" clId="{CEB95882-0AF0-4D3C-8288-3F64FE39082F}" dt="2022-06-02T10:29:57.435" v="956" actId="20577"/>
      <pc:docMkLst>
        <pc:docMk/>
      </pc:docMkLst>
      <pc:sldChg chg="modSp mod">
        <pc:chgData name="Mohammad Albaijat" userId="500ee3cb-2fe6-4563-a4eb-b178ef7bdf0b" providerId="ADAL" clId="{CEB95882-0AF0-4D3C-8288-3F64FE39082F}" dt="2022-06-02T02:36:48.466" v="112" actId="20577"/>
        <pc:sldMkLst>
          <pc:docMk/>
          <pc:sldMk cId="2142952481" sldId="258"/>
        </pc:sldMkLst>
        <pc:spChg chg="mod">
          <ac:chgData name="Mohammad Albaijat" userId="500ee3cb-2fe6-4563-a4eb-b178ef7bdf0b" providerId="ADAL" clId="{CEB95882-0AF0-4D3C-8288-3F64FE39082F}" dt="2022-06-02T02:19:16.086" v="52" actId="1076"/>
          <ac:spMkLst>
            <pc:docMk/>
            <pc:sldMk cId="2142952481" sldId="258"/>
            <ac:spMk id="3" creationId="{DAABB27A-C3BE-4177-9F18-A7CC4AAB18C5}"/>
          </ac:spMkLst>
        </pc:spChg>
        <pc:spChg chg="mod">
          <ac:chgData name="Mohammad Albaijat" userId="500ee3cb-2fe6-4563-a4eb-b178ef7bdf0b" providerId="ADAL" clId="{CEB95882-0AF0-4D3C-8288-3F64FE39082F}" dt="2022-06-02T02:36:04.485" v="88" actId="1076"/>
          <ac:spMkLst>
            <pc:docMk/>
            <pc:sldMk cId="2142952481" sldId="258"/>
            <ac:spMk id="4" creationId="{B6292A58-1380-478B-8C41-5868E020A45C}"/>
          </ac:spMkLst>
        </pc:spChg>
        <pc:spChg chg="mod">
          <ac:chgData name="Mohammad Albaijat" userId="500ee3cb-2fe6-4563-a4eb-b178ef7bdf0b" providerId="ADAL" clId="{CEB95882-0AF0-4D3C-8288-3F64FE39082F}" dt="2022-06-02T02:36:48.466" v="112" actId="20577"/>
          <ac:spMkLst>
            <pc:docMk/>
            <pc:sldMk cId="2142952481" sldId="258"/>
            <ac:spMk id="5" creationId="{9F37FE22-8F54-46CC-B979-A6E3BA3DF9CD}"/>
          </ac:spMkLst>
        </pc:spChg>
        <pc:spChg chg="mod">
          <ac:chgData name="Mohammad Albaijat" userId="500ee3cb-2fe6-4563-a4eb-b178ef7bdf0b" providerId="ADAL" clId="{CEB95882-0AF0-4D3C-8288-3F64FE39082F}" dt="2022-06-02T02:20:01.407" v="87" actId="27636"/>
          <ac:spMkLst>
            <pc:docMk/>
            <pc:sldMk cId="2142952481" sldId="258"/>
            <ac:spMk id="7" creationId="{995C7083-D383-4B22-8D83-A1CD269FF933}"/>
          </ac:spMkLst>
        </pc:spChg>
      </pc:sldChg>
      <pc:sldChg chg="addSp modSp mod">
        <pc:chgData name="Mohammad Albaijat" userId="500ee3cb-2fe6-4563-a4eb-b178ef7bdf0b" providerId="ADAL" clId="{CEB95882-0AF0-4D3C-8288-3F64FE39082F}" dt="2022-06-02T10:26:25.337" v="856" actId="20577"/>
        <pc:sldMkLst>
          <pc:docMk/>
          <pc:sldMk cId="2756321801" sldId="259"/>
        </pc:sldMkLst>
        <pc:spChg chg="mod">
          <ac:chgData name="Mohammad Albaijat" userId="500ee3cb-2fe6-4563-a4eb-b178ef7bdf0b" providerId="ADAL" clId="{CEB95882-0AF0-4D3C-8288-3F64FE39082F}" dt="2022-06-02T10:26:25.337" v="856" actId="20577"/>
          <ac:spMkLst>
            <pc:docMk/>
            <pc:sldMk cId="2756321801" sldId="259"/>
            <ac:spMk id="5" creationId="{9F37FE22-8F54-46CC-B979-A6E3BA3DF9CD}"/>
          </ac:spMkLst>
        </pc:spChg>
        <pc:spChg chg="add mod">
          <ac:chgData name="Mohammad Albaijat" userId="500ee3cb-2fe6-4563-a4eb-b178ef7bdf0b" providerId="ADAL" clId="{CEB95882-0AF0-4D3C-8288-3F64FE39082F}" dt="2022-06-02T03:12:38.553" v="358" actId="27636"/>
          <ac:spMkLst>
            <pc:docMk/>
            <pc:sldMk cId="2756321801" sldId="259"/>
            <ac:spMk id="10" creationId="{233BB8E6-C8AF-AFF7-D1BB-E3DA2F2B4A95}"/>
          </ac:spMkLst>
        </pc:spChg>
        <pc:spChg chg="add mod">
          <ac:chgData name="Mohammad Albaijat" userId="500ee3cb-2fe6-4563-a4eb-b178ef7bdf0b" providerId="ADAL" clId="{CEB95882-0AF0-4D3C-8288-3F64FE39082F}" dt="2022-06-02T03:13:09.782" v="362" actId="27636"/>
          <ac:spMkLst>
            <pc:docMk/>
            <pc:sldMk cId="2756321801" sldId="259"/>
            <ac:spMk id="11" creationId="{EB53ED56-74DD-F63D-0BFE-DBB4F862A40E}"/>
          </ac:spMkLst>
        </pc:spChg>
      </pc:sldChg>
      <pc:sldChg chg="addSp delSp modSp mod">
        <pc:chgData name="Mohammad Albaijat" userId="500ee3cb-2fe6-4563-a4eb-b178ef7bdf0b" providerId="ADAL" clId="{CEB95882-0AF0-4D3C-8288-3F64FE39082F}" dt="2022-06-02T10:29:57.435" v="956" actId="20577"/>
        <pc:sldMkLst>
          <pc:docMk/>
          <pc:sldMk cId="746445191" sldId="261"/>
        </pc:sldMkLst>
        <pc:spChg chg="mod">
          <ac:chgData name="Mohammad Albaijat" userId="500ee3cb-2fe6-4563-a4eb-b178ef7bdf0b" providerId="ADAL" clId="{CEB95882-0AF0-4D3C-8288-3F64FE39082F}" dt="2022-06-02T10:29:57.435" v="956" actId="20577"/>
          <ac:spMkLst>
            <pc:docMk/>
            <pc:sldMk cId="746445191" sldId="261"/>
            <ac:spMk id="2" creationId="{06E700D7-EA93-4B9A-A79D-182F25CE25EA}"/>
          </ac:spMkLst>
        </pc:spChg>
        <pc:spChg chg="mod">
          <ac:chgData name="Mohammad Albaijat" userId="500ee3cb-2fe6-4563-a4eb-b178ef7bdf0b" providerId="ADAL" clId="{CEB95882-0AF0-4D3C-8288-3F64FE39082F}" dt="2022-06-02T10:29:42.726" v="942" actId="20577"/>
          <ac:spMkLst>
            <pc:docMk/>
            <pc:sldMk cId="746445191" sldId="261"/>
            <ac:spMk id="3" creationId="{DAABB27A-C3BE-4177-9F18-A7CC4AAB18C5}"/>
          </ac:spMkLst>
        </pc:spChg>
        <pc:graphicFrameChg chg="add del mod">
          <ac:chgData name="Mohammad Albaijat" userId="500ee3cb-2fe6-4563-a4eb-b178ef7bdf0b" providerId="ADAL" clId="{CEB95882-0AF0-4D3C-8288-3F64FE39082F}" dt="2022-06-02T10:27:52.963" v="858"/>
          <ac:graphicFrameMkLst>
            <pc:docMk/>
            <pc:sldMk cId="746445191" sldId="261"/>
            <ac:graphicFrameMk id="4" creationId="{34089EF6-8B31-1915-AFED-BFA34E894508}"/>
          </ac:graphicFrameMkLst>
        </pc:graphicFrameChg>
        <pc:graphicFrameChg chg="add del mod">
          <ac:chgData name="Mohammad Albaijat" userId="500ee3cb-2fe6-4563-a4eb-b178ef7bdf0b" providerId="ADAL" clId="{CEB95882-0AF0-4D3C-8288-3F64FE39082F}" dt="2022-06-02T10:28:06.530" v="862"/>
          <ac:graphicFrameMkLst>
            <pc:docMk/>
            <pc:sldMk cId="746445191" sldId="261"/>
            <ac:graphicFrameMk id="5" creationId="{A21E815F-3C25-875A-58A9-53A5F8C480BD}"/>
          </ac:graphicFrameMkLst>
        </pc:graphicFrameChg>
      </pc:sldChg>
      <pc:sldChg chg="addSp delSp modSp new mod">
        <pc:chgData name="Mohammad Albaijat" userId="500ee3cb-2fe6-4563-a4eb-b178ef7bdf0b" providerId="ADAL" clId="{CEB95882-0AF0-4D3C-8288-3F64FE39082F}" dt="2022-06-02T02:50:56.759" v="118" actId="14100"/>
        <pc:sldMkLst>
          <pc:docMk/>
          <pc:sldMk cId="860729879" sldId="262"/>
        </pc:sldMkLst>
        <pc:spChg chg="del">
          <ac:chgData name="Mohammad Albaijat" userId="500ee3cb-2fe6-4563-a4eb-b178ef7bdf0b" providerId="ADAL" clId="{CEB95882-0AF0-4D3C-8288-3F64FE39082F}" dt="2022-06-02T02:49:12.613" v="114" actId="478"/>
          <ac:spMkLst>
            <pc:docMk/>
            <pc:sldMk cId="860729879" sldId="262"/>
            <ac:spMk id="2" creationId="{A3F05326-4A3A-52E4-8F7A-831F33A3D7F3}"/>
          </ac:spMkLst>
        </pc:spChg>
        <pc:spChg chg="del">
          <ac:chgData name="Mohammad Albaijat" userId="500ee3cb-2fe6-4563-a4eb-b178ef7bdf0b" providerId="ADAL" clId="{CEB95882-0AF0-4D3C-8288-3F64FE39082F}" dt="2022-06-02T02:49:17.427" v="115" actId="478"/>
          <ac:spMkLst>
            <pc:docMk/>
            <pc:sldMk cId="860729879" sldId="262"/>
            <ac:spMk id="3" creationId="{805B0656-23B6-EA7F-AC16-E24C4CEAAAFD}"/>
          </ac:spMkLst>
        </pc:spChg>
        <pc:picChg chg="add mod">
          <ac:chgData name="Mohammad Albaijat" userId="500ee3cb-2fe6-4563-a4eb-b178ef7bdf0b" providerId="ADAL" clId="{CEB95882-0AF0-4D3C-8288-3F64FE39082F}" dt="2022-06-02T02:50:56.759" v="118" actId="14100"/>
          <ac:picMkLst>
            <pc:docMk/>
            <pc:sldMk cId="860729879" sldId="262"/>
            <ac:picMk id="5" creationId="{1308D150-82D3-0BA0-4059-AB07E97B023F}"/>
          </ac:picMkLst>
        </pc:picChg>
      </pc:sldChg>
      <pc:sldChg chg="modSp new mod ord">
        <pc:chgData name="Mohammad Albaijat" userId="500ee3cb-2fe6-4563-a4eb-b178ef7bdf0b" providerId="ADAL" clId="{CEB95882-0AF0-4D3C-8288-3F64FE39082F}" dt="2022-06-02T03:10:39.626" v="354" actId="27636"/>
        <pc:sldMkLst>
          <pc:docMk/>
          <pc:sldMk cId="1455646378" sldId="263"/>
        </pc:sldMkLst>
        <pc:spChg chg="mod">
          <ac:chgData name="Mohammad Albaijat" userId="500ee3cb-2fe6-4563-a4eb-b178ef7bdf0b" providerId="ADAL" clId="{CEB95882-0AF0-4D3C-8288-3F64FE39082F}" dt="2022-06-02T03:02:53.465" v="214"/>
          <ac:spMkLst>
            <pc:docMk/>
            <pc:sldMk cId="1455646378" sldId="263"/>
            <ac:spMk id="2" creationId="{9BABBE19-F553-7EA2-37E8-728AF9ACFDED}"/>
          </ac:spMkLst>
        </pc:spChg>
        <pc:spChg chg="mod">
          <ac:chgData name="Mohammad Albaijat" userId="500ee3cb-2fe6-4563-a4eb-b178ef7bdf0b" providerId="ADAL" clId="{CEB95882-0AF0-4D3C-8288-3F64FE39082F}" dt="2022-06-02T03:10:39.626" v="354" actId="27636"/>
          <ac:spMkLst>
            <pc:docMk/>
            <pc:sldMk cId="1455646378" sldId="263"/>
            <ac:spMk id="3" creationId="{A07BFC62-774E-CF20-0BA9-C21D1171E04A}"/>
          </ac:spMkLst>
        </pc:spChg>
      </pc:sldChg>
      <pc:sldChg chg="modSp new mod">
        <pc:chgData name="Mohammad Albaijat" userId="500ee3cb-2fe6-4563-a4eb-b178ef7bdf0b" providerId="ADAL" clId="{CEB95882-0AF0-4D3C-8288-3F64FE39082F}" dt="2022-06-02T10:20:23.997" v="781" actId="1076"/>
        <pc:sldMkLst>
          <pc:docMk/>
          <pc:sldMk cId="1057934510" sldId="264"/>
        </pc:sldMkLst>
        <pc:spChg chg="mod">
          <ac:chgData name="Mohammad Albaijat" userId="500ee3cb-2fe6-4563-a4eb-b178ef7bdf0b" providerId="ADAL" clId="{CEB95882-0AF0-4D3C-8288-3F64FE39082F}" dt="2022-06-02T10:20:19.078" v="780" actId="255"/>
          <ac:spMkLst>
            <pc:docMk/>
            <pc:sldMk cId="1057934510" sldId="264"/>
            <ac:spMk id="2" creationId="{3CD11556-D86F-9C1C-08C0-18C2D2D946FA}"/>
          </ac:spMkLst>
        </pc:spChg>
        <pc:spChg chg="mod">
          <ac:chgData name="Mohammad Albaijat" userId="500ee3cb-2fe6-4563-a4eb-b178ef7bdf0b" providerId="ADAL" clId="{CEB95882-0AF0-4D3C-8288-3F64FE39082F}" dt="2022-06-02T10:20:23.997" v="781" actId="1076"/>
          <ac:spMkLst>
            <pc:docMk/>
            <pc:sldMk cId="1057934510" sldId="264"/>
            <ac:spMk id="3" creationId="{74835740-835F-2D86-6AF8-7D5DBA2ACADA}"/>
          </ac:spMkLst>
        </pc:spChg>
      </pc:sldChg>
      <pc:sldChg chg="addSp modSp new mod">
        <pc:chgData name="Mohammad Albaijat" userId="500ee3cb-2fe6-4563-a4eb-b178ef7bdf0b" providerId="ADAL" clId="{CEB95882-0AF0-4D3C-8288-3F64FE39082F}" dt="2022-06-02T10:25:45.200" v="853" actId="20577"/>
        <pc:sldMkLst>
          <pc:docMk/>
          <pc:sldMk cId="3596335909" sldId="265"/>
        </pc:sldMkLst>
        <pc:spChg chg="mod">
          <ac:chgData name="Mohammad Albaijat" userId="500ee3cb-2fe6-4563-a4eb-b178ef7bdf0b" providerId="ADAL" clId="{CEB95882-0AF0-4D3C-8288-3F64FE39082F}" dt="2022-06-02T10:22:23.488" v="788" actId="27636"/>
          <ac:spMkLst>
            <pc:docMk/>
            <pc:sldMk cId="3596335909" sldId="265"/>
            <ac:spMk id="2" creationId="{2D53E054-EA03-14D6-CC29-219087922C55}"/>
          </ac:spMkLst>
        </pc:spChg>
        <pc:spChg chg="mod">
          <ac:chgData name="Mohammad Albaijat" userId="500ee3cb-2fe6-4563-a4eb-b178ef7bdf0b" providerId="ADAL" clId="{CEB95882-0AF0-4D3C-8288-3F64FE39082F}" dt="2022-06-02T10:25:45.200" v="853" actId="20577"/>
          <ac:spMkLst>
            <pc:docMk/>
            <pc:sldMk cId="3596335909" sldId="265"/>
            <ac:spMk id="3" creationId="{3B55543D-3941-FE58-5879-DBEF9CCECDB8}"/>
          </ac:spMkLst>
        </pc:spChg>
        <pc:spChg chg="add mod">
          <ac:chgData name="Mohammad Albaijat" userId="500ee3cb-2fe6-4563-a4eb-b178ef7bdf0b" providerId="ADAL" clId="{CEB95882-0AF0-4D3C-8288-3F64FE39082F}" dt="2022-06-02T10:23:29.531" v="794" actId="1076"/>
          <ac:spMkLst>
            <pc:docMk/>
            <pc:sldMk cId="3596335909" sldId="265"/>
            <ac:spMk id="4" creationId="{7017B37C-CC73-0BE4-CAC1-C97A2B171DF7}"/>
          </ac:spMkLst>
        </pc:spChg>
        <pc:spChg chg="add mod">
          <ac:chgData name="Mohammad Albaijat" userId="500ee3cb-2fe6-4563-a4eb-b178ef7bdf0b" providerId="ADAL" clId="{CEB95882-0AF0-4D3C-8288-3F64FE39082F}" dt="2022-06-02T10:25:35.244" v="850" actId="20577"/>
          <ac:spMkLst>
            <pc:docMk/>
            <pc:sldMk cId="3596335909" sldId="265"/>
            <ac:spMk id="5" creationId="{3CF8C0DB-D391-8494-50B8-EA581E8A1CD0}"/>
          </ac:spMkLst>
        </pc:spChg>
        <pc:spChg chg="add mod">
          <ac:chgData name="Mohammad Albaijat" userId="500ee3cb-2fe6-4563-a4eb-b178ef7bdf0b" providerId="ADAL" clId="{CEB95882-0AF0-4D3C-8288-3F64FE39082F}" dt="2022-06-02T10:24:28.896" v="815" actId="571"/>
          <ac:spMkLst>
            <pc:docMk/>
            <pc:sldMk cId="3596335909" sldId="265"/>
            <ac:spMk id="6" creationId="{E6E5CE62-B1E8-2695-6B31-8B51B43A0525}"/>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E18245B-8655-4479-BE72-BFFAFD6EDEB2}" type="datetimeFigureOut">
              <a:rPr lang="en-US" smtClean="0"/>
              <a:t>6/1/2022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5BD5E1-E5D4-468F-B285-9C69E06872ED}" type="slidenum">
              <a:rPr lang="en-US" smtClean="0"/>
              <a:t>‹#›</a:t>
            </a:fld>
            <a:endParaRPr lang="en-US"/>
          </a:p>
        </p:txBody>
      </p:sp>
    </p:spTree>
    <p:extLst>
      <p:ext uri="{BB962C8B-B14F-4D97-AF65-F5344CB8AC3E}">
        <p14:creationId xmlns:p14="http://schemas.microsoft.com/office/powerpoint/2010/main" val="9486114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E18245B-8655-4479-BE72-BFFAFD6EDEB2}" type="datetimeFigureOut">
              <a:rPr lang="en-US" smtClean="0"/>
              <a:t>6/1/2022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5BD5E1-E5D4-468F-B285-9C69E06872ED}" type="slidenum">
              <a:rPr lang="en-US" smtClean="0"/>
              <a:t>‹#›</a:t>
            </a:fld>
            <a:endParaRPr lang="en-US"/>
          </a:p>
        </p:txBody>
      </p:sp>
    </p:spTree>
    <p:extLst>
      <p:ext uri="{BB962C8B-B14F-4D97-AF65-F5344CB8AC3E}">
        <p14:creationId xmlns:p14="http://schemas.microsoft.com/office/powerpoint/2010/main" val="207845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E18245B-8655-4479-BE72-BFFAFD6EDEB2}" type="datetimeFigureOut">
              <a:rPr lang="en-US" smtClean="0"/>
              <a:t>6/1/2022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5BD5E1-E5D4-468F-B285-9C69E06872ED}" type="slidenum">
              <a:rPr lang="en-US" smtClean="0"/>
              <a:t>‹#›</a:t>
            </a:fld>
            <a:endParaRPr lang="en-US"/>
          </a:p>
        </p:txBody>
      </p:sp>
    </p:spTree>
    <p:extLst>
      <p:ext uri="{BB962C8B-B14F-4D97-AF65-F5344CB8AC3E}">
        <p14:creationId xmlns:p14="http://schemas.microsoft.com/office/powerpoint/2010/main" val="18358931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E18245B-8655-4479-BE72-BFFAFD6EDEB2}" type="datetimeFigureOut">
              <a:rPr lang="en-US" smtClean="0"/>
              <a:t>6/1/2022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5BD5E1-E5D4-468F-B285-9C69E06872ED}" type="slidenum">
              <a:rPr lang="en-US" smtClean="0"/>
              <a:t>‹#›</a:t>
            </a:fld>
            <a:endParaRPr lang="en-US"/>
          </a:p>
        </p:txBody>
      </p:sp>
    </p:spTree>
    <p:extLst>
      <p:ext uri="{BB962C8B-B14F-4D97-AF65-F5344CB8AC3E}">
        <p14:creationId xmlns:p14="http://schemas.microsoft.com/office/powerpoint/2010/main" val="41923974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E18245B-8655-4479-BE72-BFFAFD6EDEB2}" type="datetimeFigureOut">
              <a:rPr lang="en-US" smtClean="0"/>
              <a:t>6/1/2022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5BD5E1-E5D4-468F-B285-9C69E06872ED}" type="slidenum">
              <a:rPr lang="en-US" smtClean="0"/>
              <a:t>‹#›</a:t>
            </a:fld>
            <a:endParaRPr lang="en-US"/>
          </a:p>
        </p:txBody>
      </p:sp>
    </p:spTree>
    <p:extLst>
      <p:ext uri="{BB962C8B-B14F-4D97-AF65-F5344CB8AC3E}">
        <p14:creationId xmlns:p14="http://schemas.microsoft.com/office/powerpoint/2010/main" val="1656646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E18245B-8655-4479-BE72-BFFAFD6EDEB2}" type="datetimeFigureOut">
              <a:rPr lang="en-US" smtClean="0"/>
              <a:t>6/1/2022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5BD5E1-E5D4-468F-B285-9C69E06872ED}" type="slidenum">
              <a:rPr lang="en-US" smtClean="0"/>
              <a:t>‹#›</a:t>
            </a:fld>
            <a:endParaRPr lang="en-US"/>
          </a:p>
        </p:txBody>
      </p:sp>
    </p:spTree>
    <p:extLst>
      <p:ext uri="{BB962C8B-B14F-4D97-AF65-F5344CB8AC3E}">
        <p14:creationId xmlns:p14="http://schemas.microsoft.com/office/powerpoint/2010/main" val="6137563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E18245B-8655-4479-BE72-BFFAFD6EDEB2}" type="datetimeFigureOut">
              <a:rPr lang="en-US" smtClean="0"/>
              <a:t>6/1/2022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85BD5E1-E5D4-468F-B285-9C69E06872ED}" type="slidenum">
              <a:rPr lang="en-US" smtClean="0"/>
              <a:t>‹#›</a:t>
            </a:fld>
            <a:endParaRPr lang="en-US"/>
          </a:p>
        </p:txBody>
      </p:sp>
    </p:spTree>
    <p:extLst>
      <p:ext uri="{BB962C8B-B14F-4D97-AF65-F5344CB8AC3E}">
        <p14:creationId xmlns:p14="http://schemas.microsoft.com/office/powerpoint/2010/main" val="35701099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E18245B-8655-4479-BE72-BFFAFD6EDEB2}" type="datetimeFigureOut">
              <a:rPr lang="en-US" smtClean="0"/>
              <a:t>6/1/2022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85BD5E1-E5D4-468F-B285-9C69E06872ED}" type="slidenum">
              <a:rPr lang="en-US" smtClean="0"/>
              <a:t>‹#›</a:t>
            </a:fld>
            <a:endParaRPr lang="en-US"/>
          </a:p>
        </p:txBody>
      </p:sp>
    </p:spTree>
    <p:extLst>
      <p:ext uri="{BB962C8B-B14F-4D97-AF65-F5344CB8AC3E}">
        <p14:creationId xmlns:p14="http://schemas.microsoft.com/office/powerpoint/2010/main" val="31096731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18245B-8655-4479-BE72-BFFAFD6EDEB2}" type="datetimeFigureOut">
              <a:rPr lang="en-US" smtClean="0"/>
              <a:t>6/1/2022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85BD5E1-E5D4-468F-B285-9C69E06872ED}" type="slidenum">
              <a:rPr lang="en-US" smtClean="0"/>
              <a:t>‹#›</a:t>
            </a:fld>
            <a:endParaRPr lang="en-US"/>
          </a:p>
        </p:txBody>
      </p:sp>
    </p:spTree>
    <p:extLst>
      <p:ext uri="{BB962C8B-B14F-4D97-AF65-F5344CB8AC3E}">
        <p14:creationId xmlns:p14="http://schemas.microsoft.com/office/powerpoint/2010/main" val="9423990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E18245B-8655-4479-BE72-BFFAFD6EDEB2}" type="datetimeFigureOut">
              <a:rPr lang="en-US" smtClean="0"/>
              <a:t>6/1/2022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5BD5E1-E5D4-468F-B285-9C69E06872ED}" type="slidenum">
              <a:rPr lang="en-US" smtClean="0"/>
              <a:t>‹#›</a:t>
            </a:fld>
            <a:endParaRPr lang="en-US"/>
          </a:p>
        </p:txBody>
      </p:sp>
    </p:spTree>
    <p:extLst>
      <p:ext uri="{BB962C8B-B14F-4D97-AF65-F5344CB8AC3E}">
        <p14:creationId xmlns:p14="http://schemas.microsoft.com/office/powerpoint/2010/main" val="41175742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E18245B-8655-4479-BE72-BFFAFD6EDEB2}" type="datetimeFigureOut">
              <a:rPr lang="en-US" smtClean="0"/>
              <a:t>6/1/2022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5BD5E1-E5D4-468F-B285-9C69E06872ED}" type="slidenum">
              <a:rPr lang="en-US" smtClean="0"/>
              <a:t>‹#›</a:t>
            </a:fld>
            <a:endParaRPr lang="en-US"/>
          </a:p>
        </p:txBody>
      </p:sp>
    </p:spTree>
    <p:extLst>
      <p:ext uri="{BB962C8B-B14F-4D97-AF65-F5344CB8AC3E}">
        <p14:creationId xmlns:p14="http://schemas.microsoft.com/office/powerpoint/2010/main" val="9294480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18245B-8655-4479-BE72-BFFAFD6EDEB2}" type="datetimeFigureOut">
              <a:rPr lang="en-US" smtClean="0"/>
              <a:t>6/1/2022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5BD5E1-E5D4-468F-B285-9C69E06872ED}" type="slidenum">
              <a:rPr lang="en-US" smtClean="0"/>
              <a:t>‹#›</a:t>
            </a:fld>
            <a:endParaRPr lang="en-US"/>
          </a:p>
        </p:txBody>
      </p:sp>
    </p:spTree>
    <p:extLst>
      <p:ext uri="{BB962C8B-B14F-4D97-AF65-F5344CB8AC3E}">
        <p14:creationId xmlns:p14="http://schemas.microsoft.com/office/powerpoint/2010/main" val="3159980782"/>
      </p:ext>
    </p:extLst>
  </p:cSld>
  <p:clrMap bg1="dk1" tx1="lt1" bg2="dk2" tx2="lt2" accent1="accent1" accent2="accent2" accent3="accent3" accent4="accent4" accent5="accent5" accent6="accent6" hlink="hlink" folHlink="folHlink"/>
  <p:sldLayoutIdLst>
    <p:sldLayoutId id="2147483836" r:id="rId1"/>
    <p:sldLayoutId id="2147483837" r:id="rId2"/>
    <p:sldLayoutId id="2147483838" r:id="rId3"/>
    <p:sldLayoutId id="2147483839" r:id="rId4"/>
    <p:sldLayoutId id="2147483840" r:id="rId5"/>
    <p:sldLayoutId id="2147483841" r:id="rId6"/>
    <p:sldLayoutId id="2147483842" r:id="rId7"/>
    <p:sldLayoutId id="2147483843" r:id="rId8"/>
    <p:sldLayoutId id="2147483844" r:id="rId9"/>
    <p:sldLayoutId id="2147483845" r:id="rId10"/>
    <p:sldLayoutId id="214748384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esig.energy/event/2022-meteorology-and-market-design-for-grid-services-workshop/" TargetMode="External"/><Relationship Id="rId2" Type="http://schemas.openxmlformats.org/officeDocument/2006/relationships/hyperlink" Target="https://www.esig.energy/event/webinar-emt-modeling-and-simulation-who-needs-an-emt-model-for-doing-stability-studies/" TargetMode="External"/><Relationship Id="rId1" Type="http://schemas.openxmlformats.org/officeDocument/2006/relationships/slideLayout" Target="../slideLayouts/slideLayout2.xml"/><Relationship Id="rId4" Type="http://schemas.openxmlformats.org/officeDocument/2006/relationships/hyperlink" Target="https://www.esig.energy/event/2022-special-topic-workshop-grid-forming-ibrs/"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9A8375B6-1EC8-458D-9E34-F67513A6CBAE}"/>
              </a:ext>
            </a:extLst>
          </p:cNvPr>
          <p:cNvSpPr>
            <a:spLocks noGrp="1"/>
          </p:cNvSpPr>
          <p:nvPr>
            <p:ph type="ctrTitle"/>
          </p:nvPr>
        </p:nvSpPr>
        <p:spPr>
          <a:xfrm>
            <a:off x="1314824" y="735106"/>
            <a:ext cx="10053763" cy="2928470"/>
          </a:xfrm>
        </p:spPr>
        <p:txBody>
          <a:bodyPr anchor="b">
            <a:normAutofit/>
          </a:bodyPr>
          <a:lstStyle/>
          <a:p>
            <a:r>
              <a:rPr lang="en-US" sz="4800" dirty="0">
                <a:solidFill>
                  <a:srgbClr val="FFFFFF"/>
                </a:solidFill>
              </a:rPr>
              <a:t>IBR TF update to ROS</a:t>
            </a:r>
          </a:p>
        </p:txBody>
      </p:sp>
      <p:sp>
        <p:nvSpPr>
          <p:cNvPr id="3" name="Subtitle 2">
            <a:extLst>
              <a:ext uri="{FF2B5EF4-FFF2-40B4-BE49-F238E27FC236}">
                <a16:creationId xmlns:a16="http://schemas.microsoft.com/office/drawing/2014/main" id="{1E39DC20-B822-411F-8F12-AAFE8869BAEF}"/>
              </a:ext>
            </a:extLst>
          </p:cNvPr>
          <p:cNvSpPr>
            <a:spLocks noGrp="1"/>
          </p:cNvSpPr>
          <p:nvPr>
            <p:ph type="subTitle" idx="1"/>
          </p:nvPr>
        </p:nvSpPr>
        <p:spPr>
          <a:xfrm>
            <a:off x="679270" y="4870824"/>
            <a:ext cx="10677364" cy="1458258"/>
          </a:xfrm>
        </p:spPr>
        <p:txBody>
          <a:bodyPr anchor="ctr">
            <a:normAutofit/>
          </a:bodyPr>
          <a:lstStyle/>
          <a:p>
            <a:r>
              <a:rPr lang="en-US" dirty="0"/>
              <a:t>Chair: Mohammad Albaijat, PhD                        </a:t>
            </a:r>
          </a:p>
          <a:p>
            <a:r>
              <a:rPr lang="en-US" dirty="0"/>
              <a:t>Vice-Chair: Julia Matevosyan, PhD</a:t>
            </a:r>
          </a:p>
          <a:p>
            <a:r>
              <a:rPr lang="en-US" dirty="0"/>
              <a:t>June 02, 2022 </a:t>
            </a:r>
          </a:p>
        </p:txBody>
      </p:sp>
    </p:spTree>
    <p:extLst>
      <p:ext uri="{BB962C8B-B14F-4D97-AF65-F5344CB8AC3E}">
        <p14:creationId xmlns:p14="http://schemas.microsoft.com/office/powerpoint/2010/main" val="8907516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02FF00-9739-40C0-9EAC-1D0EA2BD5F14}"/>
              </a:ext>
            </a:extLst>
          </p:cNvPr>
          <p:cNvSpPr>
            <a:spLocks noGrp="1"/>
          </p:cNvSpPr>
          <p:nvPr>
            <p:ph type="title"/>
          </p:nvPr>
        </p:nvSpPr>
        <p:spPr/>
        <p:txBody>
          <a:bodyPr/>
          <a:lstStyle/>
          <a:p>
            <a:r>
              <a:rPr lang="en-US" dirty="0"/>
              <a:t>IBR TF meetings  </a:t>
            </a:r>
          </a:p>
        </p:txBody>
      </p:sp>
      <p:sp>
        <p:nvSpPr>
          <p:cNvPr id="3" name="Content Placeholder 2">
            <a:extLst>
              <a:ext uri="{FF2B5EF4-FFF2-40B4-BE49-F238E27FC236}">
                <a16:creationId xmlns:a16="http://schemas.microsoft.com/office/drawing/2014/main" id="{C0D6DF05-3014-46B9-B9A4-1ABCB6FD17E2}"/>
              </a:ext>
            </a:extLst>
          </p:cNvPr>
          <p:cNvSpPr>
            <a:spLocks noGrp="1"/>
          </p:cNvSpPr>
          <p:nvPr>
            <p:ph idx="1"/>
          </p:nvPr>
        </p:nvSpPr>
        <p:spPr>
          <a:xfrm>
            <a:off x="838200" y="1457864"/>
            <a:ext cx="4734464" cy="5151942"/>
          </a:xfrm>
        </p:spPr>
        <p:txBody>
          <a:bodyPr>
            <a:normAutofit/>
          </a:bodyPr>
          <a:lstStyle/>
          <a:p>
            <a:pPr>
              <a:buFont typeface="Wingdings" panose="05000000000000000000" pitchFamily="2" charset="2"/>
              <a:buChar char="Ø"/>
            </a:pPr>
            <a:r>
              <a:rPr lang="en-US"/>
              <a:t>Four </a:t>
            </a:r>
            <a:r>
              <a:rPr lang="en-US" dirty="0"/>
              <a:t>meetings </a:t>
            </a:r>
          </a:p>
          <a:p>
            <a:pPr lvl="1"/>
            <a:r>
              <a:rPr lang="en-US" dirty="0"/>
              <a:t>February 18, 2022</a:t>
            </a:r>
          </a:p>
          <a:p>
            <a:pPr lvl="1"/>
            <a:r>
              <a:rPr lang="en-US" dirty="0"/>
              <a:t>March 18, 2022</a:t>
            </a:r>
          </a:p>
          <a:p>
            <a:pPr lvl="1"/>
            <a:r>
              <a:rPr lang="en-US" dirty="0"/>
              <a:t>April 8, 2022</a:t>
            </a:r>
          </a:p>
          <a:p>
            <a:pPr lvl="1"/>
            <a:r>
              <a:rPr lang="en-US" b="1" u="sng" dirty="0">
                <a:solidFill>
                  <a:srgbClr val="00B0F0"/>
                </a:solidFill>
              </a:rPr>
              <a:t>May 23, 2022</a:t>
            </a:r>
          </a:p>
          <a:p>
            <a:pPr marL="457200" lvl="1" indent="0">
              <a:buNone/>
            </a:pPr>
            <a:endParaRPr lang="en-US" dirty="0"/>
          </a:p>
        </p:txBody>
      </p:sp>
      <p:sp>
        <p:nvSpPr>
          <p:cNvPr id="4" name="Content Placeholder 2">
            <a:extLst>
              <a:ext uri="{FF2B5EF4-FFF2-40B4-BE49-F238E27FC236}">
                <a16:creationId xmlns:a16="http://schemas.microsoft.com/office/drawing/2014/main" id="{F03556B5-3AB5-4E23-B193-384C29C18354}"/>
              </a:ext>
            </a:extLst>
          </p:cNvPr>
          <p:cNvSpPr txBox="1">
            <a:spLocks/>
          </p:cNvSpPr>
          <p:nvPr/>
        </p:nvSpPr>
        <p:spPr>
          <a:xfrm>
            <a:off x="5572664" y="879894"/>
            <a:ext cx="4734464" cy="5860540"/>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Ø"/>
            </a:pPr>
            <a:r>
              <a:rPr lang="en-US" dirty="0">
                <a:solidFill>
                  <a:srgbClr val="00B0F0"/>
                </a:solidFill>
              </a:rPr>
              <a:t>May 23, 2022, meeting </a:t>
            </a:r>
          </a:p>
          <a:p>
            <a:pPr lvl="1">
              <a:buFont typeface="Wingdings" panose="05000000000000000000" pitchFamily="2" charset="2"/>
              <a:buChar char="§"/>
            </a:pPr>
            <a:r>
              <a:rPr lang="en-US" dirty="0"/>
              <a:t>Gap analysis between IEEE2800 and ERCOT Nodal Protocols </a:t>
            </a:r>
          </a:p>
          <a:p>
            <a:pPr lvl="1">
              <a:buFont typeface="Wingdings" panose="05000000000000000000" pitchFamily="2" charset="2"/>
              <a:buChar char="§"/>
            </a:pPr>
            <a:r>
              <a:rPr lang="en-US" dirty="0"/>
              <a:t>Status update on Odessa disturbance</a:t>
            </a:r>
          </a:p>
          <a:p>
            <a:pPr lvl="1">
              <a:buFont typeface="Wingdings" panose="05000000000000000000" pitchFamily="2" charset="2"/>
              <a:buChar char="§"/>
            </a:pPr>
            <a:r>
              <a:rPr lang="en-US" dirty="0"/>
              <a:t>IBR Ride-Thru failures monthly updates</a:t>
            </a:r>
          </a:p>
          <a:p>
            <a:pPr lvl="1">
              <a:buFont typeface="Wingdings" panose="05000000000000000000" pitchFamily="2" charset="2"/>
              <a:buChar char="§"/>
            </a:pPr>
            <a:r>
              <a:rPr lang="en-US" dirty="0"/>
              <a:t>NERC IBRWG and other industry updates</a:t>
            </a:r>
          </a:p>
          <a:p>
            <a:pPr lvl="1">
              <a:buFont typeface="Wingdings" panose="05000000000000000000" pitchFamily="2" charset="2"/>
              <a:buChar char="§"/>
            </a:pPr>
            <a:r>
              <a:rPr lang="en-US" dirty="0"/>
              <a:t>NPRRs, NORRS, PGRRs update</a:t>
            </a:r>
          </a:p>
          <a:p>
            <a:pPr lvl="1">
              <a:buFont typeface="Wingdings" panose="05000000000000000000" pitchFamily="2" charset="2"/>
              <a:buChar char="§"/>
            </a:pPr>
            <a:r>
              <a:rPr lang="en-US" dirty="0"/>
              <a:t>Questionnaire and guideline for new IBR interconnecting in ERCOT  </a:t>
            </a:r>
          </a:p>
          <a:p>
            <a:pPr lvl="1">
              <a:buFont typeface="Wingdings" panose="05000000000000000000" pitchFamily="2" charset="2"/>
              <a:buChar char="§"/>
            </a:pPr>
            <a:r>
              <a:rPr lang="en-US" dirty="0"/>
              <a:t>Discussed priorities and items for the following meeting (June 10</a:t>
            </a:r>
            <a:r>
              <a:rPr lang="en-US" baseline="30000" dirty="0"/>
              <a:t>th</a:t>
            </a:r>
            <a:r>
              <a:rPr lang="en-US" dirty="0"/>
              <a:t>)</a:t>
            </a:r>
          </a:p>
          <a:p>
            <a:pPr marL="457200" lvl="1" indent="0">
              <a:buFont typeface="Arial" panose="020B0604020202020204" pitchFamily="34" charset="0"/>
              <a:buNone/>
            </a:pPr>
            <a:endParaRPr lang="en-US" dirty="0"/>
          </a:p>
        </p:txBody>
      </p:sp>
    </p:spTree>
    <p:extLst>
      <p:ext uri="{BB962C8B-B14F-4D97-AF65-F5344CB8AC3E}">
        <p14:creationId xmlns:p14="http://schemas.microsoft.com/office/powerpoint/2010/main" val="25792599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6292A58-1380-478B-8C41-5868E020A45C}"/>
              </a:ext>
            </a:extLst>
          </p:cNvPr>
          <p:cNvSpPr txBox="1">
            <a:spLocks/>
          </p:cNvSpPr>
          <p:nvPr/>
        </p:nvSpPr>
        <p:spPr>
          <a:xfrm>
            <a:off x="609601" y="244895"/>
            <a:ext cx="5735128" cy="1325563"/>
          </a:xfrm>
          <a:prstGeom prst="rect">
            <a:avLst/>
          </a:prstGeom>
        </p:spPr>
        <p:txBody>
          <a:bodyPr vert="horz" lIns="91440" tIns="45720" rIns="91440" bIns="45720" rtlCol="0" anchor="ctr">
            <a:normAutofit fontScale="850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IEEE 2800 Standards Vs. ERCOT Nodal: Gap Analysis</a:t>
            </a:r>
          </a:p>
        </p:txBody>
      </p:sp>
      <p:sp>
        <p:nvSpPr>
          <p:cNvPr id="5" name="Content Placeholder 2">
            <a:extLst>
              <a:ext uri="{FF2B5EF4-FFF2-40B4-BE49-F238E27FC236}">
                <a16:creationId xmlns:a16="http://schemas.microsoft.com/office/drawing/2014/main" id="{9F37FE22-8F54-46CC-B979-A6E3BA3DF9CD}"/>
              </a:ext>
            </a:extLst>
          </p:cNvPr>
          <p:cNvSpPr txBox="1">
            <a:spLocks/>
          </p:cNvSpPr>
          <p:nvPr/>
        </p:nvSpPr>
        <p:spPr>
          <a:xfrm>
            <a:off x="609601" y="1302589"/>
            <a:ext cx="5101087" cy="524591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R="0" lvl="0">
              <a:lnSpc>
                <a:spcPct val="107000"/>
              </a:lnSpc>
              <a:spcBef>
                <a:spcPts val="0"/>
              </a:spcBef>
              <a:spcAft>
                <a:spcPts val="0"/>
              </a:spcAft>
              <a:buFont typeface="Wingdings" panose="05000000000000000000" pitchFamily="2" charset="2"/>
              <a:buChar char="Ø"/>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Work in progress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buFont typeface="Wingdings" panose="05000000000000000000" pitchFamily="2" charset="2"/>
              <a:buChar char="Ø"/>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Primary Frequency Response</a:t>
            </a:r>
          </a:p>
          <a:p>
            <a:pPr lvl="1">
              <a:lnSpc>
                <a:spcPct val="107000"/>
              </a:lnSpc>
              <a:spcBef>
                <a:spcPts val="0"/>
              </a:spcBef>
              <a:buFont typeface="Wingdings" panose="05000000000000000000" pitchFamily="2" charset="2"/>
              <a:buChar char="Ø"/>
            </a:pP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ERCOT nodal protocols 8.5, ERCOT Nodal operating Guide:2.2.7 Turbine Speed Governors</a:t>
            </a:r>
            <a:r>
              <a:rPr lang="en-US" sz="1400" dirty="0">
                <a:latin typeface="Times New Roman" panose="02020603050405020304" pitchFamily="18" charset="0"/>
                <a:ea typeface="Calibri" panose="020F0502020204030204" pitchFamily="34" charset="0"/>
                <a:cs typeface="Times New Roman" panose="02020603050405020304" pitchFamily="18" charset="0"/>
              </a:rPr>
              <a:t>, ERCOT NOG Section 8 attachment C, Turbine Governor Speed test : Raise to 2800 and specify shorter PFR response time</a:t>
            </a:r>
          </a:p>
          <a:p>
            <a:pPr marR="0" lvl="0">
              <a:lnSpc>
                <a:spcPct val="107000"/>
              </a:lnSpc>
              <a:spcBef>
                <a:spcPts val="0"/>
              </a:spcBef>
              <a:spcAft>
                <a:spcPts val="0"/>
              </a:spcAft>
              <a:buFont typeface="Wingdings" panose="05000000000000000000" pitchFamily="2" charset="2"/>
              <a:buChar char="Ø"/>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Fast Frequency Response</a:t>
            </a:r>
          </a:p>
          <a:p>
            <a:pPr lvl="1">
              <a:lnSpc>
                <a:spcPct val="107000"/>
              </a:lnSpc>
              <a:spcBef>
                <a:spcPts val="0"/>
              </a:spcBef>
              <a:buFont typeface="Wingdings" panose="05000000000000000000" pitchFamily="2" charset="2"/>
              <a:buChar char="Ø"/>
            </a:pPr>
            <a:r>
              <a:rPr lang="en-US" sz="1400" dirty="0">
                <a:latin typeface="Times New Roman" panose="02020603050405020304" pitchFamily="18" charset="0"/>
                <a:ea typeface="Calibri" panose="020F0502020204030204" pitchFamily="34" charset="0"/>
                <a:cs typeface="Times New Roman" panose="02020603050405020304" pitchFamily="18" charset="0"/>
              </a:rPr>
              <a:t>Raise to 2800 and make FFR for UF capability mandatory</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buFont typeface="Wingdings" panose="05000000000000000000" pitchFamily="2" charset="2"/>
              <a:buChar char="Ø"/>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buFont typeface="Wingdings" panose="05000000000000000000" pitchFamily="2" charset="2"/>
              <a:buChar char="Ø"/>
            </a:pPr>
            <a:r>
              <a:rPr lang="en-US" sz="1800" dirty="0">
                <a:effectLst/>
                <a:latin typeface="Calibri" panose="020F0502020204030204" pitchFamily="34" charset="0"/>
                <a:ea typeface="Calibri" panose="020F0502020204030204" pitchFamily="34" charset="0"/>
                <a:cs typeface="Times New Roman" panose="02020603050405020304" pitchFamily="18" charset="0"/>
              </a:rPr>
              <a:t>Frequency  Ride-Through </a:t>
            </a:r>
          </a:p>
          <a:p>
            <a:pPr lvl="1">
              <a:lnSpc>
                <a:spcPct val="107000"/>
              </a:lnSpc>
              <a:spcBef>
                <a:spcPts val="0"/>
              </a:spcBef>
              <a:buFont typeface="Wingdings" panose="05000000000000000000" pitchFamily="2" charset="2"/>
              <a:buChar char="Ø"/>
            </a:pPr>
            <a:r>
              <a:rPr lang="en-US" sz="1400" dirty="0">
                <a:latin typeface="Calibri" panose="020F0502020204030204" pitchFamily="34" charset="0"/>
                <a:ea typeface="Calibri" panose="020F0502020204030204" pitchFamily="34" charset="0"/>
                <a:cs typeface="Times New Roman" panose="02020603050405020304" pitchFamily="18" charset="0"/>
              </a:rPr>
              <a:t>ERCOT exceeds 2800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buFont typeface="Wingdings" panose="05000000000000000000" pitchFamily="2" charset="2"/>
              <a:buChar char="Ø"/>
            </a:pPr>
            <a:endParaRPr lang="en-US" sz="1800" b="1" u="sng" dirty="0">
              <a:effectLst/>
              <a:latin typeface="Times New Roman" panose="02020603050405020304" pitchFamily="18" charset="0"/>
              <a:ea typeface="Calibri" panose="020F0502020204030204" pitchFamily="34" charset="0"/>
            </a:endParaRPr>
          </a:p>
          <a:p>
            <a:pPr>
              <a:buFont typeface="Wingdings" panose="05000000000000000000" pitchFamily="2" charset="2"/>
              <a:buChar char="Ø"/>
            </a:pPr>
            <a:r>
              <a:rPr lang="en-US" sz="1800" b="1" u="sng" dirty="0">
                <a:effectLst/>
                <a:latin typeface="Times New Roman" panose="02020603050405020304" pitchFamily="18" charset="0"/>
                <a:ea typeface="Calibri" panose="020F0502020204030204" pitchFamily="34" charset="0"/>
              </a:rPr>
              <a:t>ACTION:</a:t>
            </a:r>
            <a:r>
              <a:rPr lang="en-US" sz="1800" dirty="0">
                <a:effectLst/>
                <a:latin typeface="Times New Roman" panose="02020603050405020304" pitchFamily="18" charset="0"/>
                <a:ea typeface="Calibri" panose="020F0502020204030204" pitchFamily="34" charset="0"/>
              </a:rPr>
              <a:t> continue gap analysis to be performed </a:t>
            </a:r>
            <a:r>
              <a:rPr lang="en-US" sz="1800" dirty="0">
                <a:latin typeface="Times New Roman" panose="02020603050405020304" pitchFamily="18" charset="0"/>
                <a:ea typeface="Calibri" panose="020F0502020204030204" pitchFamily="34" charset="0"/>
              </a:rPr>
              <a:t>on</a:t>
            </a:r>
            <a:r>
              <a:rPr lang="en-US" sz="1800" dirty="0">
                <a:effectLst/>
                <a:latin typeface="Times New Roman" panose="02020603050405020304" pitchFamily="18" charset="0"/>
                <a:ea typeface="Calibri" panose="020F0502020204030204" pitchFamily="34" charset="0"/>
              </a:rPr>
              <a:t> ERCOT rules vs. IEEE 2800</a:t>
            </a:r>
            <a:endParaRPr lang="en-US" sz="1800" dirty="0">
              <a:latin typeface="Calibri" panose="020F0502020204030204" pitchFamily="34" charset="0"/>
              <a:ea typeface="Calibri" panose="020F0502020204030204" pitchFamily="34" charset="0"/>
              <a:cs typeface="Times New Roman" panose="02020603050405020304" pitchFamily="18" charset="0"/>
            </a:endParaRPr>
          </a:p>
        </p:txBody>
      </p:sp>
      <p:sp>
        <p:nvSpPr>
          <p:cNvPr id="10" name="Title 1">
            <a:extLst>
              <a:ext uri="{FF2B5EF4-FFF2-40B4-BE49-F238E27FC236}">
                <a16:creationId xmlns:a16="http://schemas.microsoft.com/office/drawing/2014/main" id="{233BB8E6-C8AF-AFF7-D1BB-E3DA2F2B4A95}"/>
              </a:ext>
            </a:extLst>
          </p:cNvPr>
          <p:cNvSpPr txBox="1">
            <a:spLocks/>
          </p:cNvSpPr>
          <p:nvPr/>
        </p:nvSpPr>
        <p:spPr>
          <a:xfrm>
            <a:off x="6035567" y="244894"/>
            <a:ext cx="5735128"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Update on NPRRs, NOGRRs, and PGRRs</a:t>
            </a:r>
          </a:p>
        </p:txBody>
      </p:sp>
      <p:sp>
        <p:nvSpPr>
          <p:cNvPr id="11" name="Content Placeholder 2">
            <a:extLst>
              <a:ext uri="{FF2B5EF4-FFF2-40B4-BE49-F238E27FC236}">
                <a16:creationId xmlns:a16="http://schemas.microsoft.com/office/drawing/2014/main" id="{EB53ED56-74DD-F63D-0BFE-DBB4F862A40E}"/>
              </a:ext>
            </a:extLst>
          </p:cNvPr>
          <p:cNvSpPr txBox="1">
            <a:spLocks/>
          </p:cNvSpPr>
          <p:nvPr/>
        </p:nvSpPr>
        <p:spPr>
          <a:xfrm>
            <a:off x="5929149" y="1414737"/>
            <a:ext cx="5101087" cy="5245912"/>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a:t>Next 5-10 days</a:t>
            </a:r>
          </a:p>
          <a:p>
            <a:pPr lvl="1"/>
            <a:r>
              <a:rPr lang="en-US" sz="2200" dirty="0"/>
              <a:t>NPRR to address Communication of Capability and Status of Online IRRs at 0 MW Output.  </a:t>
            </a:r>
          </a:p>
          <a:p>
            <a:pPr lvl="2"/>
            <a:r>
              <a:rPr lang="en-US" sz="2000" dirty="0"/>
              <a:t>Is in final review</a:t>
            </a:r>
          </a:p>
          <a:p>
            <a:r>
              <a:rPr lang="en-US" sz="2400" dirty="0"/>
              <a:t>Next 10-45 days</a:t>
            </a:r>
          </a:p>
          <a:p>
            <a:pPr lvl="1"/>
            <a:r>
              <a:rPr lang="en-US" sz="2200" dirty="0"/>
              <a:t>NPRR to require capability to comply with IEEE P2800 for all new IBRs</a:t>
            </a:r>
          </a:p>
          <a:p>
            <a:pPr lvl="2"/>
            <a:r>
              <a:rPr lang="en-US" sz="2000" dirty="0"/>
              <a:t>Is in SME review </a:t>
            </a:r>
          </a:p>
          <a:p>
            <a:pPr lvl="1"/>
            <a:r>
              <a:rPr lang="en-US" sz="2200" dirty="0"/>
              <a:t>NPRR to require new IBRs to provide reactive capability at no real power output and existing IBRs to enable if capable</a:t>
            </a:r>
          </a:p>
          <a:p>
            <a:pPr lvl="2"/>
            <a:r>
              <a:rPr lang="en-US" sz="2000" dirty="0"/>
              <a:t>Is in SME review</a:t>
            </a:r>
          </a:p>
          <a:p>
            <a:r>
              <a:rPr lang="en-US" sz="2400" dirty="0"/>
              <a:t>Next 45-90 days</a:t>
            </a:r>
          </a:p>
          <a:p>
            <a:pPr lvl="1"/>
            <a:r>
              <a:rPr lang="en-US" sz="2200" dirty="0"/>
              <a:t>NPRR and NOGRR to enhance ride through requirements</a:t>
            </a:r>
          </a:p>
          <a:p>
            <a:pPr lvl="2"/>
            <a:r>
              <a:rPr lang="en-US" sz="2000" dirty="0"/>
              <a:t>Not started – drafting soon</a:t>
            </a:r>
          </a:p>
        </p:txBody>
      </p:sp>
    </p:spTree>
    <p:extLst>
      <p:ext uri="{BB962C8B-B14F-4D97-AF65-F5344CB8AC3E}">
        <p14:creationId xmlns:p14="http://schemas.microsoft.com/office/powerpoint/2010/main" val="27563218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E700D7-EA93-4B9A-A79D-182F25CE25EA}"/>
              </a:ext>
            </a:extLst>
          </p:cNvPr>
          <p:cNvSpPr>
            <a:spLocks noGrp="1"/>
          </p:cNvSpPr>
          <p:nvPr>
            <p:ph type="title"/>
          </p:nvPr>
        </p:nvSpPr>
        <p:spPr>
          <a:xfrm>
            <a:off x="293298" y="98005"/>
            <a:ext cx="11257472" cy="1325563"/>
          </a:xfrm>
        </p:spPr>
        <p:txBody>
          <a:bodyPr>
            <a:normAutofit/>
          </a:bodyPr>
          <a:lstStyle/>
          <a:p>
            <a:r>
              <a:rPr lang="en-US" dirty="0"/>
              <a:t>Odessa Disturbance updates </a:t>
            </a:r>
          </a:p>
        </p:txBody>
      </p:sp>
      <p:sp>
        <p:nvSpPr>
          <p:cNvPr id="3" name="Content Placeholder 2">
            <a:extLst>
              <a:ext uri="{FF2B5EF4-FFF2-40B4-BE49-F238E27FC236}">
                <a16:creationId xmlns:a16="http://schemas.microsoft.com/office/drawing/2014/main" id="{DAABB27A-C3BE-4177-9F18-A7CC4AAB18C5}"/>
              </a:ext>
            </a:extLst>
          </p:cNvPr>
          <p:cNvSpPr>
            <a:spLocks noGrp="1"/>
          </p:cNvSpPr>
          <p:nvPr>
            <p:ph idx="1"/>
          </p:nvPr>
        </p:nvSpPr>
        <p:spPr>
          <a:xfrm>
            <a:off x="360872" y="1244137"/>
            <a:ext cx="5735128" cy="4971418"/>
          </a:xfrm>
        </p:spPr>
        <p:txBody>
          <a:bodyPr>
            <a:normAutofit fontScale="70000" lnSpcReduction="20000"/>
          </a:bodyPr>
          <a:lstStyle/>
          <a:p>
            <a:pPr>
              <a:buFont typeface="Wingdings" panose="05000000000000000000" pitchFamily="2" charset="2"/>
              <a:buChar char="q"/>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Overview of Recent Action Items</a:t>
            </a:r>
          </a:p>
          <a:p>
            <a:pPr lvl="1">
              <a:buFont typeface="Wingdings" panose="05000000000000000000" pitchFamily="2" charset="2"/>
              <a:buChar char="Ø"/>
            </a:pP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ERCOT recently had follow up conference calls with REs of 6 solar farms that tripped during Odessa Disturbance for </a:t>
            </a:r>
            <a:r>
              <a:rPr lang="en-US" sz="1400" dirty="0">
                <a:latin typeface="Times New Roman" panose="02020603050405020304" pitchFamily="18" charset="0"/>
                <a:ea typeface="Calibri" panose="020F0502020204030204" pitchFamily="34" charset="0"/>
                <a:cs typeface="Times New Roman" panose="02020603050405020304" pitchFamily="18" charset="0"/>
              </a:rPr>
              <a:t>different reasons</a:t>
            </a:r>
          </a:p>
          <a:p>
            <a:pPr lvl="1">
              <a:buFont typeface="Wingdings" panose="05000000000000000000" pitchFamily="2" charset="2"/>
              <a:buChar char="Ø"/>
            </a:pP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Call with OEM rep for momentary cessation and delayed reactive injection</a:t>
            </a:r>
          </a:p>
          <a:p>
            <a:pPr lvl="1">
              <a:buFont typeface="Wingdings" panose="05000000000000000000" pitchFamily="2" charset="2"/>
              <a:buChar char="Ø"/>
            </a:pPr>
            <a:r>
              <a:rPr lang="en-US" sz="1400" dirty="0">
                <a:latin typeface="Times New Roman" panose="02020603050405020304" pitchFamily="18" charset="0"/>
                <a:ea typeface="Calibri" panose="020F0502020204030204" pitchFamily="34" charset="0"/>
                <a:cs typeface="Times New Roman" panose="02020603050405020304" pitchFamily="18" charset="0"/>
              </a:rPr>
              <a:t>Sent out e mails to all plants with TMEIC inverters to verify loss of synchronism protection disabled</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buFont typeface="Wingdings" panose="05000000000000000000" pitchFamily="2" charset="2"/>
              <a:buChar char="q"/>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Inverter Overvoltag</a:t>
            </a:r>
            <a:r>
              <a:rPr lang="en-US" sz="1800" dirty="0">
                <a:latin typeface="Times New Roman" panose="02020603050405020304" pitchFamily="18" charset="0"/>
                <a:ea typeface="Calibri" panose="020F0502020204030204" pitchFamily="34" charset="0"/>
                <a:cs typeface="Times New Roman" panose="02020603050405020304" pitchFamily="18" charset="0"/>
              </a:rPr>
              <a:t>e</a:t>
            </a:r>
          </a:p>
          <a:p>
            <a:pPr lvl="1">
              <a:lnSpc>
                <a:spcPct val="107000"/>
              </a:lnSpc>
              <a:spcBef>
                <a:spcPts val="0"/>
              </a:spcBef>
              <a:buFont typeface="Wingdings" panose="05000000000000000000" pitchFamily="2" charset="2"/>
              <a:buChar char="q"/>
            </a:pPr>
            <a:r>
              <a:rPr lang="en-US" sz="1400" dirty="0">
                <a:latin typeface="Times New Roman" panose="02020603050405020304" pitchFamily="18" charset="0"/>
                <a:ea typeface="Calibri" panose="020F0502020204030204" pitchFamily="34" charset="0"/>
                <a:cs typeface="Times New Roman" panose="02020603050405020304" pitchFamily="18" charset="0"/>
              </a:rPr>
              <a:t>Two plants reviewing possible k factor adjustments with TMEIC</a:t>
            </a:r>
            <a:r>
              <a:rPr lang="en-US" sz="1400" dirty="0">
                <a:latin typeface="Calibri" panose="020F0502020204030204" pitchFamily="34" charset="0"/>
                <a:ea typeface="Calibri" panose="020F0502020204030204" pitchFamily="34" charset="0"/>
                <a:cs typeface="Times New Roman" panose="02020603050405020304" pitchFamily="18" charset="0"/>
              </a:rPr>
              <a:t> </a:t>
            </a:r>
          </a:p>
          <a:p>
            <a:pPr lvl="1">
              <a:lnSpc>
                <a:spcPct val="107000"/>
              </a:lnSpc>
              <a:spcBef>
                <a:spcPts val="0"/>
              </a:spcBef>
              <a:buFont typeface="Wingdings" panose="05000000000000000000" pitchFamily="2" charset="2"/>
              <a:buChar char="q"/>
            </a:pPr>
            <a:r>
              <a:rPr lang="en-US" sz="1400" dirty="0">
                <a:effectLst/>
                <a:latin typeface="Calibri" panose="020F0502020204030204" pitchFamily="34" charset="0"/>
                <a:ea typeface="Calibri" panose="020F0502020204030204" pitchFamily="34" charset="0"/>
                <a:cs typeface="Times New Roman" panose="02020603050405020304" pitchFamily="18" charset="0"/>
              </a:rPr>
              <a:t>Plant 1: </a:t>
            </a:r>
            <a:r>
              <a:rPr lang="en-US" sz="1400" dirty="0">
                <a:latin typeface="Calibri" panose="020F0502020204030204" pitchFamily="34" charset="0"/>
                <a:ea typeface="Calibri" panose="020F0502020204030204" pitchFamily="34" charset="0"/>
                <a:cs typeface="Times New Roman" panose="02020603050405020304" pitchFamily="18" charset="0"/>
              </a:rPr>
              <a:t>to provide PSCAD modeling to replicate event, tune model and ensure complies with PRC-02402</a:t>
            </a:r>
          </a:p>
          <a:p>
            <a:pPr lvl="1">
              <a:lnSpc>
                <a:spcPct val="107000"/>
              </a:lnSpc>
              <a:spcBef>
                <a:spcPts val="0"/>
              </a:spcBef>
              <a:buFont typeface="Wingdings" panose="05000000000000000000" pitchFamily="2" charset="2"/>
              <a:buChar char="q"/>
            </a:pPr>
            <a:r>
              <a:rPr lang="en-US" sz="1400" dirty="0">
                <a:effectLst/>
                <a:latin typeface="Calibri" panose="020F0502020204030204" pitchFamily="34" charset="0"/>
                <a:ea typeface="Calibri" panose="020F0502020204030204" pitchFamily="34" charset="0"/>
                <a:cs typeface="Times New Roman" panose="02020603050405020304" pitchFamily="18" charset="0"/>
              </a:rPr>
              <a:t>Plant2: no plan/time for adjusting K-factor/tuning. TMEIC has suggested increasing overvoltage trip to 1.4pu and momentary cessation above 1.25pu</a:t>
            </a:r>
          </a:p>
          <a:p>
            <a:pPr marR="0" lvl="0">
              <a:lnSpc>
                <a:spcPct val="107000"/>
              </a:lnSpc>
              <a:spcBef>
                <a:spcPts val="0"/>
              </a:spcBef>
              <a:spcAft>
                <a:spcPts val="0"/>
              </a:spcAft>
              <a:buFont typeface="Wingdings" panose="05000000000000000000" pitchFamily="2" charset="2"/>
              <a:buChar char="q"/>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Inverter Underfrequency</a:t>
            </a:r>
          </a:p>
          <a:p>
            <a:pPr lvl="1">
              <a:lnSpc>
                <a:spcPct val="107000"/>
              </a:lnSpc>
              <a:spcBef>
                <a:spcPts val="0"/>
              </a:spcBef>
              <a:buFont typeface="Wingdings" panose="05000000000000000000" pitchFamily="2" charset="2"/>
              <a:buChar char="q"/>
            </a:pPr>
            <a:r>
              <a:rPr lang="en-US" sz="1400" dirty="0">
                <a:latin typeface="Times New Roman" panose="02020603050405020304" pitchFamily="18" charset="0"/>
                <a:ea typeface="Calibri" panose="020F0502020204030204" pitchFamily="34" charset="0"/>
                <a:cs typeface="Times New Roman" panose="02020603050405020304" pitchFamily="18" charset="0"/>
              </a:rPr>
              <a:t>Single plant that had all inverters trip on underfrequency below 58.4 Hz</a:t>
            </a:r>
          </a:p>
          <a:p>
            <a:pPr lvl="1">
              <a:lnSpc>
                <a:spcPct val="107000"/>
              </a:lnSpc>
              <a:spcBef>
                <a:spcPts val="0"/>
              </a:spcBef>
              <a:buFont typeface="Wingdings" panose="05000000000000000000" pitchFamily="2" charset="2"/>
              <a:buChar char="q"/>
            </a:pP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Plant has submitted a plan to begin work on 6/17/2022</a:t>
            </a:r>
          </a:p>
          <a:p>
            <a:pPr marR="0" lvl="0">
              <a:lnSpc>
                <a:spcPct val="107000"/>
              </a:lnSpc>
              <a:spcBef>
                <a:spcPts val="0"/>
              </a:spcBef>
              <a:spcAft>
                <a:spcPts val="800"/>
              </a:spcAft>
              <a:buFont typeface="Wingdings" panose="05000000000000000000" pitchFamily="2" charset="2"/>
              <a:buChar char="q"/>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Momentary Cessation/Slow Recovery</a:t>
            </a:r>
          </a:p>
          <a:p>
            <a:pPr lvl="1">
              <a:lnSpc>
                <a:spcPct val="107000"/>
              </a:lnSpc>
              <a:spcBef>
                <a:spcPts val="0"/>
              </a:spcBef>
              <a:spcAft>
                <a:spcPts val="800"/>
              </a:spcAft>
              <a:buFont typeface="Wingdings" panose="05000000000000000000" pitchFamily="2" charset="2"/>
              <a:buChar char="q"/>
            </a:pP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Single plant with legacy inverters which cannot disable momentary cessation without risking equipment damage</a:t>
            </a:r>
          </a:p>
          <a:p>
            <a:pPr lvl="1">
              <a:lnSpc>
                <a:spcPct val="107000"/>
              </a:lnSpc>
              <a:spcBef>
                <a:spcPts val="0"/>
              </a:spcBef>
              <a:spcAft>
                <a:spcPts val="800"/>
              </a:spcAft>
              <a:buFont typeface="Wingdings" panose="05000000000000000000" pitchFamily="2" charset="2"/>
              <a:buChar char="q"/>
            </a:pP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Plant installed new plant level control system </a:t>
            </a:r>
          </a:p>
          <a:p>
            <a:pPr marR="0" lvl="0">
              <a:lnSpc>
                <a:spcPct val="107000"/>
              </a:lnSpc>
              <a:spcBef>
                <a:spcPts val="0"/>
              </a:spcBef>
              <a:spcAft>
                <a:spcPts val="0"/>
              </a:spcAft>
              <a:buFont typeface="Wingdings" panose="05000000000000000000" pitchFamily="2" charset="2"/>
              <a:buChar char="q"/>
            </a:pPr>
            <a:r>
              <a:rPr lang="en-US" sz="1800" dirty="0">
                <a:effectLst/>
                <a:latin typeface="Calibri" panose="020F0502020204030204" pitchFamily="34" charset="0"/>
                <a:ea typeface="Calibri" panose="020F0502020204030204" pitchFamily="34" charset="0"/>
                <a:cs typeface="Times New Roman" panose="02020603050405020304" pitchFamily="18" charset="0"/>
              </a:rPr>
              <a:t>Feeder Breaker Overvoltage</a:t>
            </a:r>
          </a:p>
          <a:p>
            <a:pPr lvl="1">
              <a:lnSpc>
                <a:spcPct val="107000"/>
              </a:lnSpc>
              <a:spcBef>
                <a:spcPts val="0"/>
              </a:spcBef>
              <a:buFont typeface="Wingdings" panose="05000000000000000000" pitchFamily="2" charset="2"/>
              <a:buChar char="q"/>
            </a:pPr>
            <a:r>
              <a:rPr lang="en-US" sz="1400" dirty="0"/>
              <a:t>Single plant that had all feeder breakers trip on overvoltage above 1.25pu</a:t>
            </a:r>
          </a:p>
          <a:p>
            <a:pPr lvl="1">
              <a:lnSpc>
                <a:spcPct val="107000"/>
              </a:lnSpc>
              <a:spcBef>
                <a:spcPts val="0"/>
              </a:spcBef>
              <a:buFont typeface="Wingdings" panose="05000000000000000000" pitchFamily="2" charset="2"/>
              <a:buChar char="q"/>
            </a:pPr>
            <a:r>
              <a:rPr lang="en-US" sz="1400" dirty="0"/>
              <a:t>RE to perform studies to verify if overvoltage protection is sufficient to ride through or needs to be relaxed</a:t>
            </a:r>
          </a:p>
          <a:p>
            <a:pPr lvl="1">
              <a:lnSpc>
                <a:spcPct val="107000"/>
              </a:lnSpc>
              <a:spcBef>
                <a:spcPts val="0"/>
              </a:spcBef>
              <a:buFont typeface="Wingdings" panose="05000000000000000000" pitchFamily="2" charset="2"/>
              <a:buChar char="q"/>
            </a:pPr>
            <a:r>
              <a:rPr lang="en-US" sz="1400" dirty="0"/>
              <a:t>Site increased reactive injection after POI voltage returned to nominal</a:t>
            </a:r>
          </a:p>
          <a:p>
            <a:pPr lvl="1">
              <a:lnSpc>
                <a:spcPct val="107000"/>
              </a:lnSpc>
              <a:spcBef>
                <a:spcPts val="0"/>
              </a:spcBef>
              <a:buFont typeface="Wingdings" panose="05000000000000000000" pitchFamily="2" charset="2"/>
              <a:buChar char="q"/>
            </a:pPr>
            <a:r>
              <a:rPr lang="en-US" sz="1400" dirty="0"/>
              <a:t>Site also had active power go to zero immediately following fault</a:t>
            </a:r>
          </a:p>
          <a:p>
            <a:pPr lvl="1">
              <a:lnSpc>
                <a:spcPct val="107000"/>
              </a:lnSpc>
              <a:spcBef>
                <a:spcPts val="0"/>
              </a:spcBef>
              <a:buFont typeface="Wingdings" panose="05000000000000000000" pitchFamily="2" charset="2"/>
              <a:buChar char="q"/>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buFont typeface="Wingdings" panose="05000000000000000000" pitchFamily="2" charset="2"/>
              <a:buChar char="q"/>
            </a:pPr>
            <a:r>
              <a:rPr lang="en-US" sz="1800" dirty="0">
                <a:latin typeface="Calibri" panose="020F0502020204030204" pitchFamily="34" charset="0"/>
                <a:ea typeface="Calibri" panose="020F0502020204030204" pitchFamily="34" charset="0"/>
                <a:cs typeface="Times New Roman" panose="02020603050405020304" pitchFamily="18" charset="0"/>
              </a:rPr>
              <a:t>Feeder Breaker Underfrequency </a:t>
            </a:r>
          </a:p>
          <a:p>
            <a:pPr lvl="1">
              <a:lnSpc>
                <a:spcPct val="107000"/>
              </a:lnSpc>
              <a:spcBef>
                <a:spcPts val="0"/>
              </a:spcBef>
              <a:buFont typeface="Wingdings" panose="05000000000000000000" pitchFamily="2" charset="2"/>
              <a:buChar char="q"/>
            </a:pPr>
            <a:r>
              <a:rPr lang="en-US" sz="1400" dirty="0"/>
              <a:t>Single plant that had one feeder breaker trip on underfrequency &lt; 57.5 Hz</a:t>
            </a:r>
          </a:p>
          <a:p>
            <a:pPr lvl="1">
              <a:lnSpc>
                <a:spcPct val="107000"/>
              </a:lnSpc>
              <a:spcBef>
                <a:spcPts val="0"/>
              </a:spcBef>
              <a:buFont typeface="Wingdings" panose="05000000000000000000" pitchFamily="2" charset="2"/>
              <a:buChar char="q"/>
            </a:pPr>
            <a:r>
              <a:rPr lang="en-US" sz="1400" dirty="0"/>
              <a:t>Plant personnel working with OEM to set voltage and frequency ride through curves to equipment tolerances instead of directly on “No Trip Zones” </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buFont typeface="Wingdings" panose="05000000000000000000" pitchFamily="2" charset="2"/>
              <a:buChar char="q"/>
            </a:pPr>
            <a:r>
              <a:rPr lang="en-US" sz="1800" dirty="0">
                <a:effectLst/>
                <a:latin typeface="Calibri" panose="020F0502020204030204" pitchFamily="34" charset="0"/>
                <a:ea typeface="Calibri" panose="020F0502020204030204" pitchFamily="34" charset="0"/>
                <a:cs typeface="Times New Roman" panose="02020603050405020304" pitchFamily="18" charset="0"/>
              </a:rPr>
              <a:t>TMEIC P</a:t>
            </a:r>
            <a:r>
              <a:rPr lang="en-US" sz="1800" dirty="0">
                <a:latin typeface="Calibri" panose="020F0502020204030204" pitchFamily="34" charset="0"/>
                <a:ea typeface="Calibri" panose="020F0502020204030204" pitchFamily="34" charset="0"/>
                <a:cs typeface="Times New Roman" panose="02020603050405020304" pitchFamily="18" charset="0"/>
              </a:rPr>
              <a:t>LL loss of Synchronism</a:t>
            </a:r>
          </a:p>
          <a:p>
            <a:pPr lvl="1">
              <a:lnSpc>
                <a:spcPct val="107000"/>
              </a:lnSpc>
              <a:spcBef>
                <a:spcPts val="0"/>
              </a:spcBef>
              <a:buFont typeface="Wingdings" panose="05000000000000000000" pitchFamily="2" charset="2"/>
              <a:buChar char="q"/>
            </a:pPr>
            <a:r>
              <a:rPr lang="en-US" sz="1400" dirty="0"/>
              <a:t>All 3 plants that tripped on loss of synch during Odessa Disturbance have disabled function</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buFont typeface="Wingdings" panose="05000000000000000000" pitchFamily="2" charset="2"/>
              <a:buChar char="q"/>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80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B6292A58-1380-478B-8C41-5868E020A45C}"/>
              </a:ext>
            </a:extLst>
          </p:cNvPr>
          <p:cNvSpPr txBox="1">
            <a:spLocks/>
          </p:cNvSpPr>
          <p:nvPr/>
        </p:nvSpPr>
        <p:spPr>
          <a:xfrm>
            <a:off x="5922034" y="2632211"/>
            <a:ext cx="5735128"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IBR Ride Thru Failures</a:t>
            </a:r>
          </a:p>
        </p:txBody>
      </p:sp>
      <p:sp>
        <p:nvSpPr>
          <p:cNvPr id="5" name="Content Placeholder 2">
            <a:extLst>
              <a:ext uri="{FF2B5EF4-FFF2-40B4-BE49-F238E27FC236}">
                <a16:creationId xmlns:a16="http://schemas.microsoft.com/office/drawing/2014/main" id="{9F37FE22-8F54-46CC-B979-A6E3BA3DF9CD}"/>
              </a:ext>
            </a:extLst>
          </p:cNvPr>
          <p:cNvSpPr txBox="1">
            <a:spLocks/>
          </p:cNvSpPr>
          <p:nvPr/>
        </p:nvSpPr>
        <p:spPr>
          <a:xfrm>
            <a:off x="5932097" y="3543300"/>
            <a:ext cx="5899030" cy="3073161"/>
          </a:xfrm>
          <a:prstGeom prst="rect">
            <a:avLst/>
          </a:prstGeom>
        </p:spPr>
        <p:txBody>
          <a:bodyPr vert="horz" lIns="91440" tIns="45720" rIns="91440" bIns="45720" rtlCol="0">
            <a:normAutofit fontScale="6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a:t>April-May Events </a:t>
            </a:r>
          </a:p>
          <a:p>
            <a:r>
              <a:rPr lang="en-US" sz="2400" dirty="0"/>
              <a:t>3 events in April/May in which possible system fault recorded by PMUs coincides with loss of solar generation</a:t>
            </a:r>
          </a:p>
          <a:p>
            <a:r>
              <a:rPr lang="en-US" sz="2400" dirty="0"/>
              <a:t>Event 1 on April 8 was site forced offline by TSP due to grid issues</a:t>
            </a:r>
          </a:p>
          <a:p>
            <a:pPr lvl="1"/>
            <a:r>
              <a:rPr lang="en-US" sz="2200" dirty="0"/>
              <a:t>Plant forced offline by TSP</a:t>
            </a:r>
          </a:p>
          <a:p>
            <a:pPr lvl="1"/>
            <a:r>
              <a:rPr lang="en-US" sz="2200" dirty="0"/>
              <a:t>Breakers at station were opened</a:t>
            </a:r>
          </a:p>
          <a:p>
            <a:pPr lvl="1"/>
            <a:r>
              <a:rPr lang="en-US" sz="2200" dirty="0"/>
              <a:t>No IBR performance issues identified</a:t>
            </a:r>
          </a:p>
          <a:p>
            <a:r>
              <a:rPr lang="en-US" sz="2400" dirty="0"/>
              <a:t>Two events in May were same plants and similar causes as events on 1/20 and 2/17</a:t>
            </a:r>
          </a:p>
          <a:p>
            <a:pPr lvl="1"/>
            <a:r>
              <a:rPr lang="en-US" sz="2200" dirty="0"/>
              <a:t>Plant having issues with catastrophic MVT failures</a:t>
            </a:r>
          </a:p>
          <a:p>
            <a:pPr lvl="1"/>
            <a:r>
              <a:rPr lang="en-US" sz="2200" dirty="0"/>
              <a:t>RE operates neighboring sites with same design issues</a:t>
            </a:r>
          </a:p>
          <a:p>
            <a:pPr lvl="1"/>
            <a:r>
              <a:rPr lang="en-US" sz="2200" dirty="0"/>
              <a:t>ERCOT has had conversations with RE and will monitor </a:t>
            </a:r>
          </a:p>
        </p:txBody>
      </p:sp>
      <p:sp>
        <p:nvSpPr>
          <p:cNvPr id="7" name="Content Placeholder 2">
            <a:extLst>
              <a:ext uri="{FF2B5EF4-FFF2-40B4-BE49-F238E27FC236}">
                <a16:creationId xmlns:a16="http://schemas.microsoft.com/office/drawing/2014/main" id="{995C7083-D383-4B22-8D83-A1CD269FF933}"/>
              </a:ext>
            </a:extLst>
          </p:cNvPr>
          <p:cNvSpPr txBox="1">
            <a:spLocks/>
          </p:cNvSpPr>
          <p:nvPr/>
        </p:nvSpPr>
        <p:spPr>
          <a:xfrm>
            <a:off x="5932097" y="1354346"/>
            <a:ext cx="5899030" cy="1685176"/>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R="0" lvl="0">
              <a:lnSpc>
                <a:spcPct val="107000"/>
              </a:lnSpc>
              <a:spcBef>
                <a:spcPts val="0"/>
              </a:spcBef>
              <a:spcAft>
                <a:spcPts val="0"/>
              </a:spcAft>
              <a:buFont typeface="Wingdings" panose="05000000000000000000" pitchFamily="2" charset="2"/>
              <a:buChar char="q"/>
            </a:pPr>
            <a:r>
              <a:rPr lang="en-US" sz="1800" dirty="0">
                <a:latin typeface="Times New Roman" panose="02020603050405020304" pitchFamily="18" charset="0"/>
                <a:ea typeface="Calibri" panose="020F0502020204030204" pitchFamily="34" charset="0"/>
                <a:cs typeface="Times New Roman" panose="02020603050405020304" pitchFamily="18" charset="0"/>
              </a:rPr>
              <a:t>Other Remaining work </a:t>
            </a:r>
          </a:p>
          <a:p>
            <a:r>
              <a:rPr lang="en-US" sz="1400" dirty="0"/>
              <a:t>Two plants with KACO inverters that were not able to identify root cause of trips during Odessa Disturbance</a:t>
            </a:r>
          </a:p>
          <a:p>
            <a:r>
              <a:rPr lang="en-US" sz="1400" dirty="0"/>
              <a:t>ERCOT to meet with OEM that took over service of KACO inverters</a:t>
            </a:r>
          </a:p>
          <a:p>
            <a:r>
              <a:rPr lang="en-US" sz="1400" dirty="0"/>
              <a:t>Follow up with plants to make sure they are capable of capturing data/logs/fault records for future events</a:t>
            </a:r>
          </a:p>
        </p:txBody>
      </p:sp>
    </p:spTree>
    <p:extLst>
      <p:ext uri="{BB962C8B-B14F-4D97-AF65-F5344CB8AC3E}">
        <p14:creationId xmlns:p14="http://schemas.microsoft.com/office/powerpoint/2010/main" val="21429524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1308D150-82D3-0BA0-4059-AB07E97B023F}"/>
              </a:ext>
            </a:extLst>
          </p:cNvPr>
          <p:cNvPicPr>
            <a:picLocks noChangeAspect="1"/>
          </p:cNvPicPr>
          <p:nvPr/>
        </p:nvPicPr>
        <p:blipFill>
          <a:blip r:embed="rId2"/>
          <a:stretch>
            <a:fillRect/>
          </a:stretch>
        </p:blipFill>
        <p:spPr>
          <a:xfrm>
            <a:off x="1495027" y="9228"/>
            <a:ext cx="9157262" cy="6806329"/>
          </a:xfrm>
          <a:prstGeom prst="rect">
            <a:avLst/>
          </a:prstGeom>
        </p:spPr>
      </p:pic>
    </p:spTree>
    <p:extLst>
      <p:ext uri="{BB962C8B-B14F-4D97-AF65-F5344CB8AC3E}">
        <p14:creationId xmlns:p14="http://schemas.microsoft.com/office/powerpoint/2010/main" val="8607298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ABBE19-F553-7EA2-37E8-728AF9ACFDED}"/>
              </a:ext>
            </a:extLst>
          </p:cNvPr>
          <p:cNvSpPr>
            <a:spLocks noGrp="1"/>
          </p:cNvSpPr>
          <p:nvPr>
            <p:ph type="title"/>
          </p:nvPr>
        </p:nvSpPr>
        <p:spPr/>
        <p:txBody>
          <a:bodyPr/>
          <a:lstStyle/>
          <a:p>
            <a:r>
              <a:rPr lang="en-US" dirty="0"/>
              <a:t>NERC and other Industry updates </a:t>
            </a:r>
          </a:p>
        </p:txBody>
      </p:sp>
      <p:sp>
        <p:nvSpPr>
          <p:cNvPr id="3" name="Content Placeholder 2">
            <a:extLst>
              <a:ext uri="{FF2B5EF4-FFF2-40B4-BE49-F238E27FC236}">
                <a16:creationId xmlns:a16="http://schemas.microsoft.com/office/drawing/2014/main" id="{A07BFC62-774E-CF20-0BA9-C21D1171E04A}"/>
              </a:ext>
            </a:extLst>
          </p:cNvPr>
          <p:cNvSpPr>
            <a:spLocks noGrp="1"/>
          </p:cNvSpPr>
          <p:nvPr>
            <p:ph idx="1"/>
          </p:nvPr>
        </p:nvSpPr>
        <p:spPr>
          <a:xfrm>
            <a:off x="838200" y="1332186"/>
            <a:ext cx="10515600" cy="4844777"/>
          </a:xfrm>
        </p:spPr>
        <p:txBody>
          <a:bodyPr>
            <a:normAutofit fontScale="77500" lnSpcReduction="20000"/>
          </a:bodyPr>
          <a:lstStyle/>
          <a:p>
            <a:r>
              <a:rPr lang="en-US" dirty="0"/>
              <a:t>NERC: Multiple solar PV disturbances in CAISO </a:t>
            </a:r>
          </a:p>
          <a:p>
            <a:r>
              <a:rPr lang="en-US" dirty="0"/>
              <a:t>Modelling Challenges and Recommendations</a:t>
            </a:r>
          </a:p>
          <a:p>
            <a:r>
              <a:rPr lang="en-US" dirty="0"/>
              <a:t>IEEE2800 Adoption Webinars</a:t>
            </a:r>
          </a:p>
          <a:p>
            <a:r>
              <a:rPr lang="en-US" dirty="0"/>
              <a:t>NERC MOD-026 and MOD-027</a:t>
            </a:r>
          </a:p>
          <a:p>
            <a:r>
              <a:rPr lang="en-US" dirty="0"/>
              <a:t>Utilizing Excess Capability of BPS-Connected IBRs for Frequency Support</a:t>
            </a:r>
          </a:p>
          <a:p>
            <a:r>
              <a:rPr lang="en-US" dirty="0"/>
              <a:t>Upcoming ESIG Webinar: EMT Modelling and Simulation</a:t>
            </a:r>
          </a:p>
          <a:p>
            <a:pPr lvl="1"/>
            <a:r>
              <a:rPr lang="en-US" sz="2400" dirty="0">
                <a:solidFill>
                  <a:srgbClr val="595959"/>
                </a:solidFill>
              </a:rPr>
              <a:t>Event Page:</a:t>
            </a:r>
            <a:r>
              <a:rPr lang="en-US" sz="2400" dirty="0"/>
              <a:t> </a:t>
            </a:r>
            <a:r>
              <a:rPr lang="en-US" sz="2400" dirty="0">
                <a:hlinkClick r:id="rId2"/>
              </a:rPr>
              <a:t>https://www.esig.energy/event/webinar-emt-modeling-and-simulation-who-needs-an-emt-model-for-doing-stability-studies/</a:t>
            </a:r>
            <a:r>
              <a:rPr lang="en-US" sz="2400" dirty="0"/>
              <a:t> </a:t>
            </a:r>
          </a:p>
          <a:p>
            <a:r>
              <a:rPr lang="en-US" dirty="0"/>
              <a:t>Upcoming ESIG Special Topic Webinar: Interconnection Study Criteria </a:t>
            </a:r>
          </a:p>
          <a:p>
            <a:pPr lvl="1"/>
            <a:r>
              <a:rPr lang="en-US" dirty="0"/>
              <a:t>Upcoming ESIG Special Topic Webinar: Interconnection Study Criteria </a:t>
            </a:r>
          </a:p>
          <a:p>
            <a:r>
              <a:rPr lang="en-US" dirty="0"/>
              <a:t>Upcoming Workshops, June 6-9, Denver</a:t>
            </a:r>
          </a:p>
          <a:p>
            <a:pPr lvl="1"/>
            <a:r>
              <a:rPr lang="en-US" dirty="0"/>
              <a:t>Workshop 1: Meteorology &amp; Market Design for Grid Services </a:t>
            </a:r>
            <a:r>
              <a:rPr lang="en-US" dirty="0">
                <a:hlinkClick r:id="rId3"/>
              </a:rPr>
              <a:t>https://www.esig.energy/event/2022-meteorology-and-market-design-for-grid-services-workshop/</a:t>
            </a:r>
            <a:r>
              <a:rPr lang="en-US" dirty="0"/>
              <a:t> </a:t>
            </a:r>
          </a:p>
          <a:p>
            <a:pPr lvl="1"/>
            <a:r>
              <a:rPr lang="en-US" dirty="0"/>
              <a:t>Workshop 2:  Special topics : Grid Forming IBRs </a:t>
            </a:r>
            <a:r>
              <a:rPr lang="en-US" sz="2400" dirty="0">
                <a:latin typeface="Adobe Garamond Pro"/>
                <a:hlinkClick r:id="rId4"/>
              </a:rPr>
              <a:t>https://www.esig.energy/event/2022-special-topic-workshop-grid-forming-ibrs/</a:t>
            </a:r>
            <a:r>
              <a:rPr lang="en-US" sz="2400" dirty="0">
                <a:latin typeface="Adobe Garamond Pro"/>
              </a:rPr>
              <a:t> </a:t>
            </a:r>
            <a:endParaRPr lang="en-US" dirty="0"/>
          </a:p>
          <a:p>
            <a:pPr lvl="1"/>
            <a:endParaRPr lang="en-US" dirty="0"/>
          </a:p>
        </p:txBody>
      </p:sp>
    </p:spTree>
    <p:extLst>
      <p:ext uri="{BB962C8B-B14F-4D97-AF65-F5344CB8AC3E}">
        <p14:creationId xmlns:p14="http://schemas.microsoft.com/office/powerpoint/2010/main" val="14556463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11556-D86F-9C1C-08C0-18C2D2D946FA}"/>
              </a:ext>
            </a:extLst>
          </p:cNvPr>
          <p:cNvSpPr>
            <a:spLocks noGrp="1"/>
          </p:cNvSpPr>
          <p:nvPr>
            <p:ph type="title"/>
          </p:nvPr>
        </p:nvSpPr>
        <p:spPr>
          <a:xfrm>
            <a:off x="838200" y="365125"/>
            <a:ext cx="10515600" cy="766051"/>
          </a:xfrm>
        </p:spPr>
        <p:txBody>
          <a:bodyPr>
            <a:noAutofit/>
          </a:bodyPr>
          <a:lstStyle/>
          <a:p>
            <a:r>
              <a:rPr lang="en-US" b="1" kern="1400" spc="-50" dirty="0">
                <a:effectLst/>
                <a:latin typeface="Calibri Light" panose="020F0302020204030204" pitchFamily="34" charset="0"/>
                <a:ea typeface="Times New Roman" panose="02020603050405020304" pitchFamily="18" charset="0"/>
                <a:cs typeface="Times New Roman" panose="02020603050405020304" pitchFamily="18" charset="0"/>
              </a:rPr>
              <a:t>Questionnaire and Guideline for new Inverter Based Resources Interconnecting in ERCOT</a:t>
            </a:r>
            <a:endParaRPr lang="en-US" b="1" dirty="0"/>
          </a:p>
        </p:txBody>
      </p:sp>
      <p:sp>
        <p:nvSpPr>
          <p:cNvPr id="3" name="Content Placeholder 2">
            <a:extLst>
              <a:ext uri="{FF2B5EF4-FFF2-40B4-BE49-F238E27FC236}">
                <a16:creationId xmlns:a16="http://schemas.microsoft.com/office/drawing/2014/main" id="{74835740-835F-2D86-6AF8-7D5DBA2ACADA}"/>
              </a:ext>
            </a:extLst>
          </p:cNvPr>
          <p:cNvSpPr>
            <a:spLocks noGrp="1"/>
          </p:cNvSpPr>
          <p:nvPr>
            <p:ph idx="1"/>
          </p:nvPr>
        </p:nvSpPr>
        <p:spPr>
          <a:xfrm>
            <a:off x="838200" y="1407073"/>
            <a:ext cx="10515600" cy="4907839"/>
          </a:xfrm>
        </p:spPr>
        <p:txBody>
          <a:bodyPr/>
          <a:lstStyle/>
          <a:p>
            <a:r>
              <a:rPr lang="en-US" dirty="0"/>
              <a:t>Draft proposal and is not vetted draft for ready for formal proposal </a:t>
            </a:r>
          </a:p>
          <a:p>
            <a:r>
              <a:rPr lang="en-US" dirty="0"/>
              <a:t>References that questionnaire based are: NERC guidelines, event reports and recommendations, IEEE and NERC standards, ERCOT nodal operating guides and planning </a:t>
            </a:r>
            <a:r>
              <a:rPr lang="en-US" dirty="0" err="1"/>
              <a:t>guids</a:t>
            </a:r>
            <a:endParaRPr lang="en-US" dirty="0"/>
          </a:p>
          <a:p>
            <a:r>
              <a:rPr lang="en-US" dirty="0"/>
              <a:t>Followed four core performance principals </a:t>
            </a:r>
          </a:p>
          <a:p>
            <a:pPr lvl="1"/>
            <a:r>
              <a:rPr lang="en-US" sz="1800" dirty="0">
                <a:effectLst/>
                <a:latin typeface="Calibri" panose="020F0502020204030204" pitchFamily="34" charset="0"/>
                <a:ea typeface="Calibri" panose="020F0502020204030204" pitchFamily="34" charset="0"/>
                <a:cs typeface="Times New Roman" panose="02020603050405020304" pitchFamily="18" charset="0"/>
              </a:rPr>
              <a:t>IBR GRs are expected to ride through with no loss of real or reactive power output during system disturbances</a:t>
            </a:r>
          </a:p>
          <a:p>
            <a:pPr lvl="1"/>
            <a:r>
              <a:rPr lang="en-US" sz="1800" dirty="0">
                <a:effectLst/>
                <a:latin typeface="Calibri" panose="020F0502020204030204" pitchFamily="34" charset="0"/>
                <a:ea typeface="Calibri" panose="020F0502020204030204" pitchFamily="34" charset="0"/>
                <a:cs typeface="Times New Roman" panose="02020603050405020304" pitchFamily="18" charset="0"/>
              </a:rPr>
              <a:t>IBR GRs are expected to provide and maintain positive sequence PSSE, TSAT, and EMT models that match their actual performance</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lvl="1"/>
            <a:r>
              <a:rPr lang="en-US" sz="1800" dirty="0">
                <a:effectLst/>
                <a:latin typeface="Calibri" panose="020F0502020204030204" pitchFamily="34" charset="0"/>
                <a:ea typeface="Calibri" panose="020F0502020204030204" pitchFamily="34" charset="0"/>
                <a:cs typeface="Times New Roman" panose="02020603050405020304" pitchFamily="18" charset="0"/>
              </a:rPr>
              <a:t>Minimum capability performance requirements does not necessitate tripping at just beyond those settings</a:t>
            </a:r>
          </a:p>
          <a:p>
            <a:pPr lvl="1"/>
            <a:r>
              <a:rPr lang="en-US" sz="1800" b="1" dirty="0">
                <a:effectLst/>
                <a:latin typeface="Calibri" panose="020F0502020204030204" pitchFamily="34" charset="0"/>
                <a:ea typeface="Calibri" panose="020F0502020204030204" pitchFamily="34" charset="0"/>
                <a:cs typeface="Times New Roman" panose="02020603050405020304" pitchFamily="18" charset="0"/>
              </a:rPr>
              <a:t>Unnecessary protection settings should be disabled to prevent erroneous or unnecessary trips</a:t>
            </a:r>
            <a:endParaRPr lang="en-US" dirty="0"/>
          </a:p>
        </p:txBody>
      </p:sp>
    </p:spTree>
    <p:extLst>
      <p:ext uri="{BB962C8B-B14F-4D97-AF65-F5344CB8AC3E}">
        <p14:creationId xmlns:p14="http://schemas.microsoft.com/office/powerpoint/2010/main" val="10579345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53E054-EA03-14D6-CC29-219087922C55}"/>
              </a:ext>
            </a:extLst>
          </p:cNvPr>
          <p:cNvSpPr>
            <a:spLocks noGrp="1"/>
          </p:cNvSpPr>
          <p:nvPr>
            <p:ph type="title"/>
          </p:nvPr>
        </p:nvSpPr>
        <p:spPr>
          <a:xfrm>
            <a:off x="869732" y="258707"/>
            <a:ext cx="10515600" cy="769993"/>
          </a:xfrm>
        </p:spPr>
        <p:txBody>
          <a:bodyPr>
            <a:normAutofit fontScale="90000"/>
          </a:bodyPr>
          <a:lstStyle/>
          <a:p>
            <a:r>
              <a:rPr lang="en-US" b="1" kern="0" dirty="0">
                <a:effectLst/>
                <a:latin typeface="Calibri Light" panose="020F0302020204030204" pitchFamily="34" charset="0"/>
                <a:ea typeface="Times New Roman" panose="02020603050405020304" pitchFamily="18" charset="0"/>
                <a:cs typeface="Times New Roman" panose="02020603050405020304" pitchFamily="18" charset="0"/>
              </a:rPr>
              <a:t>Questionnaire:</a:t>
            </a:r>
            <a:br>
              <a:rPr lang="en-US" sz="18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3B55543D-3941-FE58-5879-DBEF9CCECDB8}"/>
              </a:ext>
            </a:extLst>
          </p:cNvPr>
          <p:cNvSpPr>
            <a:spLocks noGrp="1"/>
          </p:cNvSpPr>
          <p:nvPr>
            <p:ph idx="1"/>
          </p:nvPr>
        </p:nvSpPr>
        <p:spPr>
          <a:xfrm>
            <a:off x="990600" y="728744"/>
            <a:ext cx="4790090" cy="5400511"/>
          </a:xfrm>
        </p:spPr>
        <p:txBody>
          <a:bodyPr>
            <a:normAutofit fontScale="62500" lnSpcReduction="20000"/>
          </a:bodyPr>
          <a:lstStyle/>
          <a:p>
            <a:pPr marL="342900" marR="0" lvl="0" indent="-342900">
              <a:lnSpc>
                <a:spcPct val="107000"/>
              </a:lnSpc>
              <a:spcBef>
                <a:spcPts val="0"/>
              </a:spcBef>
              <a:spcAft>
                <a:spcPts val="0"/>
              </a:spcAft>
              <a:buFont typeface="+mj-lt"/>
              <a:buAutoNum type="arabicParenR"/>
            </a:pPr>
            <a:r>
              <a:rPr lang="en-US" sz="1800" dirty="0">
                <a:effectLst/>
                <a:latin typeface="Calibri" panose="020F0502020204030204" pitchFamily="34" charset="0"/>
                <a:ea typeface="Calibri" panose="020F0502020204030204" pitchFamily="34" charset="0"/>
                <a:cs typeface="Times New Roman" panose="02020603050405020304" pitchFamily="18" charset="0"/>
              </a:rPr>
              <a:t>Has the developer of the new IBR GR or ESR, read and implemented each of the NERC Guidelines related to Inverter Based Resources into its design?  If not, please identify which specific guidelines are not incorporated into its design and why it does not apply or is not technically feasible to do so.</a:t>
            </a:r>
          </a:p>
          <a:p>
            <a:pPr marL="342900" marR="0" lvl="0" indent="-342900">
              <a:lnSpc>
                <a:spcPct val="107000"/>
              </a:lnSpc>
              <a:spcBef>
                <a:spcPts val="0"/>
              </a:spcBef>
              <a:spcAft>
                <a:spcPts val="0"/>
              </a:spcAft>
              <a:buFont typeface="+mj-lt"/>
              <a:buAutoNum type="arabicParenR"/>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arenR"/>
            </a:pPr>
            <a:r>
              <a:rPr lang="en-US" sz="1800" dirty="0">
                <a:effectLst/>
                <a:latin typeface="Calibri" panose="020F0502020204030204" pitchFamily="34" charset="0"/>
                <a:ea typeface="Calibri" panose="020F0502020204030204" pitchFamily="34" charset="0"/>
                <a:cs typeface="Times New Roman" panose="02020603050405020304" pitchFamily="18" charset="0"/>
              </a:rPr>
              <a:t>Has the developer of the new IBR GR or ESR, read and implemented each of the NERC Event Reports with Recommendations related to Inverter Based Resources into its design? If not, please identify which specific Recommendations are not incorporated into its design and why it does not apply or is not technically feasible to do so.</a:t>
            </a:r>
          </a:p>
          <a:p>
            <a:pPr marL="342900" marR="0" lvl="0" indent="-342900">
              <a:lnSpc>
                <a:spcPct val="107000"/>
              </a:lnSpc>
              <a:spcBef>
                <a:spcPts val="0"/>
              </a:spcBef>
              <a:spcAft>
                <a:spcPts val="0"/>
              </a:spcAft>
              <a:buFont typeface="+mj-lt"/>
              <a:buAutoNum type="arabicParenR"/>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arenR"/>
            </a:pPr>
            <a:r>
              <a:rPr lang="en-US" sz="1800" dirty="0">
                <a:effectLst/>
                <a:latin typeface="Calibri" panose="020F0502020204030204" pitchFamily="34" charset="0"/>
                <a:ea typeface="Calibri" panose="020F0502020204030204" pitchFamily="34" charset="0"/>
                <a:cs typeface="Times New Roman" panose="02020603050405020304" pitchFamily="18" charset="0"/>
              </a:rPr>
              <a:t>Is the new IBR GR or ESR a distribution level resource?  If no, then mark NA.  If yes, then has the developer of the new distribution IBR GR or ESR , read and implemented IEEE 1547 related to distribution level Inverter Based Resources into its design? If not, please identify which specific requirements are not incorporated into its design and why it does not apply or is not technically feasible to do so.</a:t>
            </a:r>
          </a:p>
          <a:p>
            <a:pPr marL="342900" marR="0" lvl="0" indent="-342900">
              <a:lnSpc>
                <a:spcPct val="107000"/>
              </a:lnSpc>
              <a:spcBef>
                <a:spcPts val="0"/>
              </a:spcBef>
              <a:spcAft>
                <a:spcPts val="800"/>
              </a:spcAft>
              <a:buFont typeface="+mj-lt"/>
              <a:buAutoNum type="arabicParenR"/>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rabicParenR"/>
            </a:pPr>
            <a:r>
              <a:rPr lang="en-US" sz="1800" dirty="0">
                <a:effectLst/>
                <a:latin typeface="Calibri" panose="020F0502020204030204" pitchFamily="34" charset="0"/>
                <a:ea typeface="Calibri" panose="020F0502020204030204" pitchFamily="34" charset="0"/>
                <a:cs typeface="Times New Roman" panose="02020603050405020304" pitchFamily="18" charset="0"/>
              </a:rPr>
              <a:t>Is the new IBR GR or ESR a transmission level resource (69kV POI or above)?  If not, then mark NA.  If yes, then has the developer of the new distribution IBR GR, ensured it can comply with IEEE P2800 standard related to transmission level Inverter Based Resources into its design? If not, please identify which specific requirements are not incorporated into its design and why it does not apply or is not technically feasible to do so.</a:t>
            </a:r>
          </a:p>
          <a:p>
            <a:pPr marL="342900" marR="0" lvl="0" indent="-342900">
              <a:lnSpc>
                <a:spcPct val="107000"/>
              </a:lnSpc>
              <a:spcBef>
                <a:spcPts val="0"/>
              </a:spcBef>
              <a:spcAft>
                <a:spcPts val="800"/>
              </a:spcAft>
              <a:buFont typeface="+mj-lt"/>
              <a:buAutoNum type="arabicParenR"/>
            </a:pPr>
            <a:r>
              <a:rPr lang="en-US" sz="1800" dirty="0">
                <a:effectLst/>
                <a:latin typeface="Calibri" panose="020F0502020204030204" pitchFamily="34" charset="0"/>
                <a:ea typeface="Calibri" panose="020F0502020204030204" pitchFamily="34" charset="0"/>
                <a:cs typeface="Times New Roman" panose="02020603050405020304" pitchFamily="18" charset="0"/>
              </a:rPr>
              <a:t>Has the developer of the new IBR GR or ESR, read and implemented PRC-024-2 and Nodal Operating Guides Section 2.6.2 and 2.9 into its design?  This includes the understanding that performance is based on voltages and frequency at the Point of Interconnection Bus and that the no trip zones do not mandate tripping when outside the no trip zone.  If not, please identify what is being done to ensure compliance with the requirements.  Please provide a comparison of the frequency and voltage ride through settings to the actual equipment limitations.</a:t>
            </a:r>
          </a:p>
          <a:p>
            <a:pPr marL="0" indent="0">
              <a:buNone/>
            </a:pPr>
            <a:endParaRPr lang="en-US" dirty="0"/>
          </a:p>
        </p:txBody>
      </p:sp>
      <p:sp>
        <p:nvSpPr>
          <p:cNvPr id="4" name="Content Placeholder 2">
            <a:extLst>
              <a:ext uri="{FF2B5EF4-FFF2-40B4-BE49-F238E27FC236}">
                <a16:creationId xmlns:a16="http://schemas.microsoft.com/office/drawing/2014/main" id="{7017B37C-CC73-0BE4-CAC1-C97A2B171DF7}"/>
              </a:ext>
            </a:extLst>
          </p:cNvPr>
          <p:cNvSpPr txBox="1">
            <a:spLocks/>
          </p:cNvSpPr>
          <p:nvPr/>
        </p:nvSpPr>
        <p:spPr>
          <a:xfrm>
            <a:off x="5964620" y="776452"/>
            <a:ext cx="4790090" cy="540051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5" name="Content Placeholder 2">
            <a:extLst>
              <a:ext uri="{FF2B5EF4-FFF2-40B4-BE49-F238E27FC236}">
                <a16:creationId xmlns:a16="http://schemas.microsoft.com/office/drawing/2014/main" id="{3CF8C0DB-D391-8494-50B8-EA581E8A1CD0}"/>
              </a:ext>
            </a:extLst>
          </p:cNvPr>
          <p:cNvSpPr txBox="1">
            <a:spLocks/>
          </p:cNvSpPr>
          <p:nvPr/>
        </p:nvSpPr>
        <p:spPr>
          <a:xfrm>
            <a:off x="5901558" y="776452"/>
            <a:ext cx="4790090" cy="5400511"/>
          </a:xfrm>
          <a:prstGeom prst="rect">
            <a:avLst/>
          </a:prstGeom>
        </p:spPr>
        <p:txBody>
          <a:bodyPr vert="horz" lIns="91440" tIns="45720" rIns="91440" bIns="45720"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marR="0" lvl="0" indent="-342900">
              <a:lnSpc>
                <a:spcPct val="107000"/>
              </a:lnSpc>
              <a:spcBef>
                <a:spcPts val="0"/>
              </a:spcBef>
              <a:spcAft>
                <a:spcPts val="0"/>
              </a:spcAft>
              <a:buAutoNum type="arabicParenR" startAt="6"/>
            </a:pPr>
            <a:r>
              <a:rPr lang="en-US" sz="1800" dirty="0">
                <a:effectLst/>
                <a:latin typeface="Calibri" panose="020F0502020204030204" pitchFamily="34" charset="0"/>
                <a:ea typeface="Calibri" panose="020F0502020204030204" pitchFamily="34" charset="0"/>
                <a:cs typeface="Times New Roman" panose="02020603050405020304" pitchFamily="18" charset="0"/>
              </a:rPr>
              <a:t>Has the developer of the new IBR GR or ESR confirmed with its OEM that its PLL loss of synch relay is or will be disabled if it is able to do so prior to energization?  Please confirm if the IBR GR or ESR can disable its PLL loss of synch.</a:t>
            </a:r>
          </a:p>
          <a:p>
            <a:pPr marL="342900" marR="0" lvl="0" indent="-342900">
              <a:lnSpc>
                <a:spcPct val="107000"/>
              </a:lnSpc>
              <a:spcBef>
                <a:spcPts val="0"/>
              </a:spcBef>
              <a:spcAft>
                <a:spcPts val="0"/>
              </a:spcAft>
              <a:buAutoNum type="arabicParenR" startAt="6"/>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AutoNum type="arabicParenR" startAt="6"/>
            </a:pPr>
            <a:r>
              <a:rPr lang="en-US" sz="1800" dirty="0">
                <a:effectLst/>
                <a:latin typeface="Calibri" panose="020F0502020204030204" pitchFamily="34" charset="0"/>
                <a:ea typeface="Calibri" panose="020F0502020204030204" pitchFamily="34" charset="0"/>
                <a:cs typeface="Times New Roman" panose="02020603050405020304" pitchFamily="18" charset="0"/>
              </a:rPr>
              <a:t>Has the developer of the new IBR GR or ESR confirmed with its OEM that its feeder protection relays are or will be disabled if it is able to do so prior to energization?  Please confirm if and which feeder protection relays IBR GR or ESR can disable.</a:t>
            </a:r>
          </a:p>
          <a:p>
            <a:pPr marL="342900" marR="0" lvl="0" indent="-342900">
              <a:lnSpc>
                <a:spcPct val="107000"/>
              </a:lnSpc>
              <a:spcBef>
                <a:spcPts val="0"/>
              </a:spcBef>
              <a:spcAft>
                <a:spcPts val="0"/>
              </a:spcAft>
              <a:buAutoNum type="arabicParenR" startAt="6"/>
            </a:pP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AutoNum type="arabicParenR" startAt="6"/>
            </a:pPr>
            <a:r>
              <a:rPr lang="en-US" sz="1800" dirty="0">
                <a:effectLst/>
                <a:latin typeface="Calibri" panose="020F0502020204030204" pitchFamily="34" charset="0"/>
                <a:ea typeface="Calibri" panose="020F0502020204030204" pitchFamily="34" charset="0"/>
                <a:cs typeface="Times New Roman" panose="02020603050405020304" pitchFamily="18" charset="0"/>
              </a:rPr>
              <a:t>Has the developer of the new IBR GR or ESR confirmed with its OEM that its under frequency protection relay settings very fast setting has a time delay (e.g. .6 sec or greater) that would prevent erroneous frequency measurements from tripping off the inverter?  Please confirm what this setting is.  Please also identify any frequency measurement algorithm or filter enhancements that are being made to prevent erroneous frequency measurements.</a:t>
            </a:r>
          </a:p>
          <a:p>
            <a:pPr marL="342900" marR="0" lvl="0" indent="-342900">
              <a:lnSpc>
                <a:spcPct val="107000"/>
              </a:lnSpc>
              <a:spcBef>
                <a:spcPts val="0"/>
              </a:spcBef>
              <a:spcAft>
                <a:spcPts val="0"/>
              </a:spcAft>
              <a:buAutoNum type="arabicParenR" startAt="6"/>
            </a:pP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AutoNum type="arabicParenR" startAt="6"/>
            </a:pPr>
            <a:r>
              <a:rPr lang="en-US" sz="1800" dirty="0">
                <a:effectLst/>
                <a:latin typeface="Calibri" panose="020F0502020204030204" pitchFamily="34" charset="0"/>
                <a:ea typeface="Calibri" panose="020F0502020204030204" pitchFamily="34" charset="0"/>
                <a:cs typeface="Times New Roman" panose="02020603050405020304" pitchFamily="18" charset="0"/>
              </a:rPr>
              <a:t>Has the developer of the new IBR GR or ESR confirmed that the Power Plant Controller will not introduce any ramp or other limitations that prevent the IBR from returning to its pre disturbance MW value within one second after its inverter exits its ride through mode?  </a:t>
            </a:r>
          </a:p>
          <a:p>
            <a:pPr marL="342900" marR="0" lvl="0" indent="-342900">
              <a:lnSpc>
                <a:spcPct val="107000"/>
              </a:lnSpc>
              <a:spcBef>
                <a:spcPts val="0"/>
              </a:spcBef>
              <a:spcAft>
                <a:spcPts val="0"/>
              </a:spcAft>
              <a:buAutoNum type="arabicParenR" startAt="6"/>
            </a:pP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AutoNum type="arabicParenR" startAt="6"/>
            </a:pPr>
            <a:r>
              <a:rPr lang="en-US" sz="1800" dirty="0">
                <a:effectLst/>
                <a:latin typeface="Calibri" panose="020F0502020204030204" pitchFamily="34" charset="0"/>
                <a:ea typeface="Calibri" panose="020F0502020204030204" pitchFamily="34" charset="0"/>
                <a:cs typeface="Times New Roman" panose="02020603050405020304" pitchFamily="18" charset="0"/>
              </a:rPr>
              <a:t>Has the developer of the new IBR GR or ESR confirmed the minimum MW level needed to ensure no oscillations will occur at very low MW levels?  Please identify what this minimum MW level is and that settings have been coordinated to make this equipment limitation as close to 0 MW as possible.</a:t>
            </a:r>
          </a:p>
        </p:txBody>
      </p:sp>
    </p:spTree>
    <p:extLst>
      <p:ext uri="{BB962C8B-B14F-4D97-AF65-F5344CB8AC3E}">
        <p14:creationId xmlns:p14="http://schemas.microsoft.com/office/powerpoint/2010/main" val="35963359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E700D7-EA93-4B9A-A79D-182F25CE25EA}"/>
              </a:ext>
            </a:extLst>
          </p:cNvPr>
          <p:cNvSpPr>
            <a:spLocks noGrp="1"/>
          </p:cNvSpPr>
          <p:nvPr>
            <p:ph type="title"/>
          </p:nvPr>
        </p:nvSpPr>
        <p:spPr>
          <a:xfrm>
            <a:off x="838200" y="365125"/>
            <a:ext cx="9875808" cy="1325563"/>
          </a:xfrm>
        </p:spPr>
        <p:txBody>
          <a:bodyPr/>
          <a:lstStyle/>
          <a:p>
            <a:r>
              <a:rPr lang="en-US" dirty="0"/>
              <a:t>Priorities and items for </a:t>
            </a:r>
            <a:r>
              <a:rPr lang="en-US"/>
              <a:t>next meeting (June 10</a:t>
            </a:r>
            <a:r>
              <a:rPr lang="en-US" baseline="30000"/>
              <a:t>th</a:t>
            </a:r>
            <a:r>
              <a:rPr lang="en-US"/>
              <a:t>) </a:t>
            </a:r>
            <a:endParaRPr lang="en-US" dirty="0"/>
          </a:p>
        </p:txBody>
      </p:sp>
      <p:sp>
        <p:nvSpPr>
          <p:cNvPr id="3" name="Content Placeholder 2">
            <a:extLst>
              <a:ext uri="{FF2B5EF4-FFF2-40B4-BE49-F238E27FC236}">
                <a16:creationId xmlns:a16="http://schemas.microsoft.com/office/drawing/2014/main" id="{DAABB27A-C3BE-4177-9F18-A7CC4AAB18C5}"/>
              </a:ext>
            </a:extLst>
          </p:cNvPr>
          <p:cNvSpPr>
            <a:spLocks noGrp="1"/>
          </p:cNvSpPr>
          <p:nvPr>
            <p:ph idx="1"/>
          </p:nvPr>
        </p:nvSpPr>
        <p:spPr>
          <a:xfrm>
            <a:off x="674298" y="1690688"/>
            <a:ext cx="9177068" cy="4183901"/>
          </a:xfrm>
        </p:spPr>
        <p:txBody>
          <a:bodyPr>
            <a:normAutofit/>
          </a:bodyPr>
          <a:lstStyle/>
          <a:p>
            <a:pPr lvl="0">
              <a:lnSpc>
                <a:spcPct val="107000"/>
              </a:lnSpc>
              <a:spcBef>
                <a:spcPts val="0"/>
              </a:spcBef>
              <a:buFont typeface="Wingdings" panose="05000000000000000000" pitchFamily="2" charset="2"/>
              <a:buChar char="q"/>
            </a:pPr>
            <a:r>
              <a:rPr lang="en-US" sz="1800" dirty="0">
                <a:latin typeface="Times New Roman" panose="02020603050405020304" pitchFamily="18" charset="0"/>
                <a:ea typeface="Calibri" panose="020F0502020204030204" pitchFamily="34" charset="0"/>
                <a:cs typeface="Times New Roman" panose="02020603050405020304" pitchFamily="18" charset="0"/>
              </a:rPr>
              <a:t> IEEE 2800 gap analysis update </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buFont typeface="Wingdings" panose="05000000000000000000" pitchFamily="2" charset="2"/>
              <a:buChar char="q"/>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Update on Odessa event </a:t>
            </a:r>
          </a:p>
          <a:p>
            <a:pPr marR="0" lvl="0">
              <a:lnSpc>
                <a:spcPct val="107000"/>
              </a:lnSpc>
              <a:spcBef>
                <a:spcPts val="0"/>
              </a:spcBef>
              <a:spcAft>
                <a:spcPts val="0"/>
              </a:spcAft>
              <a:buFont typeface="Wingdings" panose="05000000000000000000" pitchFamily="2" charset="2"/>
              <a:buChar char="q"/>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IBR Ride-Thru failures monthly update</a:t>
            </a:r>
          </a:p>
          <a:p>
            <a:pPr marR="0" lvl="0">
              <a:lnSpc>
                <a:spcPct val="107000"/>
              </a:lnSpc>
              <a:spcBef>
                <a:spcPts val="0"/>
              </a:spcBef>
              <a:spcAft>
                <a:spcPts val="0"/>
              </a:spcAft>
              <a:buFont typeface="Wingdings" panose="05000000000000000000" pitchFamily="2" charset="2"/>
              <a:buChar char="q"/>
            </a:pPr>
            <a:r>
              <a:rPr lang="en-US" sz="1800" dirty="0">
                <a:latin typeface="Calibri" panose="020F0502020204030204" pitchFamily="34" charset="0"/>
                <a:ea typeface="Calibri" panose="020F0502020204030204" pitchFamily="34" charset="0"/>
                <a:cs typeface="Times New Roman" panose="02020603050405020304" pitchFamily="18" charset="0"/>
              </a:rPr>
              <a:t>NPRR1138</a:t>
            </a:r>
          </a:p>
          <a:p>
            <a:pPr marR="0" lvl="0">
              <a:lnSpc>
                <a:spcPct val="107000"/>
              </a:lnSpc>
              <a:spcBef>
                <a:spcPts val="0"/>
              </a:spcBef>
              <a:spcAft>
                <a:spcPts val="0"/>
              </a:spcAft>
              <a:buFont typeface="Wingdings" panose="05000000000000000000" pitchFamily="2" charset="2"/>
              <a:buChar char="q"/>
            </a:pPr>
            <a:r>
              <a:rPr lang="en-US" sz="1800" dirty="0">
                <a:effectLst/>
                <a:latin typeface="Calibri" panose="020F0502020204030204" pitchFamily="34" charset="0"/>
                <a:ea typeface="Calibri" panose="020F0502020204030204" pitchFamily="34" charset="0"/>
                <a:cs typeface="Times New Roman" panose="02020603050405020304" pitchFamily="18" charset="0"/>
              </a:rPr>
              <a:t>Discussion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Draft interconnection check list </a:t>
            </a:r>
          </a:p>
          <a:p>
            <a:pPr marR="0" lvl="0">
              <a:lnSpc>
                <a:spcPct val="107000"/>
              </a:lnSpc>
              <a:spcBef>
                <a:spcPts val="0"/>
              </a:spcBef>
              <a:spcAft>
                <a:spcPts val="0"/>
              </a:spcAft>
              <a:buFont typeface="Wingdings" panose="05000000000000000000" pitchFamily="2" charset="2"/>
              <a:buChar char="q"/>
            </a:pPr>
            <a:endParaRPr lang="en-US" sz="1800" dirty="0">
              <a:latin typeface="Times New Roman" panose="02020603050405020304" pitchFamily="18"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buFont typeface="Wingdings" panose="05000000000000000000" pitchFamily="2" charset="2"/>
              <a:buChar char="q"/>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800"/>
              </a:spcAft>
              <a:buNone/>
            </a:pP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4644519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29AF8C"/>
      </a:accent1>
      <a:accent2>
        <a:srgbClr val="97BE49"/>
      </a:accent2>
      <a:accent3>
        <a:srgbClr val="3D9CCC"/>
      </a:accent3>
      <a:accent4>
        <a:srgbClr val="7C60C6"/>
      </a:accent4>
      <a:accent5>
        <a:srgbClr val="C9492C"/>
      </a:accent5>
      <a:accent6>
        <a:srgbClr val="D58C2E"/>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3E4F19A7-A959-40BB-972C-4880BAF8EB09}"/>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DEB7FF16732BF4C88052DAA2BFC3D11" ma:contentTypeVersion="12" ma:contentTypeDescription="Create a new document." ma:contentTypeScope="" ma:versionID="800e70c25add240d91edf2dd9a34720d">
  <xsd:schema xmlns:xsd="http://www.w3.org/2001/XMLSchema" xmlns:xs="http://www.w3.org/2001/XMLSchema" xmlns:p="http://schemas.microsoft.com/office/2006/metadata/properties" xmlns:ns3="7a636652-a5ba-44f5-9bab-05e288b85b87" xmlns:ns4="5c0f801b-e54e-4760-9516-2266cc4f18b4" targetNamespace="http://schemas.microsoft.com/office/2006/metadata/properties" ma:root="true" ma:fieldsID="96c372e12d4b7b4d9fb28a41c2014418" ns3:_="" ns4:_="">
    <xsd:import namespace="7a636652-a5ba-44f5-9bab-05e288b85b87"/>
    <xsd:import namespace="5c0f801b-e54e-4760-9516-2266cc4f18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a636652-a5ba-44f5-9bab-05e288b85b8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c0f801b-e54e-4760-9516-2266cc4f18b4"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70365AA-869C-4005-BB01-140BF7F80B9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a636652-a5ba-44f5-9bab-05e288b85b87"/>
    <ds:schemaRef ds:uri="5c0f801b-e54e-4760-9516-2266cc4f18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87619B9-93F8-4066-B994-999A4E95CFBD}">
  <ds:schemaRefs>
    <ds:schemaRef ds:uri="http://schemas.microsoft.com/sharepoint/v3/contenttype/forms"/>
  </ds:schemaRefs>
</ds:datastoreItem>
</file>

<file path=customXml/itemProps3.xml><?xml version="1.0" encoding="utf-8"?>
<ds:datastoreItem xmlns:ds="http://schemas.openxmlformats.org/officeDocument/2006/customXml" ds:itemID="{68002AA2-EBB0-4948-A02A-CBF34AC55B25}">
  <ds:schemaRefs>
    <ds:schemaRef ds:uri="http://www.w3.org/XML/1998/namespace"/>
    <ds:schemaRef ds:uri="http://schemas.openxmlformats.org/package/2006/metadata/core-properties"/>
    <ds:schemaRef ds:uri="http://purl.org/dc/elements/1.1/"/>
    <ds:schemaRef ds:uri="http://purl.org/dc/dcmitype/"/>
    <ds:schemaRef ds:uri="5c0f801b-e54e-4760-9516-2266cc4f18b4"/>
    <ds:schemaRef ds:uri="http://purl.org/dc/terms/"/>
    <ds:schemaRef ds:uri="http://schemas.microsoft.com/office/2006/documentManagement/types"/>
    <ds:schemaRef ds:uri="7a636652-a5ba-44f5-9bab-05e288b85b87"/>
    <ds:schemaRef ds:uri="http://schemas.microsoft.com/office/infopath/2007/PartnerControl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
  <TotalTime>4515</TotalTime>
  <Words>1644</Words>
  <Application>Microsoft Office PowerPoint</Application>
  <PresentationFormat>Widescreen</PresentationFormat>
  <Paragraphs>128</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Adobe Garamond Pro</vt:lpstr>
      <vt:lpstr>Arial</vt:lpstr>
      <vt:lpstr>Calibri</vt:lpstr>
      <vt:lpstr>Calibri Light</vt:lpstr>
      <vt:lpstr>Times New Roman</vt:lpstr>
      <vt:lpstr>Wingdings</vt:lpstr>
      <vt:lpstr>Office Theme</vt:lpstr>
      <vt:lpstr>IBR TF update to ROS</vt:lpstr>
      <vt:lpstr>IBR TF meetings  </vt:lpstr>
      <vt:lpstr>PowerPoint Presentation</vt:lpstr>
      <vt:lpstr>Odessa Disturbance updates </vt:lpstr>
      <vt:lpstr>PowerPoint Presentation</vt:lpstr>
      <vt:lpstr>NERC and other Industry updates </vt:lpstr>
      <vt:lpstr>Questionnaire and Guideline for new Inverter Based Resources Interconnecting in ERCOT</vt:lpstr>
      <vt:lpstr>Questionnaire: </vt:lpstr>
      <vt:lpstr>Priorities and items for next meeting (June 10th)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IBR TF update to ROS</dc:title>
  <dc:creator>Mohammad Albaijat</dc:creator>
  <cp:lastModifiedBy>Mohammad Albaijat</cp:lastModifiedBy>
  <cp:revision>8</cp:revision>
  <cp:lastPrinted>2022-04-07T15:17:53Z</cp:lastPrinted>
  <dcterms:created xsi:type="dcterms:W3CDTF">2022-03-31T15:30:17Z</dcterms:created>
  <dcterms:modified xsi:type="dcterms:W3CDTF">2022-06-02T10:30:02Z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0x0101000DEB7FF16732BF4C88052DAA2BFC3D11</vt:lpwstr>
  </property>
</Properties>
</file>