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6"/>
  </p:notesMasterIdLst>
  <p:handoutMasterIdLst>
    <p:handoutMasterId r:id="rId27"/>
  </p:handoutMasterIdLst>
  <p:sldIdLst>
    <p:sldId id="260" r:id="rId7"/>
    <p:sldId id="284" r:id="rId8"/>
    <p:sldId id="261" r:id="rId9"/>
    <p:sldId id="294" r:id="rId10"/>
    <p:sldId id="300" r:id="rId11"/>
    <p:sldId id="301" r:id="rId12"/>
    <p:sldId id="302" r:id="rId13"/>
    <p:sldId id="296" r:id="rId14"/>
    <p:sldId id="262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7" r:id="rId24"/>
    <p:sldId id="298" r:id="rId2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300"/>
            <p14:sldId id="301"/>
            <p14:sldId id="302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100" d="100"/>
          <a:sy n="100" d="100"/>
        </p:scale>
        <p:origin x="1866" y="15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38.05%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1,820,140</a:t>
            </a:r>
            <a:r>
              <a:rPr lang="en-US" sz="1800" dirty="0"/>
              <a:t> </a:t>
            </a:r>
            <a:r>
              <a:rPr lang="en-US" dirty="0"/>
              <a:t>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5.9 %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3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2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30,866,082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11,743,813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6/2/22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5/5/22</a:t>
            </a:r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Jimmy Jackson, CPS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sz="1800" i="1" dirty="0"/>
                <a:t>Vacant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June 2</a:t>
              </a:r>
              <a:r>
                <a:rPr lang="en-US" baseline="30000" dirty="0"/>
                <a:t>nd</a:t>
              </a:r>
              <a:r>
                <a:rPr lang="en-US" dirty="0"/>
                <a:t>, 2022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2B54F-A663-49D0-B068-C779C13B7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56" y="758720"/>
            <a:ext cx="7135687" cy="51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7E7FE9-FA75-4919-ABF3-646670C18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89" y="834927"/>
            <a:ext cx="7163421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891B5-5084-4C3F-93C5-593CFFA1F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564" y="891835"/>
            <a:ext cx="6996872" cy="50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41938-A0F7-4C3D-8329-A8D9E3257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77" y="873305"/>
            <a:ext cx="7034246" cy="51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E36585-A73B-47EA-853B-44BA8D3BE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49" y="821303"/>
            <a:ext cx="7199701" cy="521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4F8629-6626-4DD0-A995-C6485EE3A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03" y="812187"/>
            <a:ext cx="7217993" cy="52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3A5E7-6D03-4358-8859-2F0EAFA0A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14" y="914037"/>
            <a:ext cx="6942372" cy="50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AC185-967A-4868-A2E9-9BAB3A060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15" y="786247"/>
            <a:ext cx="7291234" cy="528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4D5F5-A141-48EA-BA34-27CA5B214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28" y="762001"/>
            <a:ext cx="7268144" cy="52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3 FMEs in the month of April</a:t>
            </a:r>
          </a:p>
          <a:p>
            <a:pPr marL="1143000" marR="0" lvl="2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Version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2.11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Frequency Measurable Event Evaluation Tool was adopted for use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beginning April 2022. Some enhancements worth noting are,</a:t>
            </a:r>
          </a:p>
          <a:p>
            <a:pPr lvl="3">
              <a:buFont typeface="Arial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ESRs (charge and discharge sides) response for both PFR (if resource is o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n or available)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FFR (if being carried) will be evaluated</a:t>
            </a:r>
          </a:p>
          <a:p>
            <a:pPr lvl="3">
              <a:buFont typeface="Arial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IBRs when operating at MW = 0 MW will be evaluated for PFR response</a:t>
            </a:r>
          </a:p>
          <a:p>
            <a:pPr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a result of the changes above, the volume to resources that did not meet the performance criteria in April FMEs was relatively high compared to previous evaluations conducted.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5/18/2022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SCR800 and SCR809 Presentation 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NPRR 1128 Presentation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NPRR 1085 Update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ERCOT Reports 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TRE Report</a:t>
            </a:r>
          </a:p>
          <a:p>
            <a:pPr lvl="1"/>
            <a:endParaRPr lang="en-US" sz="20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Frequency Measurable Events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5D6525-8B31-4DDD-9D33-1A5553D2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>
            <a:normAutofit/>
          </a:bodyPr>
          <a:lstStyle/>
          <a:p>
            <a:r>
              <a:rPr lang="en-US" sz="2000" dirty="0"/>
              <a:t>There were 3 FMEs in April</a:t>
            </a:r>
          </a:p>
          <a:p>
            <a:pPr lvl="1"/>
            <a:r>
              <a:rPr lang="en-US" sz="1800" dirty="0"/>
              <a:t>4/13/2022 7:28:39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Loss of 725 MW of generation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Interconnection Frequency Response: 853 MW/0.1 Hz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83 Resources were evaluated. These includes,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48 Generation Resources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2  Controllable Load Resources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33 Energy Storage Resources    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29 of 83 Evaluated Generation Resources had less than 75% of their expected Initial Primary Frequency Response.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27 of 83 Evaluated Generation Resources had less than 75% of their expected Sustained Primary Frequency Response.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566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Frequency Measurable Events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5D6525-8B31-4DDD-9D33-1A5553D2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>
            <a:normAutofit/>
          </a:bodyPr>
          <a:lstStyle/>
          <a:p>
            <a:r>
              <a:rPr lang="en-US" sz="2000" dirty="0"/>
              <a:t>There were 3 FMEs in April</a:t>
            </a:r>
          </a:p>
          <a:p>
            <a:pPr lvl="1"/>
            <a:r>
              <a:rPr lang="en-US" sz="1800" dirty="0"/>
              <a:t>4/19/2022 15:16:19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Loss of 810 MW of generation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Interconnection Frequency Response: 1,688 MW/0.1 Hz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137 Resources were evaluated. These includes,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100 Generation Resources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2  Controllable Load Resources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35 Energy Storage Resources    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61 of 137 Evaluated Generation Resources had less than 75% of their expected Initial Primary Frequency Response.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51 of 137 Evaluated Generation Resources had less than 75% of their expected Sustained Primary Frequency Response.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17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Frequency Measurable Events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5D6525-8B31-4DDD-9D33-1A5553D2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>
            <a:normAutofit/>
          </a:bodyPr>
          <a:lstStyle/>
          <a:p>
            <a:r>
              <a:rPr lang="en-US" sz="2000" dirty="0"/>
              <a:t>There were 3 FMEs in April</a:t>
            </a:r>
          </a:p>
          <a:p>
            <a:pPr lvl="1"/>
            <a:r>
              <a:rPr lang="en-US" sz="1800" dirty="0"/>
              <a:t>4/22/2022 6:54:16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Loss of 423 MW of load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Interconnection Frequency Response: 755 MW/0.1 Hz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334 Resources were evaluated. These includes,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305 Generation Resources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0  Controllable Load Resources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29 Energy Storage Resources    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180 of 334 Evaluated Generation Resources had less than 75% of their expected Initial Primary Frequency Response.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151 of 334 Evaluated Generation Resources had less than 75% of their expected Sustained Primary Frequency Response.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868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58F205-6218-4981-9B47-3F1D569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37" y="665975"/>
            <a:ext cx="7198326" cy="52305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412  MW/0.1 Hz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E5CE61-2E7B-4AE6-94EA-4589DC1812AD}"/>
              </a:ext>
            </a:extLst>
          </p:cNvPr>
          <p:cNvSpPr/>
          <p:nvPr/>
        </p:nvSpPr>
        <p:spPr>
          <a:xfrm>
            <a:off x="5935087" y="4313890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1220.87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13825</TotalTime>
  <Words>505</Words>
  <Application>Microsoft Office PowerPoint</Application>
  <PresentationFormat>On-screen Show (4:3)</PresentationFormat>
  <Paragraphs>93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Office Theme</vt:lpstr>
      <vt:lpstr>Custom Design</vt:lpstr>
      <vt:lpstr>1_Office Theme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Frequency Measurable Events</vt:lpstr>
      <vt:lpstr>Frequency Measurable Events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Jackson, Jimmy R.</cp:lastModifiedBy>
  <cp:revision>734</cp:revision>
  <cp:lastPrinted>2021-08-03T14:43:19Z</cp:lastPrinted>
  <dcterms:created xsi:type="dcterms:W3CDTF">2010-04-12T23:12:02Z</dcterms:created>
  <dcterms:modified xsi:type="dcterms:W3CDTF">2022-06-01T12:43:58Z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