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1"/>
  </p:notesMasterIdLst>
  <p:handoutMasterIdLst>
    <p:handoutMasterId r:id="rId22"/>
  </p:handoutMasterIdLst>
  <p:sldIdLst>
    <p:sldId id="260" r:id="rId6"/>
    <p:sldId id="301" r:id="rId7"/>
    <p:sldId id="310" r:id="rId8"/>
    <p:sldId id="300" r:id="rId9"/>
    <p:sldId id="296" r:id="rId10"/>
    <p:sldId id="312" r:id="rId11"/>
    <p:sldId id="302" r:id="rId12"/>
    <p:sldId id="304" r:id="rId13"/>
    <p:sldId id="305" r:id="rId14"/>
    <p:sldId id="303" r:id="rId15"/>
    <p:sldId id="307" r:id="rId16"/>
    <p:sldId id="311" r:id="rId17"/>
    <p:sldId id="306" r:id="rId18"/>
    <p:sldId id="308" r:id="rId19"/>
    <p:sldId id="309" r:id="rId2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nneth Ragsdale" initials="KRR" lastIdx="1" clrIdx="0">
    <p:extLst>
      <p:ext uri="{19B8F6BF-5375-455C-9EA6-DF929625EA0E}">
        <p15:presenceInfo xmlns:p15="http://schemas.microsoft.com/office/powerpoint/2012/main" userId="Kenneth Ragsdal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23" d="100"/>
          <a:sy n="123" d="100"/>
        </p:scale>
        <p:origin x="1254" y="10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5/20/2022</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5/20/2022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10</a:t>
            </a:fld>
            <a:endParaRPr lang="en-US" dirty="0"/>
          </a:p>
        </p:txBody>
      </p:sp>
    </p:spTree>
    <p:extLst>
      <p:ext uri="{BB962C8B-B14F-4D97-AF65-F5344CB8AC3E}">
        <p14:creationId xmlns:p14="http://schemas.microsoft.com/office/powerpoint/2010/main" val="1912296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13</a:t>
            </a:fld>
            <a:endParaRPr lang="en-US" dirty="0"/>
          </a:p>
        </p:txBody>
      </p:sp>
    </p:spTree>
    <p:extLst>
      <p:ext uri="{BB962C8B-B14F-4D97-AF65-F5344CB8AC3E}">
        <p14:creationId xmlns:p14="http://schemas.microsoft.com/office/powerpoint/2010/main" val="3070969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FOR DISCUSSION ONLY</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3200400" y="6553200"/>
            <a:ext cx="4648200" cy="228600"/>
          </a:xfrm>
        </p:spPr>
        <p:txBody>
          <a:bodyPr/>
          <a:lstStyle/>
          <a:p>
            <a:r>
              <a:rPr lang="en-US" dirty="0"/>
              <a:t>FOR DISCUSSION ONLY</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FOR DISCUSSION ONLY</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286000" y="6553200"/>
            <a:ext cx="5715000" cy="228600"/>
          </a:xfrm>
          <a:prstGeom prst="rect">
            <a:avLst/>
          </a:prstGeom>
        </p:spPr>
        <p:txBody>
          <a:bodyPr vert="horz" lIns="91440" tIns="45720" rIns="91440" bIns="45720" rtlCol="0" anchor="ctr"/>
          <a:lstStyle>
            <a:lvl1pPr algn="ctr">
              <a:defRPr sz="1200">
                <a:solidFill>
                  <a:srgbClr val="FF0000"/>
                </a:solidFill>
              </a:defRPr>
            </a:lvl1pPr>
          </a:lstStyle>
          <a:p>
            <a:r>
              <a:rPr lang="en-US" dirty="0"/>
              <a:t>FOR DISCUSSION ONLY</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1621725" cy="246221"/>
          </a:xfrm>
          <a:prstGeom prst="rect">
            <a:avLst/>
          </a:prstGeom>
          <a:noFill/>
        </p:spPr>
        <p:txBody>
          <a:bodyPr wrap="square" rtlCol="0">
            <a:spAutoFit/>
          </a:bodyPr>
          <a:lstStyle/>
          <a:p>
            <a:pPr algn="l"/>
            <a:r>
              <a:rPr lang="en-US" sz="1000" b="1" baseline="0" dirty="0">
                <a:solidFill>
                  <a:schemeClr val="tx2"/>
                </a:solidFill>
              </a:rPr>
              <a:t>PUBLIC – 6/1/22 WMS</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ercot.com/files/docs/2022/01/24/CMWG-%20Demand-Response-CLR-Nodal-Settlement-Discussion.pptx" TargetMode="External"/><Relationship Id="rId2" Type="http://schemas.openxmlformats.org/officeDocument/2006/relationships/hyperlink" Target="https://www.ercot.com/files/docs/2021/01/20/Current_State_and_Expectations_for_Various_BTM_Scenarios_WMWG_012521.docx" TargetMode="External"/><Relationship Id="rId1" Type="http://schemas.openxmlformats.org/officeDocument/2006/relationships/slideLayout" Target="../slideLayouts/slideLayout3.xml"/><Relationship Id="rId4" Type="http://schemas.openxmlformats.org/officeDocument/2006/relationships/hyperlink" Target="https://www.ercot.com/files/docs/2022/02/22/Revised_with_comments_CMWG_02212022_nodal_price_settl_of_CLR_.docx"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9590" y="2133600"/>
            <a:ext cx="5646034" cy="2923877"/>
          </a:xfrm>
          <a:prstGeom prst="rect">
            <a:avLst/>
          </a:prstGeom>
          <a:noFill/>
        </p:spPr>
        <p:txBody>
          <a:bodyPr wrap="square" rtlCol="0">
            <a:spAutoFit/>
          </a:bodyPr>
          <a:lstStyle/>
          <a:p>
            <a:r>
              <a:rPr lang="en-US" sz="2000" b="1" dirty="0">
                <a:solidFill>
                  <a:schemeClr val="tx2"/>
                </a:solidFill>
              </a:rPr>
              <a:t>Proposed NPRR on</a:t>
            </a:r>
          </a:p>
          <a:p>
            <a:r>
              <a:rPr lang="en-US" sz="2000" b="1" dirty="0">
                <a:solidFill>
                  <a:schemeClr val="tx2"/>
                </a:solidFill>
              </a:rPr>
              <a:t>CLR Settled at a Nodal Price</a:t>
            </a:r>
          </a:p>
          <a:p>
            <a:endParaRPr lang="en-US" dirty="0">
              <a:solidFill>
                <a:schemeClr val="tx2"/>
              </a:solidFill>
            </a:endParaRPr>
          </a:p>
          <a:p>
            <a:endParaRPr lang="en-US" dirty="0">
              <a:solidFill>
                <a:schemeClr val="tx2"/>
              </a:solidFill>
            </a:endParaRPr>
          </a:p>
          <a:p>
            <a:r>
              <a:rPr lang="en-US" i="1" dirty="0">
                <a:solidFill>
                  <a:schemeClr val="tx2"/>
                </a:solidFill>
              </a:rPr>
              <a:t>Sai Moorty</a:t>
            </a:r>
          </a:p>
          <a:p>
            <a:r>
              <a:rPr lang="en-US" dirty="0">
                <a:solidFill>
                  <a:schemeClr val="tx2"/>
                </a:solidFill>
              </a:rPr>
              <a:t>Market Design</a:t>
            </a:r>
          </a:p>
          <a:p>
            <a:endParaRPr lang="en-US" dirty="0">
              <a:solidFill>
                <a:schemeClr val="tx2"/>
              </a:solidFill>
            </a:endParaRPr>
          </a:p>
          <a:p>
            <a:r>
              <a:rPr lang="en-US" dirty="0">
                <a:solidFill>
                  <a:schemeClr val="tx2"/>
                </a:solidFill>
              </a:rPr>
              <a:t>WMS</a:t>
            </a:r>
          </a:p>
          <a:p>
            <a:endParaRPr lang="en-US" dirty="0">
              <a:solidFill>
                <a:schemeClr val="tx2"/>
              </a:solidFill>
            </a:endParaRPr>
          </a:p>
          <a:p>
            <a:r>
              <a:rPr lang="en-US" dirty="0">
                <a:solidFill>
                  <a:schemeClr val="tx2"/>
                </a:solidFill>
              </a:rPr>
              <a:t>June 1</a:t>
            </a:r>
            <a:r>
              <a:rPr lang="en-US" baseline="30000" dirty="0">
                <a:solidFill>
                  <a:schemeClr val="tx2"/>
                </a:solidFill>
              </a:rPr>
              <a:t>st</a:t>
            </a:r>
            <a:r>
              <a:rPr lang="en-US" dirty="0">
                <a:solidFill>
                  <a:schemeClr val="tx2"/>
                </a:solidFill>
              </a:rPr>
              <a:t>, 2022</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D370A-9861-4DAA-9B2E-5E2D5C73AEEB}"/>
              </a:ext>
            </a:extLst>
          </p:cNvPr>
          <p:cNvSpPr>
            <a:spLocks noGrp="1"/>
          </p:cNvSpPr>
          <p:nvPr>
            <p:ph type="title"/>
          </p:nvPr>
        </p:nvSpPr>
        <p:spPr/>
        <p:txBody>
          <a:bodyPr/>
          <a:lstStyle/>
          <a:p>
            <a:r>
              <a:rPr lang="en-US" dirty="0"/>
              <a:t>Changes Proposal by this NPRR – cont’d</a:t>
            </a:r>
          </a:p>
        </p:txBody>
      </p:sp>
      <p:sp>
        <p:nvSpPr>
          <p:cNvPr id="3" name="Content Placeholder 2">
            <a:extLst>
              <a:ext uri="{FF2B5EF4-FFF2-40B4-BE49-F238E27FC236}">
                <a16:creationId xmlns:a16="http://schemas.microsoft.com/office/drawing/2014/main" id="{8E68AC2C-6B4E-4055-9A20-F5133F9D6A8C}"/>
              </a:ext>
            </a:extLst>
          </p:cNvPr>
          <p:cNvSpPr>
            <a:spLocks noGrp="1"/>
          </p:cNvSpPr>
          <p:nvPr>
            <p:ph idx="1"/>
          </p:nvPr>
        </p:nvSpPr>
        <p:spPr>
          <a:xfrm>
            <a:off x="266700" y="902889"/>
            <a:ext cx="8534400" cy="5052221"/>
          </a:xfrm>
        </p:spPr>
        <p:txBody>
          <a:bodyPr/>
          <a:lstStyle/>
          <a:p>
            <a:pPr marL="857250" lvl="1" indent="-457200">
              <a:buFont typeface="+mj-lt"/>
              <a:buAutoNum type="alphaLcParenR" startAt="4"/>
            </a:pPr>
            <a:r>
              <a:rPr lang="en-US" sz="1600" dirty="0"/>
              <a:t>Sites with net metering arrangement (requires EPS meters)</a:t>
            </a:r>
          </a:p>
          <a:p>
            <a:pPr marL="1257300" lvl="2" indent="-457200">
              <a:buFont typeface="+mj-lt"/>
              <a:buAutoNum type="romanLcPeriod"/>
            </a:pPr>
            <a:r>
              <a:rPr lang="en-US" sz="1400" dirty="0"/>
              <a:t>Energy Settlements follows Non-WSL Charging Load template</a:t>
            </a:r>
          </a:p>
          <a:p>
            <a:pPr marL="400050" lvl="1" indent="0">
              <a:buNone/>
            </a:pPr>
            <a:endParaRPr lang="en-US" sz="1600" dirty="0"/>
          </a:p>
        </p:txBody>
      </p:sp>
      <p:sp>
        <p:nvSpPr>
          <p:cNvPr id="4" name="Slide Number Placeholder 3">
            <a:extLst>
              <a:ext uri="{FF2B5EF4-FFF2-40B4-BE49-F238E27FC236}">
                <a16:creationId xmlns:a16="http://schemas.microsoft.com/office/drawing/2014/main" id="{2A99D97C-BCE1-4A68-A970-5C4D0B387780}"/>
              </a:ext>
            </a:extLst>
          </p:cNvPr>
          <p:cNvSpPr>
            <a:spLocks noGrp="1"/>
          </p:cNvSpPr>
          <p:nvPr>
            <p:ph type="sldNum" sz="quarter" idx="4"/>
          </p:nvPr>
        </p:nvSpPr>
        <p:spPr/>
        <p:txBody>
          <a:bodyPr/>
          <a:lstStyle/>
          <a:p>
            <a:fld id="{1D93BD3E-1E9A-4970-A6F7-E7AC52762E0C}" type="slidenum">
              <a:rPr lang="en-US" smtClean="0"/>
              <a:pPr/>
              <a:t>10</a:t>
            </a:fld>
            <a:endParaRPr lang="en-US" dirty="0"/>
          </a:p>
        </p:txBody>
      </p:sp>
      <p:sp>
        <p:nvSpPr>
          <p:cNvPr id="5" name="Footer Placeholder 4">
            <a:extLst>
              <a:ext uri="{FF2B5EF4-FFF2-40B4-BE49-F238E27FC236}">
                <a16:creationId xmlns:a16="http://schemas.microsoft.com/office/drawing/2014/main" id="{72CAC47D-D32C-4847-88DC-134C855BE045}"/>
              </a:ext>
            </a:extLst>
          </p:cNvPr>
          <p:cNvSpPr>
            <a:spLocks noGrp="1"/>
          </p:cNvSpPr>
          <p:nvPr>
            <p:ph type="ftr" sz="quarter" idx="11"/>
          </p:nvPr>
        </p:nvSpPr>
        <p:spPr>
          <a:xfrm>
            <a:off x="3200400" y="6553200"/>
            <a:ext cx="2895600" cy="228600"/>
          </a:xfrm>
        </p:spPr>
        <p:txBody>
          <a:bodyPr/>
          <a:lstStyle/>
          <a:p>
            <a:r>
              <a:rPr lang="en-US" dirty="0"/>
              <a:t>FOR DISCUSSION ONLY</a:t>
            </a:r>
          </a:p>
        </p:txBody>
      </p:sp>
      <p:grpSp>
        <p:nvGrpSpPr>
          <p:cNvPr id="6" name="Group 5">
            <a:extLst>
              <a:ext uri="{FF2B5EF4-FFF2-40B4-BE49-F238E27FC236}">
                <a16:creationId xmlns:a16="http://schemas.microsoft.com/office/drawing/2014/main" id="{35D6A2D6-9B30-47FF-9E91-3C223A2148C6}"/>
              </a:ext>
            </a:extLst>
          </p:cNvPr>
          <p:cNvGrpSpPr/>
          <p:nvPr/>
        </p:nvGrpSpPr>
        <p:grpSpPr>
          <a:xfrm>
            <a:off x="2698994" y="1932924"/>
            <a:ext cx="4104282" cy="3324876"/>
            <a:chOff x="1346937" y="165581"/>
            <a:chExt cx="2970887" cy="3111957"/>
          </a:xfrm>
        </p:grpSpPr>
        <p:grpSp>
          <p:nvGrpSpPr>
            <p:cNvPr id="7" name="Group 6">
              <a:extLst>
                <a:ext uri="{FF2B5EF4-FFF2-40B4-BE49-F238E27FC236}">
                  <a16:creationId xmlns:a16="http://schemas.microsoft.com/office/drawing/2014/main" id="{78C9F367-C607-49C7-8046-35B40AC52F30}"/>
                </a:ext>
              </a:extLst>
            </p:cNvPr>
            <p:cNvGrpSpPr/>
            <p:nvPr/>
          </p:nvGrpSpPr>
          <p:grpSpPr>
            <a:xfrm>
              <a:off x="1346937" y="165581"/>
              <a:ext cx="2970887" cy="3111957"/>
              <a:chOff x="1346937" y="165581"/>
              <a:chExt cx="3092857" cy="3437972"/>
            </a:xfrm>
          </p:grpSpPr>
          <p:grpSp>
            <p:nvGrpSpPr>
              <p:cNvPr id="21" name="Group 20">
                <a:extLst>
                  <a:ext uri="{FF2B5EF4-FFF2-40B4-BE49-F238E27FC236}">
                    <a16:creationId xmlns:a16="http://schemas.microsoft.com/office/drawing/2014/main" id="{714837F5-4ACF-4B85-9539-E8AA78440BA3}"/>
                  </a:ext>
                </a:extLst>
              </p:cNvPr>
              <p:cNvGrpSpPr/>
              <p:nvPr/>
            </p:nvGrpSpPr>
            <p:grpSpPr>
              <a:xfrm>
                <a:off x="1346937" y="165581"/>
                <a:ext cx="3092857" cy="2989714"/>
                <a:chOff x="1346937" y="165581"/>
                <a:chExt cx="3092857" cy="3761618"/>
              </a:xfrm>
            </p:grpSpPr>
            <p:grpSp>
              <p:nvGrpSpPr>
                <p:cNvPr id="24" name="Group 23">
                  <a:extLst>
                    <a:ext uri="{FF2B5EF4-FFF2-40B4-BE49-F238E27FC236}">
                      <a16:creationId xmlns:a16="http://schemas.microsoft.com/office/drawing/2014/main" id="{C47B87DA-2C5A-4376-AA64-C7CA0EDF3215}"/>
                    </a:ext>
                  </a:extLst>
                </p:cNvPr>
                <p:cNvGrpSpPr/>
                <p:nvPr/>
              </p:nvGrpSpPr>
              <p:grpSpPr>
                <a:xfrm>
                  <a:off x="1346937" y="165581"/>
                  <a:ext cx="1892552" cy="3761618"/>
                  <a:chOff x="1346937" y="165581"/>
                  <a:chExt cx="2503051" cy="3761618"/>
                </a:xfrm>
              </p:grpSpPr>
              <p:cxnSp>
                <p:nvCxnSpPr>
                  <p:cNvPr id="32" name="Straight Connector 31">
                    <a:extLst>
                      <a:ext uri="{FF2B5EF4-FFF2-40B4-BE49-F238E27FC236}">
                        <a16:creationId xmlns:a16="http://schemas.microsoft.com/office/drawing/2014/main" id="{8A904D1A-0C67-4509-B071-01A210A692F1}"/>
                      </a:ext>
                    </a:extLst>
                  </p:cNvPr>
                  <p:cNvCxnSpPr/>
                  <p:nvPr/>
                </p:nvCxnSpPr>
                <p:spPr>
                  <a:xfrm>
                    <a:off x="2180712" y="1189564"/>
                    <a:ext cx="14859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45DBA724-5AAD-4961-8666-FE847A1A1F26}"/>
                      </a:ext>
                    </a:extLst>
                  </p:cNvPr>
                  <p:cNvCxnSpPr/>
                  <p:nvPr/>
                </p:nvCxnSpPr>
                <p:spPr>
                  <a:xfrm>
                    <a:off x="2857622" y="1189564"/>
                    <a:ext cx="0" cy="49533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567C78B6-3694-4BF3-B755-4435C817FF66}"/>
                      </a:ext>
                    </a:extLst>
                  </p:cNvPr>
                  <p:cNvCxnSpPr/>
                  <p:nvPr/>
                </p:nvCxnSpPr>
                <p:spPr>
                  <a:xfrm>
                    <a:off x="3585332" y="2514718"/>
                    <a:ext cx="0" cy="1090910"/>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0562A1DE-0153-4078-A03F-82D7AD4A612A}"/>
                      </a:ext>
                    </a:extLst>
                  </p:cNvPr>
                  <p:cNvGrpSpPr/>
                  <p:nvPr/>
                </p:nvGrpSpPr>
                <p:grpSpPr>
                  <a:xfrm>
                    <a:off x="1346937" y="165581"/>
                    <a:ext cx="2503051" cy="3761618"/>
                    <a:chOff x="1346937" y="165581"/>
                    <a:chExt cx="2503051" cy="3558287"/>
                  </a:xfrm>
                </p:grpSpPr>
                <p:cxnSp>
                  <p:nvCxnSpPr>
                    <p:cNvPr id="36" name="Straight Connector 35">
                      <a:extLst>
                        <a:ext uri="{FF2B5EF4-FFF2-40B4-BE49-F238E27FC236}">
                          <a16:creationId xmlns:a16="http://schemas.microsoft.com/office/drawing/2014/main" id="{219C2228-1FD4-4B58-894E-66BFC7946E39}"/>
                        </a:ext>
                      </a:extLst>
                    </p:cNvPr>
                    <p:cNvCxnSpPr/>
                    <p:nvPr/>
                  </p:nvCxnSpPr>
                  <p:spPr>
                    <a:xfrm>
                      <a:off x="2853812" y="1949931"/>
                      <a:ext cx="0" cy="448384"/>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1CA5F43D-1BC8-4073-8275-C47DB8F399C8}"/>
                        </a:ext>
                      </a:extLst>
                    </p:cNvPr>
                    <p:cNvGrpSpPr/>
                    <p:nvPr/>
                  </p:nvGrpSpPr>
                  <p:grpSpPr>
                    <a:xfrm>
                      <a:off x="1346937" y="165581"/>
                      <a:ext cx="2503051" cy="3558287"/>
                      <a:chOff x="1346937" y="165581"/>
                      <a:chExt cx="2503051" cy="3558287"/>
                    </a:xfrm>
                  </p:grpSpPr>
                  <p:grpSp>
                    <p:nvGrpSpPr>
                      <p:cNvPr id="38" name="Group 37">
                        <a:extLst>
                          <a:ext uri="{FF2B5EF4-FFF2-40B4-BE49-F238E27FC236}">
                            <a16:creationId xmlns:a16="http://schemas.microsoft.com/office/drawing/2014/main" id="{A70A7D63-AD77-41D6-8467-2290C40A1345}"/>
                          </a:ext>
                        </a:extLst>
                      </p:cNvPr>
                      <p:cNvGrpSpPr/>
                      <p:nvPr/>
                    </p:nvGrpSpPr>
                    <p:grpSpPr>
                      <a:xfrm>
                        <a:off x="1818762" y="222731"/>
                        <a:ext cx="1036320" cy="914400"/>
                        <a:chOff x="1818762" y="222731"/>
                        <a:chExt cx="1036320" cy="914400"/>
                      </a:xfrm>
                    </p:grpSpPr>
                    <p:cxnSp>
                      <p:nvCxnSpPr>
                        <p:cNvPr id="63" name="Straight Arrow Connector 62">
                          <a:extLst>
                            <a:ext uri="{FF2B5EF4-FFF2-40B4-BE49-F238E27FC236}">
                              <a16:creationId xmlns:a16="http://schemas.microsoft.com/office/drawing/2014/main" id="{223CC8CE-9F86-4EE6-B1D5-46A01E2AC393}"/>
                            </a:ext>
                          </a:extLst>
                        </p:cNvPr>
                        <p:cNvCxnSpPr/>
                        <p:nvPr/>
                      </p:nvCxnSpPr>
                      <p:spPr>
                        <a:xfrm flipH="1">
                          <a:off x="1818762" y="222731"/>
                          <a:ext cx="1028700"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A3E63EF-8933-40BD-93BB-18B3D776F5F3}"/>
                            </a:ext>
                          </a:extLst>
                        </p:cNvPr>
                        <p:cNvCxnSpPr/>
                        <p:nvPr/>
                      </p:nvCxnSpPr>
                      <p:spPr>
                        <a:xfrm>
                          <a:off x="2855082" y="222731"/>
                          <a:ext cx="0" cy="914400"/>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39" name="Group 38">
                        <a:extLst>
                          <a:ext uri="{FF2B5EF4-FFF2-40B4-BE49-F238E27FC236}">
                            <a16:creationId xmlns:a16="http://schemas.microsoft.com/office/drawing/2014/main" id="{8EB9F8AB-EF37-4E90-A75D-E744E6E7E43A}"/>
                          </a:ext>
                        </a:extLst>
                      </p:cNvPr>
                      <p:cNvGrpSpPr/>
                      <p:nvPr/>
                    </p:nvGrpSpPr>
                    <p:grpSpPr>
                      <a:xfrm>
                        <a:off x="2289932" y="165581"/>
                        <a:ext cx="435179" cy="637540"/>
                        <a:chOff x="2289932" y="165581"/>
                        <a:chExt cx="435179" cy="637540"/>
                      </a:xfrm>
                    </p:grpSpPr>
                    <p:sp>
                      <p:nvSpPr>
                        <p:cNvPr id="57" name="Text Box 18">
                          <a:extLst>
                            <a:ext uri="{FF2B5EF4-FFF2-40B4-BE49-F238E27FC236}">
                              <a16:creationId xmlns:a16="http://schemas.microsoft.com/office/drawing/2014/main" id="{47FBCE97-8079-4B2F-BE47-8D0CBBCA5ED1}"/>
                            </a:ext>
                          </a:extLst>
                        </p:cNvPr>
                        <p:cNvSpPr txBox="1"/>
                        <p:nvPr/>
                      </p:nvSpPr>
                      <p:spPr>
                        <a:xfrm>
                          <a:off x="2308982" y="570264"/>
                          <a:ext cx="416129" cy="222872"/>
                        </a:xfrm>
                        <a:prstGeom prst="rect">
                          <a:avLst/>
                        </a:prstGeom>
                        <a:solidFill>
                          <a:schemeClr val="lt1"/>
                        </a:solidFill>
                        <a:ln w="6350">
                          <a:noFill/>
                        </a:ln>
                      </p:spPr>
                      <p:txBody>
                        <a:bodyPr rot="0" spcFirstLastPara="0" vert="horz" wrap="square" lIns="18288" tIns="18288" rIns="18288" bIns="18288"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7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M1</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58" name="Group 57">
                          <a:extLst>
                            <a:ext uri="{FF2B5EF4-FFF2-40B4-BE49-F238E27FC236}">
                              <a16:creationId xmlns:a16="http://schemas.microsoft.com/office/drawing/2014/main" id="{160AB040-1CF2-4472-97FB-51DC53FF1945}"/>
                            </a:ext>
                          </a:extLst>
                        </p:cNvPr>
                        <p:cNvGrpSpPr/>
                        <p:nvPr/>
                      </p:nvGrpSpPr>
                      <p:grpSpPr>
                        <a:xfrm>
                          <a:off x="2308985" y="165581"/>
                          <a:ext cx="192024" cy="112471"/>
                          <a:chOff x="2308985" y="165581"/>
                          <a:chExt cx="892454" cy="358452"/>
                        </a:xfrm>
                      </p:grpSpPr>
                      <p:sp>
                        <p:nvSpPr>
                          <p:cNvPr id="61" name="Freeform: Shape 60">
                            <a:extLst>
                              <a:ext uri="{FF2B5EF4-FFF2-40B4-BE49-F238E27FC236}">
                                <a16:creationId xmlns:a16="http://schemas.microsoft.com/office/drawing/2014/main" id="{46BCE981-5081-495E-A139-351935DB0215}"/>
                              </a:ext>
                            </a:extLst>
                          </p:cNvPr>
                          <p:cNvSpPr/>
                          <p:nvPr/>
                        </p:nvSpPr>
                        <p:spPr>
                          <a:xfrm>
                            <a:off x="2308985" y="165581"/>
                            <a:ext cx="446227" cy="343821"/>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62" name="Freeform: Shape 61">
                            <a:extLst>
                              <a:ext uri="{FF2B5EF4-FFF2-40B4-BE49-F238E27FC236}">
                                <a16:creationId xmlns:a16="http://schemas.microsoft.com/office/drawing/2014/main" id="{FD27488C-A472-4242-9809-D30DF2E94657}"/>
                              </a:ext>
                            </a:extLst>
                          </p:cNvPr>
                          <p:cNvSpPr/>
                          <p:nvPr/>
                        </p:nvSpPr>
                        <p:spPr>
                          <a:xfrm>
                            <a:off x="2755212" y="180212"/>
                            <a:ext cx="446227" cy="343821"/>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cxnSp>
                      <p:nvCxnSpPr>
                        <p:cNvPr id="59" name="Straight Connector 58">
                          <a:extLst>
                            <a:ext uri="{FF2B5EF4-FFF2-40B4-BE49-F238E27FC236}">
                              <a16:creationId xmlns:a16="http://schemas.microsoft.com/office/drawing/2014/main" id="{FB3E962E-9204-465A-8571-320CE3005F41}"/>
                            </a:ext>
                          </a:extLst>
                        </p:cNvPr>
                        <p:cNvCxnSpPr/>
                        <p:nvPr/>
                      </p:nvCxnSpPr>
                      <p:spPr>
                        <a:xfrm>
                          <a:off x="2404232" y="273531"/>
                          <a:ext cx="0" cy="292243"/>
                        </a:xfrm>
                        <a:prstGeom prst="line">
                          <a:avLst/>
                        </a:prstGeom>
                      </p:spPr>
                      <p:style>
                        <a:lnRef idx="1">
                          <a:schemeClr val="accent1"/>
                        </a:lnRef>
                        <a:fillRef idx="0">
                          <a:schemeClr val="accent1"/>
                        </a:fillRef>
                        <a:effectRef idx="0">
                          <a:schemeClr val="accent1"/>
                        </a:effectRef>
                        <a:fontRef idx="minor">
                          <a:schemeClr val="tx1"/>
                        </a:fontRef>
                      </p:style>
                    </p:cxnSp>
                    <p:sp>
                      <p:nvSpPr>
                        <p:cNvPr id="60" name="Oval 59">
                          <a:extLst>
                            <a:ext uri="{FF2B5EF4-FFF2-40B4-BE49-F238E27FC236}">
                              <a16:creationId xmlns:a16="http://schemas.microsoft.com/office/drawing/2014/main" id="{6BE20E61-40F6-4568-8587-DA6A5A78FC1B}"/>
                            </a:ext>
                          </a:extLst>
                        </p:cNvPr>
                        <p:cNvSpPr/>
                        <p:nvPr/>
                      </p:nvSpPr>
                      <p:spPr>
                        <a:xfrm>
                          <a:off x="2289932" y="565631"/>
                          <a:ext cx="228600" cy="23749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grpSp>
                    <p:nvGrpSpPr>
                      <p:cNvPr id="40" name="Group 39">
                        <a:extLst>
                          <a:ext uri="{FF2B5EF4-FFF2-40B4-BE49-F238E27FC236}">
                            <a16:creationId xmlns:a16="http://schemas.microsoft.com/office/drawing/2014/main" id="{9D4417F3-59E4-40D4-8A0A-B873061CDECD}"/>
                          </a:ext>
                        </a:extLst>
                      </p:cNvPr>
                      <p:cNvGrpSpPr/>
                      <p:nvPr/>
                    </p:nvGrpSpPr>
                    <p:grpSpPr>
                      <a:xfrm>
                        <a:off x="2568028" y="1594333"/>
                        <a:ext cx="571500" cy="358141"/>
                        <a:chOff x="2568028" y="1594331"/>
                        <a:chExt cx="892454" cy="815652"/>
                      </a:xfrm>
                    </p:grpSpPr>
                    <p:grpSp>
                      <p:nvGrpSpPr>
                        <p:cNvPr id="51" name="Group 50">
                          <a:extLst>
                            <a:ext uri="{FF2B5EF4-FFF2-40B4-BE49-F238E27FC236}">
                              <a16:creationId xmlns:a16="http://schemas.microsoft.com/office/drawing/2014/main" id="{6CDA252D-6986-4516-A91C-BFFE190A9E11}"/>
                            </a:ext>
                          </a:extLst>
                        </p:cNvPr>
                        <p:cNvGrpSpPr/>
                        <p:nvPr/>
                      </p:nvGrpSpPr>
                      <p:grpSpPr>
                        <a:xfrm>
                          <a:off x="2568028" y="2051531"/>
                          <a:ext cx="892454" cy="358452"/>
                          <a:chOff x="2568028" y="2051531"/>
                          <a:chExt cx="892454" cy="358452"/>
                        </a:xfrm>
                      </p:grpSpPr>
                      <p:sp>
                        <p:nvSpPr>
                          <p:cNvPr id="55" name="Freeform: Shape 54">
                            <a:extLst>
                              <a:ext uri="{FF2B5EF4-FFF2-40B4-BE49-F238E27FC236}">
                                <a16:creationId xmlns:a16="http://schemas.microsoft.com/office/drawing/2014/main" id="{7D94C480-C869-49E3-8DFF-9DA863FBAE63}"/>
                              </a:ext>
                            </a:extLst>
                          </p:cNvPr>
                          <p:cNvSpPr/>
                          <p:nvPr/>
                        </p:nvSpPr>
                        <p:spPr>
                          <a:xfrm>
                            <a:off x="2568028" y="2051531"/>
                            <a:ext cx="446227" cy="343822"/>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56" name="Freeform: Shape 55">
                            <a:extLst>
                              <a:ext uri="{FF2B5EF4-FFF2-40B4-BE49-F238E27FC236}">
                                <a16:creationId xmlns:a16="http://schemas.microsoft.com/office/drawing/2014/main" id="{3B49DC28-4A4D-4A25-8AF5-B9395934EAAF}"/>
                              </a:ext>
                            </a:extLst>
                          </p:cNvPr>
                          <p:cNvSpPr/>
                          <p:nvPr/>
                        </p:nvSpPr>
                        <p:spPr>
                          <a:xfrm>
                            <a:off x="3014255" y="2066161"/>
                            <a:ext cx="446227" cy="343822"/>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grpSp>
                      <p:nvGrpSpPr>
                        <p:cNvPr id="52" name="Group 51">
                          <a:extLst>
                            <a:ext uri="{FF2B5EF4-FFF2-40B4-BE49-F238E27FC236}">
                              <a16:creationId xmlns:a16="http://schemas.microsoft.com/office/drawing/2014/main" id="{01FFDE11-7835-46DF-A5CB-3A74888855C6}"/>
                            </a:ext>
                          </a:extLst>
                        </p:cNvPr>
                        <p:cNvGrpSpPr/>
                        <p:nvPr/>
                      </p:nvGrpSpPr>
                      <p:grpSpPr>
                        <a:xfrm flipV="1">
                          <a:off x="2568028" y="1594331"/>
                          <a:ext cx="892454" cy="358452"/>
                          <a:chOff x="2568028" y="1594331"/>
                          <a:chExt cx="892454" cy="358452"/>
                        </a:xfrm>
                      </p:grpSpPr>
                      <p:sp>
                        <p:nvSpPr>
                          <p:cNvPr id="53" name="Freeform: Shape 52">
                            <a:extLst>
                              <a:ext uri="{FF2B5EF4-FFF2-40B4-BE49-F238E27FC236}">
                                <a16:creationId xmlns:a16="http://schemas.microsoft.com/office/drawing/2014/main" id="{23BFF4D6-29C9-4524-A5BD-4F90A0B2964F}"/>
                              </a:ext>
                            </a:extLst>
                          </p:cNvPr>
                          <p:cNvSpPr/>
                          <p:nvPr/>
                        </p:nvSpPr>
                        <p:spPr>
                          <a:xfrm>
                            <a:off x="2568028" y="1594331"/>
                            <a:ext cx="446227" cy="343822"/>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a:ln w="254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54" name="Freeform: Shape 53">
                            <a:extLst>
                              <a:ext uri="{FF2B5EF4-FFF2-40B4-BE49-F238E27FC236}">
                                <a16:creationId xmlns:a16="http://schemas.microsoft.com/office/drawing/2014/main" id="{C6911125-7255-492E-B620-38E3DF269632}"/>
                              </a:ext>
                            </a:extLst>
                          </p:cNvPr>
                          <p:cNvSpPr/>
                          <p:nvPr/>
                        </p:nvSpPr>
                        <p:spPr>
                          <a:xfrm>
                            <a:off x="3014255" y="1608961"/>
                            <a:ext cx="446227" cy="343822"/>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a:ln w="254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grpSp>
                  <p:cxnSp>
                    <p:nvCxnSpPr>
                      <p:cNvPr id="41" name="Straight Connector 40">
                        <a:extLst>
                          <a:ext uri="{FF2B5EF4-FFF2-40B4-BE49-F238E27FC236}">
                            <a16:creationId xmlns:a16="http://schemas.microsoft.com/office/drawing/2014/main" id="{79D19FD4-F1AE-4C58-BDEE-7DDC51FB0A7B}"/>
                          </a:ext>
                        </a:extLst>
                      </p:cNvPr>
                      <p:cNvCxnSpPr/>
                      <p:nvPr/>
                    </p:nvCxnSpPr>
                    <p:spPr>
                      <a:xfrm flipV="1">
                        <a:off x="1898277" y="2394431"/>
                        <a:ext cx="1951711" cy="8890"/>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231BAA5B-5FD6-43B1-A171-DCE15FA29302}"/>
                          </a:ext>
                        </a:extLst>
                      </p:cNvPr>
                      <p:cNvGrpSpPr/>
                      <p:nvPr/>
                    </p:nvGrpSpPr>
                    <p:grpSpPr>
                      <a:xfrm>
                        <a:off x="1994657" y="2400781"/>
                        <a:ext cx="342900" cy="945377"/>
                        <a:chOff x="1994657" y="2400781"/>
                        <a:chExt cx="342900" cy="945377"/>
                      </a:xfrm>
                    </p:grpSpPr>
                    <p:grpSp>
                      <p:nvGrpSpPr>
                        <p:cNvPr id="47" name="Group 46">
                          <a:extLst>
                            <a:ext uri="{FF2B5EF4-FFF2-40B4-BE49-F238E27FC236}">
                              <a16:creationId xmlns:a16="http://schemas.microsoft.com/office/drawing/2014/main" id="{E56F6962-2F75-40B1-AA73-5D5B7BDE71B8}"/>
                            </a:ext>
                          </a:extLst>
                        </p:cNvPr>
                        <p:cNvGrpSpPr/>
                        <p:nvPr/>
                      </p:nvGrpSpPr>
                      <p:grpSpPr>
                        <a:xfrm>
                          <a:off x="1994657" y="2400781"/>
                          <a:ext cx="342900" cy="945377"/>
                          <a:chOff x="1994657" y="2400781"/>
                          <a:chExt cx="342900" cy="945377"/>
                        </a:xfrm>
                      </p:grpSpPr>
                      <p:sp>
                        <p:nvSpPr>
                          <p:cNvPr id="49" name="Oval 48">
                            <a:extLst>
                              <a:ext uri="{FF2B5EF4-FFF2-40B4-BE49-F238E27FC236}">
                                <a16:creationId xmlns:a16="http://schemas.microsoft.com/office/drawing/2014/main" id="{AE4FDD1B-E1C4-45E9-A9AB-5699F97CB5FF}"/>
                              </a:ext>
                            </a:extLst>
                          </p:cNvPr>
                          <p:cNvSpPr/>
                          <p:nvPr/>
                        </p:nvSpPr>
                        <p:spPr>
                          <a:xfrm>
                            <a:off x="1994657" y="3086581"/>
                            <a:ext cx="342900" cy="259577"/>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cxnSp>
                        <p:nvCxnSpPr>
                          <p:cNvPr id="50" name="Straight Connector 49">
                            <a:extLst>
                              <a:ext uri="{FF2B5EF4-FFF2-40B4-BE49-F238E27FC236}">
                                <a16:creationId xmlns:a16="http://schemas.microsoft.com/office/drawing/2014/main" id="{8FDB812A-1891-423C-915D-EEC530609C43}"/>
                              </a:ext>
                            </a:extLst>
                          </p:cNvPr>
                          <p:cNvCxnSpPr/>
                          <p:nvPr/>
                        </p:nvCxnSpPr>
                        <p:spPr>
                          <a:xfrm flipV="1">
                            <a:off x="2147057" y="2400781"/>
                            <a:ext cx="0" cy="685800"/>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48" name="Freeform: Shape 47">
                          <a:extLst>
                            <a:ext uri="{FF2B5EF4-FFF2-40B4-BE49-F238E27FC236}">
                              <a16:creationId xmlns:a16="http://schemas.microsoft.com/office/drawing/2014/main" id="{5BE08C4B-7ADE-4D39-ACFE-8715CBE99674}"/>
                            </a:ext>
                          </a:extLst>
                        </p:cNvPr>
                        <p:cNvSpPr/>
                        <p:nvPr/>
                      </p:nvSpPr>
                      <p:spPr>
                        <a:xfrm>
                          <a:off x="2064507" y="3200882"/>
                          <a:ext cx="222250" cy="86526"/>
                        </a:xfrm>
                        <a:custGeom>
                          <a:avLst/>
                          <a:gdLst>
                            <a:gd name="connsiteX0" fmla="*/ 0 w 908050"/>
                            <a:gd name="connsiteY0" fmla="*/ 222257 h 457207"/>
                            <a:gd name="connsiteX1" fmla="*/ 228600 w 908050"/>
                            <a:gd name="connsiteY1" fmla="*/ 7 h 457207"/>
                            <a:gd name="connsiteX2" fmla="*/ 450850 w 908050"/>
                            <a:gd name="connsiteY2" fmla="*/ 228607 h 457207"/>
                            <a:gd name="connsiteX3" fmla="*/ 679450 w 908050"/>
                            <a:gd name="connsiteY3" fmla="*/ 457207 h 457207"/>
                            <a:gd name="connsiteX4" fmla="*/ 908050 w 908050"/>
                            <a:gd name="connsiteY4" fmla="*/ 228607 h 4572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8050" h="457207">
                              <a:moveTo>
                                <a:pt x="0" y="222257"/>
                              </a:moveTo>
                              <a:cubicBezTo>
                                <a:pt x="76729" y="110603"/>
                                <a:pt x="153458" y="-1051"/>
                                <a:pt x="228600" y="7"/>
                              </a:cubicBezTo>
                              <a:cubicBezTo>
                                <a:pt x="303742" y="1065"/>
                                <a:pt x="375708" y="152407"/>
                                <a:pt x="450850" y="228607"/>
                              </a:cubicBezTo>
                              <a:cubicBezTo>
                                <a:pt x="525992" y="304807"/>
                                <a:pt x="603250" y="457207"/>
                                <a:pt x="679450" y="457207"/>
                              </a:cubicBezTo>
                              <a:cubicBezTo>
                                <a:pt x="755650" y="457207"/>
                                <a:pt x="831850" y="342907"/>
                                <a:pt x="908050" y="228607"/>
                              </a:cubicBez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cxnSp>
                    <p:nvCxnSpPr>
                      <p:cNvPr id="43" name="Straight Arrow Connector 42">
                        <a:extLst>
                          <a:ext uri="{FF2B5EF4-FFF2-40B4-BE49-F238E27FC236}">
                            <a16:creationId xmlns:a16="http://schemas.microsoft.com/office/drawing/2014/main" id="{AC00D86D-0885-4C72-9883-F13264290D39}"/>
                          </a:ext>
                        </a:extLst>
                      </p:cNvPr>
                      <p:cNvCxnSpPr/>
                      <p:nvPr/>
                    </p:nvCxnSpPr>
                    <p:spPr>
                      <a:xfrm flipV="1">
                        <a:off x="3407532" y="3092931"/>
                        <a:ext cx="342900" cy="336550"/>
                      </a:xfrm>
                      <a:prstGeom prst="straightConnector1">
                        <a:avLst/>
                      </a:prstGeom>
                      <a:ln w="2222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4" name="Text Box 2">
                        <a:extLst>
                          <a:ext uri="{FF2B5EF4-FFF2-40B4-BE49-F238E27FC236}">
                            <a16:creationId xmlns:a16="http://schemas.microsoft.com/office/drawing/2014/main" id="{FF31CA8B-87D2-45E3-9EFA-3126A8EFA536}"/>
                          </a:ext>
                        </a:extLst>
                      </p:cNvPr>
                      <p:cNvSpPr txBox="1">
                        <a:spLocks noChangeArrowheads="1"/>
                      </p:cNvSpPr>
                      <p:nvPr/>
                    </p:nvSpPr>
                    <p:spPr bwMode="auto">
                      <a:xfrm>
                        <a:off x="1982827" y="3386587"/>
                        <a:ext cx="295776" cy="212041"/>
                      </a:xfrm>
                      <a:prstGeom prst="rect">
                        <a:avLst/>
                      </a:prstGeom>
                      <a:solidFill>
                        <a:srgbClr val="FFFFFF"/>
                      </a:solidFill>
                      <a:ln w="9525">
                        <a:solidFill>
                          <a:srgbClr val="000000"/>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GR</a:t>
                        </a:r>
                      </a:p>
                    </p:txBody>
                  </p:sp>
                  <p:sp>
                    <p:nvSpPr>
                      <p:cNvPr id="45" name="Text Box 2">
                        <a:extLst>
                          <a:ext uri="{FF2B5EF4-FFF2-40B4-BE49-F238E27FC236}">
                            <a16:creationId xmlns:a16="http://schemas.microsoft.com/office/drawing/2014/main" id="{EF010BE9-9756-4F60-9FA3-839A139A1862}"/>
                          </a:ext>
                        </a:extLst>
                      </p:cNvPr>
                      <p:cNvSpPr txBox="1">
                        <a:spLocks noChangeArrowheads="1"/>
                      </p:cNvSpPr>
                      <p:nvPr/>
                    </p:nvSpPr>
                    <p:spPr bwMode="auto">
                      <a:xfrm>
                        <a:off x="3350382" y="3537430"/>
                        <a:ext cx="328460" cy="186438"/>
                      </a:xfrm>
                      <a:prstGeom prst="rect">
                        <a:avLst/>
                      </a:prstGeom>
                      <a:solidFill>
                        <a:srgbClr val="FFFFFF"/>
                      </a:solidFill>
                      <a:ln w="9525">
                        <a:solidFill>
                          <a:srgbClr val="000000"/>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CLR</a:t>
                        </a:r>
                      </a:p>
                    </p:txBody>
                  </p:sp>
                  <p:sp>
                    <p:nvSpPr>
                      <p:cNvPr id="46" name="Text Box 2">
                        <a:extLst>
                          <a:ext uri="{FF2B5EF4-FFF2-40B4-BE49-F238E27FC236}">
                            <a16:creationId xmlns:a16="http://schemas.microsoft.com/office/drawing/2014/main" id="{793DBA4C-ED82-4B40-B48C-3D290D4C5027}"/>
                          </a:ext>
                        </a:extLst>
                      </p:cNvPr>
                      <p:cNvSpPr txBox="1">
                        <a:spLocks noChangeArrowheads="1"/>
                      </p:cNvSpPr>
                      <p:nvPr/>
                    </p:nvSpPr>
                    <p:spPr bwMode="auto">
                      <a:xfrm>
                        <a:off x="1346937" y="428586"/>
                        <a:ext cx="646872" cy="383439"/>
                      </a:xfrm>
                      <a:prstGeom prst="rect">
                        <a:avLst/>
                      </a:prstGeom>
                      <a:solidFill>
                        <a:srgbClr val="FFFFFF"/>
                      </a:solidFill>
                      <a:ln w="9525">
                        <a:solidFill>
                          <a:srgbClr val="000000"/>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POI/SDP meter</a:t>
                        </a:r>
                      </a:p>
                    </p:txBody>
                  </p:sp>
                </p:grpSp>
              </p:grpSp>
            </p:grpSp>
            <p:grpSp>
              <p:nvGrpSpPr>
                <p:cNvPr id="25" name="Group 24">
                  <a:extLst>
                    <a:ext uri="{FF2B5EF4-FFF2-40B4-BE49-F238E27FC236}">
                      <a16:creationId xmlns:a16="http://schemas.microsoft.com/office/drawing/2014/main" id="{6B5F3D5A-50E1-4329-BE96-644F96ADC22D}"/>
                    </a:ext>
                  </a:extLst>
                </p:cNvPr>
                <p:cNvGrpSpPr/>
                <p:nvPr/>
              </p:nvGrpSpPr>
              <p:grpSpPr>
                <a:xfrm>
                  <a:off x="2996393" y="2684781"/>
                  <a:ext cx="764997" cy="250675"/>
                  <a:chOff x="2996393" y="2684781"/>
                  <a:chExt cx="765807" cy="249098"/>
                </a:xfrm>
              </p:grpSpPr>
              <p:sp>
                <p:nvSpPr>
                  <p:cNvPr id="27" name="TextBox 67">
                    <a:extLst>
                      <a:ext uri="{FF2B5EF4-FFF2-40B4-BE49-F238E27FC236}">
                        <a16:creationId xmlns:a16="http://schemas.microsoft.com/office/drawing/2014/main" id="{FCCCB7E7-FDCA-434E-A702-6426C5D662E7}"/>
                      </a:ext>
                    </a:extLst>
                  </p:cNvPr>
                  <p:cNvSpPr txBox="1"/>
                  <p:nvPr/>
                </p:nvSpPr>
                <p:spPr>
                  <a:xfrm>
                    <a:off x="3385009" y="2686229"/>
                    <a:ext cx="377191" cy="247650"/>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800" dirty="0"/>
                      <a:t>m2</a:t>
                    </a:r>
                  </a:p>
                </p:txBody>
              </p:sp>
              <p:sp>
                <p:nvSpPr>
                  <p:cNvPr id="28" name="Freeform: Shape 27">
                    <a:extLst>
                      <a:ext uri="{FF2B5EF4-FFF2-40B4-BE49-F238E27FC236}">
                        <a16:creationId xmlns:a16="http://schemas.microsoft.com/office/drawing/2014/main" id="{4AD50730-9973-41EC-9FF5-187F4FFC0E8D}"/>
                      </a:ext>
                    </a:extLst>
                  </p:cNvPr>
                  <p:cNvSpPr/>
                  <p:nvPr/>
                </p:nvSpPr>
                <p:spPr>
                  <a:xfrm rot="16200000">
                    <a:off x="2992047" y="2803675"/>
                    <a:ext cx="107880" cy="99187"/>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29" name="Freeform: Shape 28">
                    <a:extLst>
                      <a:ext uri="{FF2B5EF4-FFF2-40B4-BE49-F238E27FC236}">
                        <a16:creationId xmlns:a16="http://schemas.microsoft.com/office/drawing/2014/main" id="{423B3B58-DDD1-4A37-9D41-DF125990DC03}"/>
                      </a:ext>
                    </a:extLst>
                  </p:cNvPr>
                  <p:cNvSpPr/>
                  <p:nvPr/>
                </p:nvSpPr>
                <p:spPr>
                  <a:xfrm rot="16200000">
                    <a:off x="2994721" y="2710204"/>
                    <a:ext cx="109785" cy="101092"/>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cxnSp>
                <p:nvCxnSpPr>
                  <p:cNvPr id="30" name="Straight Connector 29">
                    <a:extLst>
                      <a:ext uri="{FF2B5EF4-FFF2-40B4-BE49-F238E27FC236}">
                        <a16:creationId xmlns:a16="http://schemas.microsoft.com/office/drawing/2014/main" id="{45FAF04E-1499-46EB-A803-A7E17DB1188F}"/>
                      </a:ext>
                    </a:extLst>
                  </p:cNvPr>
                  <p:cNvCxnSpPr>
                    <a:cxnSpLocks/>
                    <a:stCxn id="31" idx="0"/>
                  </p:cNvCxnSpPr>
                  <p:nvPr/>
                </p:nvCxnSpPr>
                <p:spPr>
                  <a:xfrm flipH="1" flipV="1">
                    <a:off x="3058404" y="2800352"/>
                    <a:ext cx="358441" cy="6032"/>
                  </a:xfrm>
                  <a:prstGeom prst="line">
                    <a:avLst/>
                  </a:prstGeom>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A6BD2FD2-0F98-4933-A552-9808A6CB4FDD}"/>
                      </a:ext>
                    </a:extLst>
                  </p:cNvPr>
                  <p:cNvSpPr/>
                  <p:nvPr/>
                </p:nvSpPr>
                <p:spPr>
                  <a:xfrm rot="16200000">
                    <a:off x="3410827" y="2690799"/>
                    <a:ext cx="247015" cy="2349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sp>
              <p:nvSpPr>
                <p:cNvPr id="26" name="Text Box 2">
                  <a:extLst>
                    <a:ext uri="{FF2B5EF4-FFF2-40B4-BE49-F238E27FC236}">
                      <a16:creationId xmlns:a16="http://schemas.microsoft.com/office/drawing/2014/main" id="{6E5D36EE-B9D0-4911-9226-5BD8CAFF85B9}"/>
                    </a:ext>
                  </a:extLst>
                </p:cNvPr>
                <p:cNvSpPr txBox="1">
                  <a:spLocks noChangeArrowheads="1"/>
                </p:cNvSpPr>
                <p:nvPr/>
              </p:nvSpPr>
              <p:spPr bwMode="auto">
                <a:xfrm>
                  <a:off x="3988625" y="3229714"/>
                  <a:ext cx="451169" cy="298193"/>
                </a:xfrm>
                <a:prstGeom prst="rect">
                  <a:avLst/>
                </a:prstGeom>
                <a:solidFill>
                  <a:srgbClr val="FFFFFF"/>
                </a:solidFill>
                <a:ln w="9525">
                  <a:solidFill>
                    <a:srgbClr val="000000"/>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1000" dirty="0">
                      <a:effectLst/>
                      <a:latin typeface="Calibri" panose="020F0502020204030204" pitchFamily="34" charset="0"/>
                      <a:ea typeface="Calibri" panose="020F0502020204030204" pitchFamily="34" charset="0"/>
                      <a:cs typeface="Times New Roman" panose="02020603050405020304" pitchFamily="18" charset="0"/>
                    </a:rPr>
                    <a:t>CLR meter</a:t>
                  </a:r>
                </a:p>
              </p:txBody>
            </p:sp>
          </p:grpSp>
          <p:cxnSp>
            <p:nvCxnSpPr>
              <p:cNvPr id="22" name="Straight Arrow Connector 21">
                <a:extLst>
                  <a:ext uri="{FF2B5EF4-FFF2-40B4-BE49-F238E27FC236}">
                    <a16:creationId xmlns:a16="http://schemas.microsoft.com/office/drawing/2014/main" id="{385ABFF5-03AC-44FB-ABB8-711A49CF63DA}"/>
                  </a:ext>
                </a:extLst>
              </p:cNvPr>
              <p:cNvCxnSpPr/>
              <p:nvPr/>
            </p:nvCxnSpPr>
            <p:spPr>
              <a:xfrm>
                <a:off x="2489937" y="2051531"/>
                <a:ext cx="0" cy="1090910"/>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3" name="Text Box 2">
                <a:extLst>
                  <a:ext uri="{FF2B5EF4-FFF2-40B4-BE49-F238E27FC236}">
                    <a16:creationId xmlns:a16="http://schemas.microsoft.com/office/drawing/2014/main" id="{4EDC4A14-FEA5-435C-BA5B-C176F94CAA83}"/>
                  </a:ext>
                </a:extLst>
              </p:cNvPr>
              <p:cNvSpPr txBox="1">
                <a:spLocks noChangeArrowheads="1"/>
              </p:cNvSpPr>
              <p:nvPr/>
            </p:nvSpPr>
            <p:spPr bwMode="auto">
              <a:xfrm>
                <a:off x="2219529" y="3175481"/>
                <a:ext cx="482781" cy="428072"/>
              </a:xfrm>
              <a:prstGeom prst="rect">
                <a:avLst/>
              </a:prstGeom>
              <a:solidFill>
                <a:srgbClr val="FFFFFF"/>
              </a:solidFill>
              <a:ln w="9525">
                <a:solidFill>
                  <a:srgbClr val="000000"/>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Aux/Zonal Load</a:t>
                </a:r>
              </a:p>
            </p:txBody>
          </p:sp>
        </p:grpSp>
        <p:cxnSp>
          <p:nvCxnSpPr>
            <p:cNvPr id="16" name="Straight Arrow Connector 15">
              <a:extLst>
                <a:ext uri="{FF2B5EF4-FFF2-40B4-BE49-F238E27FC236}">
                  <a16:creationId xmlns:a16="http://schemas.microsoft.com/office/drawing/2014/main" id="{4960F236-805C-4491-8184-5CE52DE41B0B}"/>
                </a:ext>
              </a:extLst>
            </p:cNvPr>
            <p:cNvCxnSpPr>
              <a:cxnSpLocks/>
              <a:endCxn id="31" idx="3"/>
            </p:cNvCxnSpPr>
            <p:nvPr/>
          </p:nvCxnSpPr>
          <p:spPr>
            <a:xfrm flipH="1" flipV="1">
              <a:off x="3527701" y="2130604"/>
              <a:ext cx="340231" cy="2393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434470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D370A-9861-4DAA-9B2E-5E2D5C73AEEB}"/>
              </a:ext>
            </a:extLst>
          </p:cNvPr>
          <p:cNvSpPr>
            <a:spLocks noGrp="1"/>
          </p:cNvSpPr>
          <p:nvPr>
            <p:ph type="title"/>
          </p:nvPr>
        </p:nvSpPr>
        <p:spPr/>
        <p:txBody>
          <a:bodyPr/>
          <a:lstStyle/>
          <a:p>
            <a:r>
              <a:rPr lang="en-US" dirty="0"/>
              <a:t>Changes Proposed by this NPRR – cont’d</a:t>
            </a:r>
          </a:p>
        </p:txBody>
      </p:sp>
      <p:sp>
        <p:nvSpPr>
          <p:cNvPr id="3" name="Content Placeholder 2">
            <a:extLst>
              <a:ext uri="{FF2B5EF4-FFF2-40B4-BE49-F238E27FC236}">
                <a16:creationId xmlns:a16="http://schemas.microsoft.com/office/drawing/2014/main" id="{8E68AC2C-6B4E-4055-9A20-F5133F9D6A8C}"/>
              </a:ext>
            </a:extLst>
          </p:cNvPr>
          <p:cNvSpPr>
            <a:spLocks noGrp="1"/>
          </p:cNvSpPr>
          <p:nvPr>
            <p:ph idx="1"/>
          </p:nvPr>
        </p:nvSpPr>
        <p:spPr>
          <a:xfrm>
            <a:off x="266700" y="902889"/>
            <a:ext cx="8534400" cy="5052221"/>
          </a:xfrm>
        </p:spPr>
        <p:txBody>
          <a:bodyPr/>
          <a:lstStyle/>
          <a:p>
            <a:pPr marL="457200" indent="-457200">
              <a:buFont typeface="+mj-lt"/>
              <a:buAutoNum type="arabicPeriod" startAt="6"/>
            </a:pPr>
            <a:r>
              <a:rPr lang="en-US" sz="1800" dirty="0"/>
              <a:t>Transmission/Distribution Losses and UFE</a:t>
            </a:r>
          </a:p>
          <a:p>
            <a:pPr marL="857250" lvl="1" indent="-457200">
              <a:buFont typeface="+mj-lt"/>
              <a:buAutoNum type="alphaLcParenR"/>
            </a:pPr>
            <a:r>
              <a:rPr lang="en-US" sz="1600" dirty="0"/>
              <a:t>Of the </a:t>
            </a:r>
            <a:r>
              <a:rPr lang="en-US" sz="1600" u="sng" dirty="0"/>
              <a:t>total energy consumption </a:t>
            </a:r>
            <a:r>
              <a:rPr lang="en-US" sz="1600" dirty="0"/>
              <a:t>measured by the CLR meter, </a:t>
            </a:r>
            <a:r>
              <a:rPr lang="en-US" sz="1600" b="1" u="sng" dirty="0"/>
              <a:t>only</a:t>
            </a:r>
            <a:r>
              <a:rPr lang="en-US" sz="1600" dirty="0"/>
              <a:t> the portion of that energy supplied from the grid is adjusted for transmission/distribution losses and UFE</a:t>
            </a:r>
          </a:p>
          <a:p>
            <a:pPr marL="1257300" lvl="2" indent="-457200">
              <a:buFont typeface="+mj-lt"/>
              <a:buAutoNum type="romanLcPeriod"/>
            </a:pPr>
            <a:r>
              <a:rPr lang="en-US" sz="1400" dirty="0"/>
              <a:t>For a site without net metering arrangement, the </a:t>
            </a:r>
            <a:r>
              <a:rPr lang="en-US" sz="1400" u="sng" dirty="0"/>
              <a:t>total CLR energy consumption </a:t>
            </a:r>
            <a:r>
              <a:rPr lang="en-US" sz="1400" dirty="0"/>
              <a:t>measured by the CLR meter is adjusted for transmission/distribution losses and UFE</a:t>
            </a:r>
          </a:p>
          <a:p>
            <a:pPr marL="857250" lvl="1" indent="-457200">
              <a:buFont typeface="+mj-lt"/>
              <a:buAutoNum type="alphaLcParenR"/>
            </a:pPr>
            <a:r>
              <a:rPr lang="en-US" sz="1600" dirty="0"/>
              <a:t>Non-WSL Charging Load will also be adjusted for transmission/distribution losses and UFE in a similar manner</a:t>
            </a:r>
          </a:p>
          <a:p>
            <a:pPr marL="857250" lvl="1" indent="-457200">
              <a:buFont typeface="+mj-lt"/>
              <a:buAutoNum type="alphaLcParenR"/>
            </a:pPr>
            <a:endParaRPr lang="en-US" sz="1600" dirty="0"/>
          </a:p>
          <a:p>
            <a:pPr marL="857250" lvl="1" indent="-457200">
              <a:buFont typeface="+mj-lt"/>
              <a:buAutoNum type="alphaLcParenR"/>
            </a:pPr>
            <a:endParaRPr lang="en-US" sz="1600" dirty="0"/>
          </a:p>
          <a:p>
            <a:pPr marL="857250" lvl="1" indent="-457200">
              <a:buFont typeface="+mj-lt"/>
              <a:buAutoNum type="alphaLcParenR"/>
            </a:pPr>
            <a:endParaRPr lang="en-US" sz="1600" dirty="0"/>
          </a:p>
          <a:p>
            <a:pPr marL="857250" lvl="1" indent="-457200">
              <a:buFont typeface="+mj-lt"/>
              <a:buAutoNum type="alphaLcParenR"/>
            </a:pPr>
            <a:endParaRPr lang="en-US" sz="1600" dirty="0"/>
          </a:p>
          <a:p>
            <a:pPr marL="857250" lvl="1" indent="-457200">
              <a:buFont typeface="+mj-lt"/>
              <a:buAutoNum type="alphaLcParenR"/>
            </a:pPr>
            <a:endParaRPr lang="en-US" sz="1600" dirty="0"/>
          </a:p>
          <a:p>
            <a:pPr marL="857250" lvl="1" indent="-457200">
              <a:buFont typeface="+mj-lt"/>
              <a:buAutoNum type="alphaLcParenR"/>
            </a:pPr>
            <a:endParaRPr lang="en-US" sz="1600" dirty="0"/>
          </a:p>
          <a:p>
            <a:pPr marL="857250" lvl="1" indent="-457200">
              <a:buFont typeface="+mj-lt"/>
              <a:buAutoNum type="alphaLcParenR"/>
            </a:pPr>
            <a:endParaRPr lang="en-US" sz="1600" dirty="0"/>
          </a:p>
          <a:p>
            <a:pPr marL="857250" lvl="1" indent="-457200">
              <a:buFont typeface="+mj-lt"/>
              <a:buAutoNum type="alphaLcParenR"/>
            </a:pPr>
            <a:endParaRPr lang="en-US" sz="1600" dirty="0"/>
          </a:p>
          <a:p>
            <a:pPr marL="857250" lvl="1" indent="-457200">
              <a:buFont typeface="+mj-lt"/>
              <a:buAutoNum type="alphaLcParenR"/>
            </a:pPr>
            <a:endParaRPr lang="en-US" sz="1600" dirty="0"/>
          </a:p>
          <a:p>
            <a:pPr marL="857250" lvl="1" indent="-457200">
              <a:buFont typeface="+mj-lt"/>
              <a:buAutoNum type="alphaLcParenR"/>
            </a:pPr>
            <a:endParaRPr lang="en-US" sz="1600" dirty="0"/>
          </a:p>
        </p:txBody>
      </p:sp>
      <p:sp>
        <p:nvSpPr>
          <p:cNvPr id="4" name="Slide Number Placeholder 3">
            <a:extLst>
              <a:ext uri="{FF2B5EF4-FFF2-40B4-BE49-F238E27FC236}">
                <a16:creationId xmlns:a16="http://schemas.microsoft.com/office/drawing/2014/main" id="{2A99D97C-BCE1-4A68-A970-5C4D0B387780}"/>
              </a:ext>
            </a:extLst>
          </p:cNvPr>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Footer Placeholder 4">
            <a:extLst>
              <a:ext uri="{FF2B5EF4-FFF2-40B4-BE49-F238E27FC236}">
                <a16:creationId xmlns:a16="http://schemas.microsoft.com/office/drawing/2014/main" id="{72CAC47D-D32C-4847-88DC-134C855BE045}"/>
              </a:ext>
            </a:extLst>
          </p:cNvPr>
          <p:cNvSpPr>
            <a:spLocks noGrp="1"/>
          </p:cNvSpPr>
          <p:nvPr>
            <p:ph type="ftr" sz="quarter" idx="11"/>
          </p:nvPr>
        </p:nvSpPr>
        <p:spPr>
          <a:xfrm>
            <a:off x="3200400" y="6553200"/>
            <a:ext cx="2895600" cy="228600"/>
          </a:xfrm>
        </p:spPr>
        <p:txBody>
          <a:bodyPr/>
          <a:lstStyle/>
          <a:p>
            <a:r>
              <a:rPr lang="en-US" dirty="0"/>
              <a:t>FOR DISCUSSION ONLY</a:t>
            </a:r>
          </a:p>
        </p:txBody>
      </p:sp>
    </p:spTree>
    <p:extLst>
      <p:ext uri="{BB962C8B-B14F-4D97-AF65-F5344CB8AC3E}">
        <p14:creationId xmlns:p14="http://schemas.microsoft.com/office/powerpoint/2010/main" val="8216523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D370A-9861-4DAA-9B2E-5E2D5C73AEEB}"/>
              </a:ext>
            </a:extLst>
          </p:cNvPr>
          <p:cNvSpPr>
            <a:spLocks noGrp="1"/>
          </p:cNvSpPr>
          <p:nvPr>
            <p:ph type="title"/>
          </p:nvPr>
        </p:nvSpPr>
        <p:spPr/>
        <p:txBody>
          <a:bodyPr/>
          <a:lstStyle/>
          <a:p>
            <a:r>
              <a:rPr lang="en-US" dirty="0"/>
              <a:t>Changes Proposed by this NPRR – cont’d</a:t>
            </a:r>
          </a:p>
        </p:txBody>
      </p:sp>
      <p:sp>
        <p:nvSpPr>
          <p:cNvPr id="3" name="Content Placeholder 2">
            <a:extLst>
              <a:ext uri="{FF2B5EF4-FFF2-40B4-BE49-F238E27FC236}">
                <a16:creationId xmlns:a16="http://schemas.microsoft.com/office/drawing/2014/main" id="{8E68AC2C-6B4E-4055-9A20-F5133F9D6A8C}"/>
              </a:ext>
            </a:extLst>
          </p:cNvPr>
          <p:cNvSpPr>
            <a:spLocks noGrp="1"/>
          </p:cNvSpPr>
          <p:nvPr>
            <p:ph idx="1"/>
          </p:nvPr>
        </p:nvSpPr>
        <p:spPr>
          <a:xfrm>
            <a:off x="266700" y="902889"/>
            <a:ext cx="8534400" cy="5052221"/>
          </a:xfrm>
        </p:spPr>
        <p:txBody>
          <a:bodyPr/>
          <a:lstStyle/>
          <a:p>
            <a:pPr marL="457200" indent="-457200">
              <a:buFont typeface="+mj-lt"/>
              <a:buAutoNum type="arabicPeriod" startAt="7"/>
            </a:pPr>
            <a:r>
              <a:rPr lang="en-US" sz="1800" dirty="0"/>
              <a:t>Load Ratio Share (LRS) charges/credits/obligations</a:t>
            </a:r>
          </a:p>
          <a:p>
            <a:pPr marL="857250" lvl="1" indent="-457200">
              <a:buFont typeface="+mj-lt"/>
              <a:buAutoNum type="alphaLcParenR"/>
            </a:pPr>
            <a:r>
              <a:rPr lang="en-US" sz="1600" u="sng" dirty="0"/>
              <a:t>Total energy consumption</a:t>
            </a:r>
            <a:r>
              <a:rPr lang="en-US" sz="1600" dirty="0"/>
              <a:t> of CLR* as measured by the CLR meter, appropriately adjusted for transmission/distribution losses and UFE, is added to the QSEs Real-Time Adjusted Meter Load (RTAML)</a:t>
            </a:r>
          </a:p>
          <a:p>
            <a:pPr marL="857250" lvl="1" indent="-457200">
              <a:buFont typeface="+mj-lt"/>
              <a:buAutoNum type="alphaLcParenR"/>
            </a:pPr>
            <a:r>
              <a:rPr lang="en-US" sz="1600" dirty="0"/>
              <a:t>All LRS charges/credits/obligations such as AS Obligations, RUC Capacity Short, ERCOT fee, etc. is based on the </a:t>
            </a:r>
            <a:r>
              <a:rPr lang="en-US" sz="1600" u="sng" dirty="0"/>
              <a:t>total energy consumption </a:t>
            </a:r>
            <a:r>
              <a:rPr lang="en-US" sz="1600" dirty="0"/>
              <a:t>of CLR* as measured by the CLR meter and appropriately adjusted for transmission/distribution losses and UFE.</a:t>
            </a:r>
          </a:p>
          <a:p>
            <a:pPr marL="857250" lvl="1" indent="-457200">
              <a:buFont typeface="+mj-lt"/>
              <a:buAutoNum type="alphaLcParenR"/>
            </a:pPr>
            <a:endParaRPr lang="en-US" sz="1600" dirty="0"/>
          </a:p>
          <a:p>
            <a:pPr marL="457200" indent="-457200">
              <a:buFont typeface="+mj-lt"/>
              <a:buAutoNum type="arabicPeriod" startAt="7"/>
            </a:pPr>
            <a:r>
              <a:rPr lang="en-US" sz="1800" dirty="0"/>
              <a:t>4CP allocation - CLR*</a:t>
            </a:r>
          </a:p>
          <a:p>
            <a:pPr marL="857250" lvl="1" indent="-457200">
              <a:buFont typeface="+mj-lt"/>
              <a:buAutoNum type="alphaLcParenR"/>
            </a:pPr>
            <a:r>
              <a:rPr lang="en-US" sz="1600" b="1" u="sng" dirty="0"/>
              <a:t>Only</a:t>
            </a:r>
            <a:r>
              <a:rPr lang="en-US" sz="1600" dirty="0"/>
              <a:t> the portion of that energy supplied from the grid, adjusted for transmission/distribution losses and UFE, is the amount (MWh) considered for 4CP TCOST allocation</a:t>
            </a:r>
          </a:p>
          <a:p>
            <a:pPr marL="1257300" lvl="2" indent="-457200">
              <a:buFont typeface="+mj-lt"/>
              <a:buAutoNum type="romanLcPeriod"/>
            </a:pPr>
            <a:r>
              <a:rPr lang="en-US" sz="1400" dirty="0"/>
              <a:t>For a site without net metering arrangement, the </a:t>
            </a:r>
            <a:r>
              <a:rPr lang="en-US" sz="1400" u="sng" dirty="0"/>
              <a:t>total CLR energy consumption </a:t>
            </a:r>
            <a:r>
              <a:rPr lang="en-US" sz="1400" dirty="0"/>
              <a:t>measured by the CLR meter, adjusted for transmission/distribution losses and UFE, is the amount (MWh) considered for 4CP TCOST allocation</a:t>
            </a:r>
          </a:p>
          <a:p>
            <a:pPr marL="857250" lvl="1" indent="-457200">
              <a:buFont typeface="+mj-lt"/>
              <a:buAutoNum type="alphaLcParenR"/>
            </a:pPr>
            <a:r>
              <a:rPr lang="en-US" sz="1600" dirty="0"/>
              <a:t>Non-WSL Charging Load will have same treatment for 4CP</a:t>
            </a:r>
          </a:p>
          <a:p>
            <a:pPr marL="857250" lvl="1" indent="-457200">
              <a:buFont typeface="+mj-lt"/>
              <a:buAutoNum type="alphaLcParenR"/>
            </a:pPr>
            <a:endParaRPr lang="en-US" sz="1600" dirty="0"/>
          </a:p>
          <a:p>
            <a:pPr marL="0" indent="0">
              <a:buNone/>
            </a:pPr>
            <a:endParaRPr lang="en-US" sz="1600" dirty="0"/>
          </a:p>
          <a:p>
            <a:pPr marL="0" indent="0">
              <a:buNone/>
            </a:pPr>
            <a:r>
              <a:rPr lang="en-US" sz="1600" dirty="0"/>
              <a:t>* Not an Aggregate Load Resource (ALR)</a:t>
            </a:r>
          </a:p>
          <a:p>
            <a:pPr marL="0" indent="0">
              <a:buNone/>
            </a:pPr>
            <a:endParaRPr lang="en-US" sz="1600" dirty="0"/>
          </a:p>
        </p:txBody>
      </p:sp>
      <p:sp>
        <p:nvSpPr>
          <p:cNvPr id="4" name="Slide Number Placeholder 3">
            <a:extLst>
              <a:ext uri="{FF2B5EF4-FFF2-40B4-BE49-F238E27FC236}">
                <a16:creationId xmlns:a16="http://schemas.microsoft.com/office/drawing/2014/main" id="{2A99D97C-BCE1-4A68-A970-5C4D0B387780}"/>
              </a:ext>
            </a:extLst>
          </p:cNvPr>
          <p:cNvSpPr>
            <a:spLocks noGrp="1"/>
          </p:cNvSpPr>
          <p:nvPr>
            <p:ph type="sldNum" sz="quarter" idx="4"/>
          </p:nvPr>
        </p:nvSpPr>
        <p:spPr/>
        <p:txBody>
          <a:bodyPr/>
          <a:lstStyle/>
          <a:p>
            <a:fld id="{1D93BD3E-1E9A-4970-A6F7-E7AC52762E0C}" type="slidenum">
              <a:rPr lang="en-US" smtClean="0"/>
              <a:pPr/>
              <a:t>12</a:t>
            </a:fld>
            <a:endParaRPr lang="en-US" dirty="0"/>
          </a:p>
        </p:txBody>
      </p:sp>
      <p:sp>
        <p:nvSpPr>
          <p:cNvPr id="5" name="Footer Placeholder 4">
            <a:extLst>
              <a:ext uri="{FF2B5EF4-FFF2-40B4-BE49-F238E27FC236}">
                <a16:creationId xmlns:a16="http://schemas.microsoft.com/office/drawing/2014/main" id="{72CAC47D-D32C-4847-88DC-134C855BE045}"/>
              </a:ext>
            </a:extLst>
          </p:cNvPr>
          <p:cNvSpPr>
            <a:spLocks noGrp="1"/>
          </p:cNvSpPr>
          <p:nvPr>
            <p:ph type="ftr" sz="quarter" idx="11"/>
          </p:nvPr>
        </p:nvSpPr>
        <p:spPr>
          <a:xfrm>
            <a:off x="3200400" y="6553200"/>
            <a:ext cx="2895600" cy="228600"/>
          </a:xfrm>
        </p:spPr>
        <p:txBody>
          <a:bodyPr/>
          <a:lstStyle/>
          <a:p>
            <a:r>
              <a:rPr lang="en-US" dirty="0"/>
              <a:t>FOR DISCUSSION ONLY</a:t>
            </a:r>
          </a:p>
        </p:txBody>
      </p:sp>
    </p:spTree>
    <p:extLst>
      <p:ext uri="{BB962C8B-B14F-4D97-AF65-F5344CB8AC3E}">
        <p14:creationId xmlns:p14="http://schemas.microsoft.com/office/powerpoint/2010/main" val="12149718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D370A-9861-4DAA-9B2E-5E2D5C73AEEB}"/>
              </a:ext>
            </a:extLst>
          </p:cNvPr>
          <p:cNvSpPr>
            <a:spLocks noGrp="1"/>
          </p:cNvSpPr>
          <p:nvPr>
            <p:ph type="title"/>
          </p:nvPr>
        </p:nvSpPr>
        <p:spPr/>
        <p:txBody>
          <a:bodyPr/>
          <a:lstStyle/>
          <a:p>
            <a:r>
              <a:rPr lang="en-US" dirty="0"/>
              <a:t>Changes Proposed by this NPRR – cont’d</a:t>
            </a:r>
          </a:p>
        </p:txBody>
      </p:sp>
      <p:sp>
        <p:nvSpPr>
          <p:cNvPr id="4" name="Slide Number Placeholder 3">
            <a:extLst>
              <a:ext uri="{FF2B5EF4-FFF2-40B4-BE49-F238E27FC236}">
                <a16:creationId xmlns:a16="http://schemas.microsoft.com/office/drawing/2014/main" id="{2A99D97C-BCE1-4A68-A970-5C4D0B387780}"/>
              </a:ext>
            </a:extLst>
          </p:cNvPr>
          <p:cNvSpPr>
            <a:spLocks noGrp="1"/>
          </p:cNvSpPr>
          <p:nvPr>
            <p:ph type="sldNum" sz="quarter" idx="4"/>
          </p:nvPr>
        </p:nvSpPr>
        <p:spPr/>
        <p:txBody>
          <a:bodyPr/>
          <a:lstStyle/>
          <a:p>
            <a:fld id="{1D93BD3E-1E9A-4970-A6F7-E7AC52762E0C}" type="slidenum">
              <a:rPr lang="en-US" smtClean="0"/>
              <a:pPr/>
              <a:t>13</a:t>
            </a:fld>
            <a:endParaRPr lang="en-US" dirty="0"/>
          </a:p>
        </p:txBody>
      </p:sp>
      <p:sp>
        <p:nvSpPr>
          <p:cNvPr id="5" name="Footer Placeholder 4">
            <a:extLst>
              <a:ext uri="{FF2B5EF4-FFF2-40B4-BE49-F238E27FC236}">
                <a16:creationId xmlns:a16="http://schemas.microsoft.com/office/drawing/2014/main" id="{72CAC47D-D32C-4847-88DC-134C855BE045}"/>
              </a:ext>
            </a:extLst>
          </p:cNvPr>
          <p:cNvSpPr>
            <a:spLocks noGrp="1"/>
          </p:cNvSpPr>
          <p:nvPr>
            <p:ph type="ftr" sz="quarter" idx="11"/>
          </p:nvPr>
        </p:nvSpPr>
        <p:spPr>
          <a:xfrm>
            <a:off x="3200400" y="6553200"/>
            <a:ext cx="2895600" cy="228600"/>
          </a:xfrm>
        </p:spPr>
        <p:txBody>
          <a:bodyPr/>
          <a:lstStyle/>
          <a:p>
            <a:r>
              <a:rPr lang="en-US" dirty="0"/>
              <a:t>FOR DISCUSSION ONLY</a:t>
            </a:r>
          </a:p>
        </p:txBody>
      </p:sp>
      <p:grpSp>
        <p:nvGrpSpPr>
          <p:cNvPr id="6" name="Group 5">
            <a:extLst>
              <a:ext uri="{FF2B5EF4-FFF2-40B4-BE49-F238E27FC236}">
                <a16:creationId xmlns:a16="http://schemas.microsoft.com/office/drawing/2014/main" id="{35D6A2D6-9B30-47FF-9E91-3C223A2148C6}"/>
              </a:ext>
            </a:extLst>
          </p:cNvPr>
          <p:cNvGrpSpPr/>
          <p:nvPr/>
        </p:nvGrpSpPr>
        <p:grpSpPr>
          <a:xfrm>
            <a:off x="838200" y="1759920"/>
            <a:ext cx="7324621" cy="3554723"/>
            <a:chOff x="0" y="3656"/>
            <a:chExt cx="5301932" cy="3327085"/>
          </a:xfrm>
        </p:grpSpPr>
        <p:grpSp>
          <p:nvGrpSpPr>
            <p:cNvPr id="7" name="Group 6">
              <a:extLst>
                <a:ext uri="{FF2B5EF4-FFF2-40B4-BE49-F238E27FC236}">
                  <a16:creationId xmlns:a16="http://schemas.microsoft.com/office/drawing/2014/main" id="{78C9F367-C607-49C7-8046-35B40AC52F30}"/>
                </a:ext>
              </a:extLst>
            </p:cNvPr>
            <p:cNvGrpSpPr/>
            <p:nvPr/>
          </p:nvGrpSpPr>
          <p:grpSpPr>
            <a:xfrm>
              <a:off x="1346937" y="165581"/>
              <a:ext cx="3954995" cy="3165160"/>
              <a:chOff x="1346937" y="165581"/>
              <a:chExt cx="4117368" cy="3496749"/>
            </a:xfrm>
          </p:grpSpPr>
          <p:grpSp>
            <p:nvGrpSpPr>
              <p:cNvPr id="21" name="Group 20">
                <a:extLst>
                  <a:ext uri="{FF2B5EF4-FFF2-40B4-BE49-F238E27FC236}">
                    <a16:creationId xmlns:a16="http://schemas.microsoft.com/office/drawing/2014/main" id="{714837F5-4ACF-4B85-9539-E8AA78440BA3}"/>
                  </a:ext>
                </a:extLst>
              </p:cNvPr>
              <p:cNvGrpSpPr/>
              <p:nvPr/>
            </p:nvGrpSpPr>
            <p:grpSpPr>
              <a:xfrm>
                <a:off x="1346937" y="165581"/>
                <a:ext cx="4117368" cy="3496749"/>
                <a:chOff x="1346937" y="165581"/>
                <a:chExt cx="4117368" cy="4399562"/>
              </a:xfrm>
            </p:grpSpPr>
            <p:grpSp>
              <p:nvGrpSpPr>
                <p:cNvPr id="24" name="Group 23">
                  <a:extLst>
                    <a:ext uri="{FF2B5EF4-FFF2-40B4-BE49-F238E27FC236}">
                      <a16:creationId xmlns:a16="http://schemas.microsoft.com/office/drawing/2014/main" id="{C47B87DA-2C5A-4376-AA64-C7CA0EDF3215}"/>
                    </a:ext>
                  </a:extLst>
                </p:cNvPr>
                <p:cNvGrpSpPr/>
                <p:nvPr/>
              </p:nvGrpSpPr>
              <p:grpSpPr>
                <a:xfrm>
                  <a:off x="1346937" y="165581"/>
                  <a:ext cx="1892552" cy="3761618"/>
                  <a:chOff x="1346937" y="165581"/>
                  <a:chExt cx="2503051" cy="3761618"/>
                </a:xfrm>
              </p:grpSpPr>
              <p:cxnSp>
                <p:nvCxnSpPr>
                  <p:cNvPr id="32" name="Straight Connector 31">
                    <a:extLst>
                      <a:ext uri="{FF2B5EF4-FFF2-40B4-BE49-F238E27FC236}">
                        <a16:creationId xmlns:a16="http://schemas.microsoft.com/office/drawing/2014/main" id="{8A904D1A-0C67-4509-B071-01A210A692F1}"/>
                      </a:ext>
                    </a:extLst>
                  </p:cNvPr>
                  <p:cNvCxnSpPr/>
                  <p:nvPr/>
                </p:nvCxnSpPr>
                <p:spPr>
                  <a:xfrm>
                    <a:off x="2180712" y="1189564"/>
                    <a:ext cx="14859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45DBA724-5AAD-4961-8666-FE847A1A1F26}"/>
                      </a:ext>
                    </a:extLst>
                  </p:cNvPr>
                  <p:cNvCxnSpPr/>
                  <p:nvPr/>
                </p:nvCxnSpPr>
                <p:spPr>
                  <a:xfrm>
                    <a:off x="2857622" y="1189564"/>
                    <a:ext cx="0" cy="49533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567C78B6-3694-4BF3-B755-4435C817FF66}"/>
                      </a:ext>
                    </a:extLst>
                  </p:cNvPr>
                  <p:cNvCxnSpPr/>
                  <p:nvPr/>
                </p:nvCxnSpPr>
                <p:spPr>
                  <a:xfrm>
                    <a:off x="3585332" y="2514718"/>
                    <a:ext cx="0" cy="1090910"/>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0562A1DE-0153-4078-A03F-82D7AD4A612A}"/>
                      </a:ext>
                    </a:extLst>
                  </p:cNvPr>
                  <p:cNvGrpSpPr/>
                  <p:nvPr/>
                </p:nvGrpSpPr>
                <p:grpSpPr>
                  <a:xfrm>
                    <a:off x="1346937" y="165581"/>
                    <a:ext cx="2503051" cy="3761618"/>
                    <a:chOff x="1346937" y="165581"/>
                    <a:chExt cx="2503051" cy="3558287"/>
                  </a:xfrm>
                </p:grpSpPr>
                <p:cxnSp>
                  <p:nvCxnSpPr>
                    <p:cNvPr id="36" name="Straight Connector 35">
                      <a:extLst>
                        <a:ext uri="{FF2B5EF4-FFF2-40B4-BE49-F238E27FC236}">
                          <a16:creationId xmlns:a16="http://schemas.microsoft.com/office/drawing/2014/main" id="{219C2228-1FD4-4B58-894E-66BFC7946E39}"/>
                        </a:ext>
                      </a:extLst>
                    </p:cNvPr>
                    <p:cNvCxnSpPr/>
                    <p:nvPr/>
                  </p:nvCxnSpPr>
                  <p:spPr>
                    <a:xfrm>
                      <a:off x="2853812" y="1949931"/>
                      <a:ext cx="0" cy="448384"/>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1CA5F43D-1BC8-4073-8275-C47DB8F399C8}"/>
                        </a:ext>
                      </a:extLst>
                    </p:cNvPr>
                    <p:cNvGrpSpPr/>
                    <p:nvPr/>
                  </p:nvGrpSpPr>
                  <p:grpSpPr>
                    <a:xfrm>
                      <a:off x="1346937" y="165581"/>
                      <a:ext cx="2503051" cy="3558287"/>
                      <a:chOff x="1346937" y="165581"/>
                      <a:chExt cx="2503051" cy="3558287"/>
                    </a:xfrm>
                  </p:grpSpPr>
                  <p:grpSp>
                    <p:nvGrpSpPr>
                      <p:cNvPr id="38" name="Group 37">
                        <a:extLst>
                          <a:ext uri="{FF2B5EF4-FFF2-40B4-BE49-F238E27FC236}">
                            <a16:creationId xmlns:a16="http://schemas.microsoft.com/office/drawing/2014/main" id="{A70A7D63-AD77-41D6-8467-2290C40A1345}"/>
                          </a:ext>
                        </a:extLst>
                      </p:cNvPr>
                      <p:cNvGrpSpPr/>
                      <p:nvPr/>
                    </p:nvGrpSpPr>
                    <p:grpSpPr>
                      <a:xfrm>
                        <a:off x="1818762" y="222731"/>
                        <a:ext cx="1036320" cy="914400"/>
                        <a:chOff x="1818762" y="222731"/>
                        <a:chExt cx="1036320" cy="914400"/>
                      </a:xfrm>
                    </p:grpSpPr>
                    <p:cxnSp>
                      <p:nvCxnSpPr>
                        <p:cNvPr id="63" name="Straight Arrow Connector 62">
                          <a:extLst>
                            <a:ext uri="{FF2B5EF4-FFF2-40B4-BE49-F238E27FC236}">
                              <a16:creationId xmlns:a16="http://schemas.microsoft.com/office/drawing/2014/main" id="{223CC8CE-9F86-4EE6-B1D5-46A01E2AC393}"/>
                            </a:ext>
                          </a:extLst>
                        </p:cNvPr>
                        <p:cNvCxnSpPr/>
                        <p:nvPr/>
                      </p:nvCxnSpPr>
                      <p:spPr>
                        <a:xfrm flipH="1">
                          <a:off x="1818762" y="222731"/>
                          <a:ext cx="1028700"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9A3E63EF-8933-40BD-93BB-18B3D776F5F3}"/>
                            </a:ext>
                          </a:extLst>
                        </p:cNvPr>
                        <p:cNvCxnSpPr/>
                        <p:nvPr/>
                      </p:nvCxnSpPr>
                      <p:spPr>
                        <a:xfrm>
                          <a:off x="2855082" y="222731"/>
                          <a:ext cx="0" cy="914400"/>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39" name="Group 38">
                        <a:extLst>
                          <a:ext uri="{FF2B5EF4-FFF2-40B4-BE49-F238E27FC236}">
                            <a16:creationId xmlns:a16="http://schemas.microsoft.com/office/drawing/2014/main" id="{8EB9F8AB-EF37-4E90-A75D-E744E6E7E43A}"/>
                          </a:ext>
                        </a:extLst>
                      </p:cNvPr>
                      <p:cNvGrpSpPr/>
                      <p:nvPr/>
                    </p:nvGrpSpPr>
                    <p:grpSpPr>
                      <a:xfrm>
                        <a:off x="2289932" y="165581"/>
                        <a:ext cx="435179" cy="637540"/>
                        <a:chOff x="2289932" y="165581"/>
                        <a:chExt cx="435179" cy="637540"/>
                      </a:xfrm>
                    </p:grpSpPr>
                    <p:sp>
                      <p:nvSpPr>
                        <p:cNvPr id="57" name="Text Box 18">
                          <a:extLst>
                            <a:ext uri="{FF2B5EF4-FFF2-40B4-BE49-F238E27FC236}">
                              <a16:creationId xmlns:a16="http://schemas.microsoft.com/office/drawing/2014/main" id="{47FBCE97-8079-4B2F-BE47-8D0CBBCA5ED1}"/>
                            </a:ext>
                          </a:extLst>
                        </p:cNvPr>
                        <p:cNvSpPr txBox="1"/>
                        <p:nvPr/>
                      </p:nvSpPr>
                      <p:spPr>
                        <a:xfrm>
                          <a:off x="2308982" y="570264"/>
                          <a:ext cx="416129" cy="222872"/>
                        </a:xfrm>
                        <a:prstGeom prst="rect">
                          <a:avLst/>
                        </a:prstGeom>
                        <a:solidFill>
                          <a:schemeClr val="lt1"/>
                        </a:solidFill>
                        <a:ln w="6350">
                          <a:noFill/>
                        </a:ln>
                      </p:spPr>
                      <p:txBody>
                        <a:bodyPr rot="0" spcFirstLastPara="0" vert="horz" wrap="square" lIns="18288" tIns="18288" rIns="18288" bIns="18288"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7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M1</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58" name="Group 57">
                          <a:extLst>
                            <a:ext uri="{FF2B5EF4-FFF2-40B4-BE49-F238E27FC236}">
                              <a16:creationId xmlns:a16="http://schemas.microsoft.com/office/drawing/2014/main" id="{160AB040-1CF2-4472-97FB-51DC53FF1945}"/>
                            </a:ext>
                          </a:extLst>
                        </p:cNvPr>
                        <p:cNvGrpSpPr/>
                        <p:nvPr/>
                      </p:nvGrpSpPr>
                      <p:grpSpPr>
                        <a:xfrm>
                          <a:off x="2308985" y="165581"/>
                          <a:ext cx="192024" cy="112471"/>
                          <a:chOff x="2308985" y="165581"/>
                          <a:chExt cx="892454" cy="358452"/>
                        </a:xfrm>
                      </p:grpSpPr>
                      <p:sp>
                        <p:nvSpPr>
                          <p:cNvPr id="61" name="Freeform: Shape 60">
                            <a:extLst>
                              <a:ext uri="{FF2B5EF4-FFF2-40B4-BE49-F238E27FC236}">
                                <a16:creationId xmlns:a16="http://schemas.microsoft.com/office/drawing/2014/main" id="{46BCE981-5081-495E-A139-351935DB0215}"/>
                              </a:ext>
                            </a:extLst>
                          </p:cNvPr>
                          <p:cNvSpPr/>
                          <p:nvPr/>
                        </p:nvSpPr>
                        <p:spPr>
                          <a:xfrm>
                            <a:off x="2308985" y="165581"/>
                            <a:ext cx="446227" cy="343821"/>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62" name="Freeform: Shape 61">
                            <a:extLst>
                              <a:ext uri="{FF2B5EF4-FFF2-40B4-BE49-F238E27FC236}">
                                <a16:creationId xmlns:a16="http://schemas.microsoft.com/office/drawing/2014/main" id="{FD27488C-A472-4242-9809-D30DF2E94657}"/>
                              </a:ext>
                            </a:extLst>
                          </p:cNvPr>
                          <p:cNvSpPr/>
                          <p:nvPr/>
                        </p:nvSpPr>
                        <p:spPr>
                          <a:xfrm>
                            <a:off x="2755212" y="180212"/>
                            <a:ext cx="446227" cy="343821"/>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cxnSp>
                      <p:nvCxnSpPr>
                        <p:cNvPr id="59" name="Straight Connector 58">
                          <a:extLst>
                            <a:ext uri="{FF2B5EF4-FFF2-40B4-BE49-F238E27FC236}">
                              <a16:creationId xmlns:a16="http://schemas.microsoft.com/office/drawing/2014/main" id="{FB3E962E-9204-465A-8571-320CE3005F41}"/>
                            </a:ext>
                          </a:extLst>
                        </p:cNvPr>
                        <p:cNvCxnSpPr/>
                        <p:nvPr/>
                      </p:nvCxnSpPr>
                      <p:spPr>
                        <a:xfrm>
                          <a:off x="2404232" y="273531"/>
                          <a:ext cx="0" cy="292243"/>
                        </a:xfrm>
                        <a:prstGeom prst="line">
                          <a:avLst/>
                        </a:prstGeom>
                      </p:spPr>
                      <p:style>
                        <a:lnRef idx="1">
                          <a:schemeClr val="accent1"/>
                        </a:lnRef>
                        <a:fillRef idx="0">
                          <a:schemeClr val="accent1"/>
                        </a:fillRef>
                        <a:effectRef idx="0">
                          <a:schemeClr val="accent1"/>
                        </a:effectRef>
                        <a:fontRef idx="minor">
                          <a:schemeClr val="tx1"/>
                        </a:fontRef>
                      </p:style>
                    </p:cxnSp>
                    <p:sp>
                      <p:nvSpPr>
                        <p:cNvPr id="60" name="Oval 59">
                          <a:extLst>
                            <a:ext uri="{FF2B5EF4-FFF2-40B4-BE49-F238E27FC236}">
                              <a16:creationId xmlns:a16="http://schemas.microsoft.com/office/drawing/2014/main" id="{6BE20E61-40F6-4568-8587-DA6A5A78FC1B}"/>
                            </a:ext>
                          </a:extLst>
                        </p:cNvPr>
                        <p:cNvSpPr/>
                        <p:nvPr/>
                      </p:nvSpPr>
                      <p:spPr>
                        <a:xfrm>
                          <a:off x="2289932" y="565631"/>
                          <a:ext cx="228600" cy="23749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grpSp>
                    <p:nvGrpSpPr>
                      <p:cNvPr id="40" name="Group 39">
                        <a:extLst>
                          <a:ext uri="{FF2B5EF4-FFF2-40B4-BE49-F238E27FC236}">
                            <a16:creationId xmlns:a16="http://schemas.microsoft.com/office/drawing/2014/main" id="{9D4417F3-59E4-40D4-8A0A-B873061CDECD}"/>
                          </a:ext>
                        </a:extLst>
                      </p:cNvPr>
                      <p:cNvGrpSpPr/>
                      <p:nvPr/>
                    </p:nvGrpSpPr>
                    <p:grpSpPr>
                      <a:xfrm>
                        <a:off x="2568028" y="1594333"/>
                        <a:ext cx="571500" cy="358141"/>
                        <a:chOff x="2568028" y="1594331"/>
                        <a:chExt cx="892454" cy="815652"/>
                      </a:xfrm>
                    </p:grpSpPr>
                    <p:grpSp>
                      <p:nvGrpSpPr>
                        <p:cNvPr id="51" name="Group 50">
                          <a:extLst>
                            <a:ext uri="{FF2B5EF4-FFF2-40B4-BE49-F238E27FC236}">
                              <a16:creationId xmlns:a16="http://schemas.microsoft.com/office/drawing/2014/main" id="{6CDA252D-6986-4516-A91C-BFFE190A9E11}"/>
                            </a:ext>
                          </a:extLst>
                        </p:cNvPr>
                        <p:cNvGrpSpPr/>
                        <p:nvPr/>
                      </p:nvGrpSpPr>
                      <p:grpSpPr>
                        <a:xfrm>
                          <a:off x="2568028" y="2051531"/>
                          <a:ext cx="892454" cy="358452"/>
                          <a:chOff x="2568028" y="2051531"/>
                          <a:chExt cx="892454" cy="358452"/>
                        </a:xfrm>
                      </p:grpSpPr>
                      <p:sp>
                        <p:nvSpPr>
                          <p:cNvPr id="55" name="Freeform: Shape 54">
                            <a:extLst>
                              <a:ext uri="{FF2B5EF4-FFF2-40B4-BE49-F238E27FC236}">
                                <a16:creationId xmlns:a16="http://schemas.microsoft.com/office/drawing/2014/main" id="{7D94C480-C869-49E3-8DFF-9DA863FBAE63}"/>
                              </a:ext>
                            </a:extLst>
                          </p:cNvPr>
                          <p:cNvSpPr/>
                          <p:nvPr/>
                        </p:nvSpPr>
                        <p:spPr>
                          <a:xfrm>
                            <a:off x="2568028" y="2051531"/>
                            <a:ext cx="446227" cy="343822"/>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56" name="Freeform: Shape 55">
                            <a:extLst>
                              <a:ext uri="{FF2B5EF4-FFF2-40B4-BE49-F238E27FC236}">
                                <a16:creationId xmlns:a16="http://schemas.microsoft.com/office/drawing/2014/main" id="{3B49DC28-4A4D-4A25-8AF5-B9395934EAAF}"/>
                              </a:ext>
                            </a:extLst>
                          </p:cNvPr>
                          <p:cNvSpPr/>
                          <p:nvPr/>
                        </p:nvSpPr>
                        <p:spPr>
                          <a:xfrm>
                            <a:off x="3014255" y="2066161"/>
                            <a:ext cx="446227" cy="343822"/>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grpSp>
                      <p:nvGrpSpPr>
                        <p:cNvPr id="52" name="Group 51">
                          <a:extLst>
                            <a:ext uri="{FF2B5EF4-FFF2-40B4-BE49-F238E27FC236}">
                              <a16:creationId xmlns:a16="http://schemas.microsoft.com/office/drawing/2014/main" id="{01FFDE11-7835-46DF-A5CB-3A74888855C6}"/>
                            </a:ext>
                          </a:extLst>
                        </p:cNvPr>
                        <p:cNvGrpSpPr/>
                        <p:nvPr/>
                      </p:nvGrpSpPr>
                      <p:grpSpPr>
                        <a:xfrm flipV="1">
                          <a:off x="2568028" y="1594331"/>
                          <a:ext cx="892454" cy="358452"/>
                          <a:chOff x="2568028" y="1594331"/>
                          <a:chExt cx="892454" cy="358452"/>
                        </a:xfrm>
                      </p:grpSpPr>
                      <p:sp>
                        <p:nvSpPr>
                          <p:cNvPr id="53" name="Freeform: Shape 52">
                            <a:extLst>
                              <a:ext uri="{FF2B5EF4-FFF2-40B4-BE49-F238E27FC236}">
                                <a16:creationId xmlns:a16="http://schemas.microsoft.com/office/drawing/2014/main" id="{23BFF4D6-29C9-4524-A5BD-4F90A0B2964F}"/>
                              </a:ext>
                            </a:extLst>
                          </p:cNvPr>
                          <p:cNvSpPr/>
                          <p:nvPr/>
                        </p:nvSpPr>
                        <p:spPr>
                          <a:xfrm>
                            <a:off x="2568028" y="1594331"/>
                            <a:ext cx="446227" cy="343822"/>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a:ln w="254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54" name="Freeform: Shape 53">
                            <a:extLst>
                              <a:ext uri="{FF2B5EF4-FFF2-40B4-BE49-F238E27FC236}">
                                <a16:creationId xmlns:a16="http://schemas.microsoft.com/office/drawing/2014/main" id="{C6911125-7255-492E-B620-38E3DF269632}"/>
                              </a:ext>
                            </a:extLst>
                          </p:cNvPr>
                          <p:cNvSpPr/>
                          <p:nvPr/>
                        </p:nvSpPr>
                        <p:spPr>
                          <a:xfrm>
                            <a:off x="3014255" y="1608961"/>
                            <a:ext cx="446227" cy="343822"/>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a:ln w="254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grpSp>
                  <p:cxnSp>
                    <p:nvCxnSpPr>
                      <p:cNvPr id="41" name="Straight Connector 40">
                        <a:extLst>
                          <a:ext uri="{FF2B5EF4-FFF2-40B4-BE49-F238E27FC236}">
                            <a16:creationId xmlns:a16="http://schemas.microsoft.com/office/drawing/2014/main" id="{79D19FD4-F1AE-4C58-BDEE-7DDC51FB0A7B}"/>
                          </a:ext>
                        </a:extLst>
                      </p:cNvPr>
                      <p:cNvCxnSpPr/>
                      <p:nvPr/>
                    </p:nvCxnSpPr>
                    <p:spPr>
                      <a:xfrm flipV="1">
                        <a:off x="1898277" y="2394431"/>
                        <a:ext cx="1951711" cy="8890"/>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231BAA5B-5FD6-43B1-A171-DCE15FA29302}"/>
                          </a:ext>
                        </a:extLst>
                      </p:cNvPr>
                      <p:cNvGrpSpPr/>
                      <p:nvPr/>
                    </p:nvGrpSpPr>
                    <p:grpSpPr>
                      <a:xfrm>
                        <a:off x="1994657" y="2400781"/>
                        <a:ext cx="342900" cy="945377"/>
                        <a:chOff x="1994657" y="2400781"/>
                        <a:chExt cx="342900" cy="945377"/>
                      </a:xfrm>
                    </p:grpSpPr>
                    <p:grpSp>
                      <p:nvGrpSpPr>
                        <p:cNvPr id="47" name="Group 46">
                          <a:extLst>
                            <a:ext uri="{FF2B5EF4-FFF2-40B4-BE49-F238E27FC236}">
                              <a16:creationId xmlns:a16="http://schemas.microsoft.com/office/drawing/2014/main" id="{E56F6962-2F75-40B1-AA73-5D5B7BDE71B8}"/>
                            </a:ext>
                          </a:extLst>
                        </p:cNvPr>
                        <p:cNvGrpSpPr/>
                        <p:nvPr/>
                      </p:nvGrpSpPr>
                      <p:grpSpPr>
                        <a:xfrm>
                          <a:off x="1994657" y="2400781"/>
                          <a:ext cx="342900" cy="945377"/>
                          <a:chOff x="1994657" y="2400781"/>
                          <a:chExt cx="342900" cy="945377"/>
                        </a:xfrm>
                      </p:grpSpPr>
                      <p:sp>
                        <p:nvSpPr>
                          <p:cNvPr id="49" name="Oval 48">
                            <a:extLst>
                              <a:ext uri="{FF2B5EF4-FFF2-40B4-BE49-F238E27FC236}">
                                <a16:creationId xmlns:a16="http://schemas.microsoft.com/office/drawing/2014/main" id="{AE4FDD1B-E1C4-45E9-A9AB-5699F97CB5FF}"/>
                              </a:ext>
                            </a:extLst>
                          </p:cNvPr>
                          <p:cNvSpPr/>
                          <p:nvPr/>
                        </p:nvSpPr>
                        <p:spPr>
                          <a:xfrm>
                            <a:off x="1994657" y="3086581"/>
                            <a:ext cx="342900" cy="259577"/>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cxnSp>
                        <p:nvCxnSpPr>
                          <p:cNvPr id="50" name="Straight Connector 49">
                            <a:extLst>
                              <a:ext uri="{FF2B5EF4-FFF2-40B4-BE49-F238E27FC236}">
                                <a16:creationId xmlns:a16="http://schemas.microsoft.com/office/drawing/2014/main" id="{8FDB812A-1891-423C-915D-EEC530609C43}"/>
                              </a:ext>
                            </a:extLst>
                          </p:cNvPr>
                          <p:cNvCxnSpPr/>
                          <p:nvPr/>
                        </p:nvCxnSpPr>
                        <p:spPr>
                          <a:xfrm flipV="1">
                            <a:off x="2147057" y="2400781"/>
                            <a:ext cx="0" cy="685800"/>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48" name="Freeform: Shape 47">
                          <a:extLst>
                            <a:ext uri="{FF2B5EF4-FFF2-40B4-BE49-F238E27FC236}">
                              <a16:creationId xmlns:a16="http://schemas.microsoft.com/office/drawing/2014/main" id="{5BE08C4B-7ADE-4D39-ACFE-8715CBE99674}"/>
                            </a:ext>
                          </a:extLst>
                        </p:cNvPr>
                        <p:cNvSpPr/>
                        <p:nvPr/>
                      </p:nvSpPr>
                      <p:spPr>
                        <a:xfrm>
                          <a:off x="2064507" y="3200882"/>
                          <a:ext cx="222250" cy="86526"/>
                        </a:xfrm>
                        <a:custGeom>
                          <a:avLst/>
                          <a:gdLst>
                            <a:gd name="connsiteX0" fmla="*/ 0 w 908050"/>
                            <a:gd name="connsiteY0" fmla="*/ 222257 h 457207"/>
                            <a:gd name="connsiteX1" fmla="*/ 228600 w 908050"/>
                            <a:gd name="connsiteY1" fmla="*/ 7 h 457207"/>
                            <a:gd name="connsiteX2" fmla="*/ 450850 w 908050"/>
                            <a:gd name="connsiteY2" fmla="*/ 228607 h 457207"/>
                            <a:gd name="connsiteX3" fmla="*/ 679450 w 908050"/>
                            <a:gd name="connsiteY3" fmla="*/ 457207 h 457207"/>
                            <a:gd name="connsiteX4" fmla="*/ 908050 w 908050"/>
                            <a:gd name="connsiteY4" fmla="*/ 228607 h 4572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8050" h="457207">
                              <a:moveTo>
                                <a:pt x="0" y="222257"/>
                              </a:moveTo>
                              <a:cubicBezTo>
                                <a:pt x="76729" y="110603"/>
                                <a:pt x="153458" y="-1051"/>
                                <a:pt x="228600" y="7"/>
                              </a:cubicBezTo>
                              <a:cubicBezTo>
                                <a:pt x="303742" y="1065"/>
                                <a:pt x="375708" y="152407"/>
                                <a:pt x="450850" y="228607"/>
                              </a:cubicBezTo>
                              <a:cubicBezTo>
                                <a:pt x="525992" y="304807"/>
                                <a:pt x="603250" y="457207"/>
                                <a:pt x="679450" y="457207"/>
                              </a:cubicBezTo>
                              <a:cubicBezTo>
                                <a:pt x="755650" y="457207"/>
                                <a:pt x="831850" y="342907"/>
                                <a:pt x="908050" y="228607"/>
                              </a:cubicBez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cxnSp>
                    <p:nvCxnSpPr>
                      <p:cNvPr id="43" name="Straight Arrow Connector 42">
                        <a:extLst>
                          <a:ext uri="{FF2B5EF4-FFF2-40B4-BE49-F238E27FC236}">
                            <a16:creationId xmlns:a16="http://schemas.microsoft.com/office/drawing/2014/main" id="{AC00D86D-0885-4C72-9883-F13264290D39}"/>
                          </a:ext>
                        </a:extLst>
                      </p:cNvPr>
                      <p:cNvCxnSpPr/>
                      <p:nvPr/>
                    </p:nvCxnSpPr>
                    <p:spPr>
                      <a:xfrm flipV="1">
                        <a:off x="3407532" y="3092931"/>
                        <a:ext cx="342900" cy="336550"/>
                      </a:xfrm>
                      <a:prstGeom prst="straightConnector1">
                        <a:avLst/>
                      </a:prstGeom>
                      <a:ln w="2222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4" name="Text Box 2">
                        <a:extLst>
                          <a:ext uri="{FF2B5EF4-FFF2-40B4-BE49-F238E27FC236}">
                            <a16:creationId xmlns:a16="http://schemas.microsoft.com/office/drawing/2014/main" id="{FF31CA8B-87D2-45E3-9EFA-3126A8EFA536}"/>
                          </a:ext>
                        </a:extLst>
                      </p:cNvPr>
                      <p:cNvSpPr txBox="1">
                        <a:spLocks noChangeArrowheads="1"/>
                      </p:cNvSpPr>
                      <p:nvPr/>
                    </p:nvSpPr>
                    <p:spPr bwMode="auto">
                      <a:xfrm>
                        <a:off x="1982827" y="3386587"/>
                        <a:ext cx="295776" cy="212041"/>
                      </a:xfrm>
                      <a:prstGeom prst="rect">
                        <a:avLst/>
                      </a:prstGeom>
                      <a:solidFill>
                        <a:srgbClr val="FFFFFF"/>
                      </a:solidFill>
                      <a:ln w="9525">
                        <a:solidFill>
                          <a:srgbClr val="000000"/>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GR</a:t>
                        </a:r>
                      </a:p>
                    </p:txBody>
                  </p:sp>
                  <p:sp>
                    <p:nvSpPr>
                      <p:cNvPr id="45" name="Text Box 2">
                        <a:extLst>
                          <a:ext uri="{FF2B5EF4-FFF2-40B4-BE49-F238E27FC236}">
                            <a16:creationId xmlns:a16="http://schemas.microsoft.com/office/drawing/2014/main" id="{EF010BE9-9756-4F60-9FA3-839A139A1862}"/>
                          </a:ext>
                        </a:extLst>
                      </p:cNvPr>
                      <p:cNvSpPr txBox="1">
                        <a:spLocks noChangeArrowheads="1"/>
                      </p:cNvSpPr>
                      <p:nvPr/>
                    </p:nvSpPr>
                    <p:spPr bwMode="auto">
                      <a:xfrm>
                        <a:off x="3350382" y="3537430"/>
                        <a:ext cx="328460" cy="186438"/>
                      </a:xfrm>
                      <a:prstGeom prst="rect">
                        <a:avLst/>
                      </a:prstGeom>
                      <a:solidFill>
                        <a:srgbClr val="FFFFFF"/>
                      </a:solidFill>
                      <a:ln w="9525">
                        <a:solidFill>
                          <a:srgbClr val="000000"/>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CLR</a:t>
                        </a:r>
                      </a:p>
                    </p:txBody>
                  </p:sp>
                  <p:sp>
                    <p:nvSpPr>
                      <p:cNvPr id="46" name="Text Box 2">
                        <a:extLst>
                          <a:ext uri="{FF2B5EF4-FFF2-40B4-BE49-F238E27FC236}">
                            <a16:creationId xmlns:a16="http://schemas.microsoft.com/office/drawing/2014/main" id="{793DBA4C-ED82-4B40-B48C-3D290D4C5027}"/>
                          </a:ext>
                        </a:extLst>
                      </p:cNvPr>
                      <p:cNvSpPr txBox="1">
                        <a:spLocks noChangeArrowheads="1"/>
                      </p:cNvSpPr>
                      <p:nvPr/>
                    </p:nvSpPr>
                    <p:spPr bwMode="auto">
                      <a:xfrm>
                        <a:off x="1346937" y="428586"/>
                        <a:ext cx="646872" cy="383439"/>
                      </a:xfrm>
                      <a:prstGeom prst="rect">
                        <a:avLst/>
                      </a:prstGeom>
                      <a:solidFill>
                        <a:srgbClr val="FFFFFF"/>
                      </a:solidFill>
                      <a:ln w="9525">
                        <a:solidFill>
                          <a:srgbClr val="000000"/>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POI/SDP meter</a:t>
                        </a:r>
                      </a:p>
                    </p:txBody>
                  </p:sp>
                </p:grpSp>
              </p:grpSp>
            </p:grpSp>
            <p:grpSp>
              <p:nvGrpSpPr>
                <p:cNvPr id="25" name="Group 24">
                  <a:extLst>
                    <a:ext uri="{FF2B5EF4-FFF2-40B4-BE49-F238E27FC236}">
                      <a16:creationId xmlns:a16="http://schemas.microsoft.com/office/drawing/2014/main" id="{6B5F3D5A-50E1-4329-BE96-644F96ADC22D}"/>
                    </a:ext>
                  </a:extLst>
                </p:cNvPr>
                <p:cNvGrpSpPr/>
                <p:nvPr/>
              </p:nvGrpSpPr>
              <p:grpSpPr>
                <a:xfrm>
                  <a:off x="2996393" y="2684781"/>
                  <a:ext cx="764997" cy="250675"/>
                  <a:chOff x="2996393" y="2684781"/>
                  <a:chExt cx="765807" cy="249098"/>
                </a:xfrm>
              </p:grpSpPr>
              <p:sp>
                <p:nvSpPr>
                  <p:cNvPr id="27" name="TextBox 67">
                    <a:extLst>
                      <a:ext uri="{FF2B5EF4-FFF2-40B4-BE49-F238E27FC236}">
                        <a16:creationId xmlns:a16="http://schemas.microsoft.com/office/drawing/2014/main" id="{FCCCB7E7-FDCA-434E-A702-6426C5D662E7}"/>
                      </a:ext>
                    </a:extLst>
                  </p:cNvPr>
                  <p:cNvSpPr txBox="1"/>
                  <p:nvPr/>
                </p:nvSpPr>
                <p:spPr>
                  <a:xfrm>
                    <a:off x="3385009" y="2686229"/>
                    <a:ext cx="377191" cy="247650"/>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800" dirty="0"/>
                      <a:t>m2</a:t>
                    </a:r>
                  </a:p>
                </p:txBody>
              </p:sp>
              <p:sp>
                <p:nvSpPr>
                  <p:cNvPr id="28" name="Freeform: Shape 27">
                    <a:extLst>
                      <a:ext uri="{FF2B5EF4-FFF2-40B4-BE49-F238E27FC236}">
                        <a16:creationId xmlns:a16="http://schemas.microsoft.com/office/drawing/2014/main" id="{4AD50730-9973-41EC-9FF5-187F4FFC0E8D}"/>
                      </a:ext>
                    </a:extLst>
                  </p:cNvPr>
                  <p:cNvSpPr/>
                  <p:nvPr/>
                </p:nvSpPr>
                <p:spPr>
                  <a:xfrm rot="16200000">
                    <a:off x="2992047" y="2803675"/>
                    <a:ext cx="107880" cy="99187"/>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29" name="Freeform: Shape 28">
                    <a:extLst>
                      <a:ext uri="{FF2B5EF4-FFF2-40B4-BE49-F238E27FC236}">
                        <a16:creationId xmlns:a16="http://schemas.microsoft.com/office/drawing/2014/main" id="{423B3B58-DDD1-4A37-9D41-DF125990DC03}"/>
                      </a:ext>
                    </a:extLst>
                  </p:cNvPr>
                  <p:cNvSpPr/>
                  <p:nvPr/>
                </p:nvSpPr>
                <p:spPr>
                  <a:xfrm rot="16200000">
                    <a:off x="2994721" y="2710204"/>
                    <a:ext cx="109785" cy="101092"/>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cxnSp>
                <p:nvCxnSpPr>
                  <p:cNvPr id="30" name="Straight Connector 29">
                    <a:extLst>
                      <a:ext uri="{FF2B5EF4-FFF2-40B4-BE49-F238E27FC236}">
                        <a16:creationId xmlns:a16="http://schemas.microsoft.com/office/drawing/2014/main" id="{45FAF04E-1499-46EB-A803-A7E17DB1188F}"/>
                      </a:ext>
                    </a:extLst>
                  </p:cNvPr>
                  <p:cNvCxnSpPr>
                    <a:stCxn id="31" idx="0"/>
                  </p:cNvCxnSpPr>
                  <p:nvPr/>
                </p:nvCxnSpPr>
                <p:spPr>
                  <a:xfrm flipH="1" flipV="1">
                    <a:off x="3058404" y="2800352"/>
                    <a:ext cx="358441" cy="6032"/>
                  </a:xfrm>
                  <a:prstGeom prst="line">
                    <a:avLst/>
                  </a:prstGeom>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A6BD2FD2-0F98-4933-A552-9808A6CB4FDD}"/>
                      </a:ext>
                    </a:extLst>
                  </p:cNvPr>
                  <p:cNvSpPr/>
                  <p:nvPr/>
                </p:nvSpPr>
                <p:spPr>
                  <a:xfrm rot="16200000">
                    <a:off x="3410827" y="2690799"/>
                    <a:ext cx="247015" cy="2349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sp>
              <p:nvSpPr>
                <p:cNvPr id="26" name="Text Box 2">
                  <a:extLst>
                    <a:ext uri="{FF2B5EF4-FFF2-40B4-BE49-F238E27FC236}">
                      <a16:creationId xmlns:a16="http://schemas.microsoft.com/office/drawing/2014/main" id="{6E5D36EE-B9D0-4911-9226-5BD8CAFF85B9}"/>
                    </a:ext>
                  </a:extLst>
                </p:cNvPr>
                <p:cNvSpPr txBox="1">
                  <a:spLocks noChangeArrowheads="1"/>
                </p:cNvSpPr>
                <p:nvPr/>
              </p:nvSpPr>
              <p:spPr bwMode="auto">
                <a:xfrm>
                  <a:off x="3988624" y="2111953"/>
                  <a:ext cx="1475681" cy="2453190"/>
                </a:xfrm>
                <a:prstGeom prst="rect">
                  <a:avLst/>
                </a:prstGeom>
                <a:solidFill>
                  <a:srgbClr val="FFFFFF"/>
                </a:solidFill>
                <a:ln w="9525">
                  <a:solidFill>
                    <a:srgbClr val="000000"/>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1000" dirty="0">
                      <a:effectLst/>
                      <a:latin typeface="Calibri" panose="020F0502020204030204" pitchFamily="34" charset="0"/>
                      <a:ea typeface="Calibri" panose="020F0502020204030204" pitchFamily="34" charset="0"/>
                      <a:cs typeface="Times New Roman" panose="02020603050405020304" pitchFamily="18" charset="0"/>
                    </a:rPr>
                    <a:t>CLR meter:</a:t>
                  </a:r>
                </a:p>
                <a:p>
                  <a:pPr marL="0" marR="0">
                    <a:lnSpc>
                      <a:spcPct val="107000"/>
                    </a:lnSpc>
                    <a:spcBef>
                      <a:spcPts val="0"/>
                    </a:spcBef>
                    <a:spcAft>
                      <a:spcPts val="800"/>
                    </a:spcAft>
                  </a:pPr>
                  <a:r>
                    <a:rPr lang="en-US" sz="1000" dirty="0">
                      <a:effectLst/>
                      <a:latin typeface="Calibri" panose="020F0502020204030204" pitchFamily="34" charset="0"/>
                      <a:ea typeface="Calibri" panose="020F0502020204030204" pitchFamily="34" charset="0"/>
                      <a:cs typeface="Times New Roman" panose="02020603050405020304" pitchFamily="18" charset="0"/>
                    </a:rPr>
                    <a:t>1. Measures total CLR consumption (from Grid+from co-located GR)</a:t>
                  </a:r>
                </a:p>
                <a:p>
                  <a:pPr marL="0" marR="0">
                    <a:lnSpc>
                      <a:spcPct val="107000"/>
                    </a:lnSpc>
                    <a:spcBef>
                      <a:spcPts val="0"/>
                    </a:spcBef>
                    <a:spcAft>
                      <a:spcPts val="800"/>
                    </a:spcAft>
                  </a:pPr>
                  <a:r>
                    <a:rPr lang="en-US" sz="1000" dirty="0">
                      <a:effectLst/>
                      <a:latin typeface="Calibri" panose="020F0502020204030204" pitchFamily="34" charset="0"/>
                      <a:ea typeface="Calibri" panose="020F0502020204030204" pitchFamily="34" charset="0"/>
                      <a:cs typeface="Times New Roman" panose="02020603050405020304" pitchFamily="18" charset="0"/>
                    </a:rPr>
                    <a:t>2. Total amount (MWh) settled at Nodal Price (note some of this volume is adjusted for T/D losses and UFE - not all) – Added to RTAML</a:t>
                  </a:r>
                </a:p>
                <a:p>
                  <a:pPr marL="0" marR="0">
                    <a:lnSpc>
                      <a:spcPct val="107000"/>
                    </a:lnSpc>
                    <a:spcBef>
                      <a:spcPts val="0"/>
                    </a:spcBef>
                    <a:spcAft>
                      <a:spcPts val="800"/>
                    </a:spcAft>
                  </a:pPr>
                  <a:r>
                    <a:rPr lang="en-US" sz="1000" dirty="0">
                      <a:effectLst/>
                      <a:latin typeface="Calibri" panose="020F0502020204030204" pitchFamily="34" charset="0"/>
                      <a:ea typeface="Calibri" panose="020F0502020204030204" pitchFamily="34" charset="0"/>
                      <a:cs typeface="Times New Roman" panose="02020603050405020304" pitchFamily="18" charset="0"/>
                    </a:rPr>
                    <a:t>3. Apart from 4CP,</a:t>
                  </a:r>
                  <a:r>
                    <a:rPr lang="en-US" sz="1000" baseline="0" dirty="0">
                      <a:effectLst/>
                      <a:latin typeface="Calibri" panose="020F0502020204030204" pitchFamily="34" charset="0"/>
                      <a:ea typeface="Calibri" panose="020F0502020204030204" pitchFamily="34" charset="0"/>
                      <a:cs typeface="Times New Roman" panose="02020603050405020304" pitchFamily="18" charset="0"/>
                    </a:rPr>
                    <a:t> all other LRS charges/credits apply</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p:txBody>
            </p:sp>
          </p:grpSp>
          <p:cxnSp>
            <p:nvCxnSpPr>
              <p:cNvPr id="22" name="Straight Arrow Connector 21">
                <a:extLst>
                  <a:ext uri="{FF2B5EF4-FFF2-40B4-BE49-F238E27FC236}">
                    <a16:creationId xmlns:a16="http://schemas.microsoft.com/office/drawing/2014/main" id="{385ABFF5-03AC-44FB-ABB8-711A49CF63DA}"/>
                  </a:ext>
                </a:extLst>
              </p:cNvPr>
              <p:cNvCxnSpPr/>
              <p:nvPr/>
            </p:nvCxnSpPr>
            <p:spPr>
              <a:xfrm>
                <a:off x="2489937" y="2051531"/>
                <a:ext cx="0" cy="1090910"/>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3" name="Text Box 2">
                <a:extLst>
                  <a:ext uri="{FF2B5EF4-FFF2-40B4-BE49-F238E27FC236}">
                    <a16:creationId xmlns:a16="http://schemas.microsoft.com/office/drawing/2014/main" id="{4EDC4A14-FEA5-435C-BA5B-C176F94CAA83}"/>
                  </a:ext>
                </a:extLst>
              </p:cNvPr>
              <p:cNvSpPr txBox="1">
                <a:spLocks noChangeArrowheads="1"/>
              </p:cNvSpPr>
              <p:nvPr/>
            </p:nvSpPr>
            <p:spPr bwMode="auto">
              <a:xfrm>
                <a:off x="2219529" y="3175481"/>
                <a:ext cx="482781" cy="428072"/>
              </a:xfrm>
              <a:prstGeom prst="rect">
                <a:avLst/>
              </a:prstGeom>
              <a:solidFill>
                <a:srgbClr val="FFFFFF"/>
              </a:solidFill>
              <a:ln w="9525">
                <a:solidFill>
                  <a:srgbClr val="000000"/>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Aux/Zonal Load</a:t>
                </a:r>
              </a:p>
            </p:txBody>
          </p:sp>
        </p:grpSp>
        <p:grpSp>
          <p:nvGrpSpPr>
            <p:cNvPr id="8" name="Group 7">
              <a:extLst>
                <a:ext uri="{FF2B5EF4-FFF2-40B4-BE49-F238E27FC236}">
                  <a16:creationId xmlns:a16="http://schemas.microsoft.com/office/drawing/2014/main" id="{1D7DC08B-6C20-4917-A90A-5112136B1480}"/>
                </a:ext>
              </a:extLst>
            </p:cNvPr>
            <p:cNvGrpSpPr/>
            <p:nvPr/>
          </p:nvGrpSpPr>
          <p:grpSpPr>
            <a:xfrm>
              <a:off x="1659145" y="3656"/>
              <a:ext cx="1430867" cy="2349500"/>
              <a:chOff x="1659145" y="3656"/>
              <a:chExt cx="1422400" cy="2349500"/>
            </a:xfrm>
          </p:grpSpPr>
          <p:cxnSp>
            <p:nvCxnSpPr>
              <p:cNvPr id="17" name="Straight Arrow Connector 16">
                <a:extLst>
                  <a:ext uri="{FF2B5EF4-FFF2-40B4-BE49-F238E27FC236}">
                    <a16:creationId xmlns:a16="http://schemas.microsoft.com/office/drawing/2014/main" id="{80DFC740-5CD7-4F99-A8B2-31678327F5E5}"/>
                  </a:ext>
                </a:extLst>
              </p:cNvPr>
              <p:cNvCxnSpPr/>
              <p:nvPr/>
            </p:nvCxnSpPr>
            <p:spPr>
              <a:xfrm>
                <a:off x="1659145" y="3656"/>
                <a:ext cx="1168400" cy="12700"/>
              </a:xfrm>
              <a:prstGeom prst="straightConnector1">
                <a:avLst/>
              </a:prstGeom>
              <a:ln w="28575">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3CD5F0F-5BBC-425E-9D3D-FE39906C276E}"/>
                  </a:ext>
                </a:extLst>
              </p:cNvPr>
              <p:cNvCxnSpPr/>
              <p:nvPr/>
            </p:nvCxnSpPr>
            <p:spPr>
              <a:xfrm>
                <a:off x="2821195" y="3656"/>
                <a:ext cx="0" cy="1771650"/>
              </a:xfrm>
              <a:prstGeom prst="straightConnector1">
                <a:avLst/>
              </a:prstGeom>
              <a:ln w="28575">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F1728AD-2EB7-4B7C-B1B1-1150F424236F}"/>
                  </a:ext>
                </a:extLst>
              </p:cNvPr>
              <p:cNvCxnSpPr/>
              <p:nvPr/>
            </p:nvCxnSpPr>
            <p:spPr>
              <a:xfrm>
                <a:off x="2821195" y="1768956"/>
                <a:ext cx="260350" cy="6350"/>
              </a:xfrm>
              <a:prstGeom prst="straightConnector1">
                <a:avLst/>
              </a:prstGeom>
              <a:ln w="28575">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25E3DFEC-D61D-477F-828C-1F08CAD8B7D6}"/>
                  </a:ext>
                </a:extLst>
              </p:cNvPr>
              <p:cNvCxnSpPr/>
              <p:nvPr/>
            </p:nvCxnSpPr>
            <p:spPr>
              <a:xfrm>
                <a:off x="3062495" y="1766201"/>
                <a:ext cx="6350" cy="586955"/>
              </a:xfrm>
              <a:prstGeom prst="straightConnector1">
                <a:avLst/>
              </a:prstGeom>
              <a:ln w="28575">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sp>
          <p:nvSpPr>
            <p:cNvPr id="9" name="Text Box 2">
              <a:extLst>
                <a:ext uri="{FF2B5EF4-FFF2-40B4-BE49-F238E27FC236}">
                  <a16:creationId xmlns:a16="http://schemas.microsoft.com/office/drawing/2014/main" id="{C1E9E08E-D8F1-4774-8EFB-0206D8565121}"/>
                </a:ext>
              </a:extLst>
            </p:cNvPr>
            <p:cNvSpPr txBox="1">
              <a:spLocks noChangeArrowheads="1"/>
            </p:cNvSpPr>
            <p:nvPr/>
          </p:nvSpPr>
          <p:spPr bwMode="auto">
            <a:xfrm>
              <a:off x="3393844" y="282086"/>
              <a:ext cx="1726603" cy="708515"/>
            </a:xfrm>
            <a:prstGeom prst="rect">
              <a:avLst/>
            </a:prstGeom>
            <a:solidFill>
              <a:srgbClr val="FFFFFF"/>
            </a:solidFill>
            <a:ln w="9525">
              <a:solidFill>
                <a:srgbClr val="000000"/>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1000" dirty="0">
                  <a:effectLst/>
                  <a:latin typeface="Calibri" panose="020F0502020204030204" pitchFamily="34" charset="0"/>
                  <a:ea typeface="Calibri" panose="020F0502020204030204" pitchFamily="34" charset="0"/>
                  <a:cs typeface="Times New Roman" panose="02020603050405020304" pitchFamily="18" charset="0"/>
                </a:rPr>
                <a:t>CLR energy consumption from grid is:</a:t>
              </a:r>
            </a:p>
            <a:p>
              <a:pPr marL="0" marR="0">
                <a:lnSpc>
                  <a:spcPct val="107000"/>
                </a:lnSpc>
                <a:spcBef>
                  <a:spcPts val="0"/>
                </a:spcBef>
                <a:spcAft>
                  <a:spcPts val="800"/>
                </a:spcAft>
              </a:pPr>
              <a:r>
                <a:rPr lang="en-US" sz="1000" dirty="0">
                  <a:effectLst/>
                  <a:latin typeface="Calibri" panose="020F0502020204030204" pitchFamily="34" charset="0"/>
                  <a:ea typeface="Calibri" panose="020F0502020204030204" pitchFamily="34" charset="0"/>
                  <a:cs typeface="Times New Roman" panose="02020603050405020304" pitchFamily="18" charset="0"/>
                </a:rPr>
                <a:t>1. adjusted for T/D losses and UFE</a:t>
              </a:r>
            </a:p>
            <a:p>
              <a:pPr marL="0" marR="0">
                <a:lnSpc>
                  <a:spcPct val="107000"/>
                </a:lnSpc>
                <a:spcBef>
                  <a:spcPts val="0"/>
                </a:spcBef>
                <a:spcAft>
                  <a:spcPts val="800"/>
                </a:spcAft>
              </a:pPr>
              <a:r>
                <a:rPr lang="en-US" sz="1000" dirty="0">
                  <a:effectLst/>
                  <a:latin typeface="Calibri" panose="020F0502020204030204" pitchFamily="34" charset="0"/>
                  <a:ea typeface="Calibri" panose="020F0502020204030204" pitchFamily="34" charset="0"/>
                  <a:cs typeface="Times New Roman" panose="02020603050405020304" pitchFamily="18" charset="0"/>
                </a:rPr>
                <a:t>2. included in 4CP</a:t>
              </a:r>
            </a:p>
          </p:txBody>
        </p:sp>
        <p:cxnSp>
          <p:nvCxnSpPr>
            <p:cNvPr id="10" name="Straight Arrow Connector 9">
              <a:extLst>
                <a:ext uri="{FF2B5EF4-FFF2-40B4-BE49-F238E27FC236}">
                  <a16:creationId xmlns:a16="http://schemas.microsoft.com/office/drawing/2014/main" id="{FA08FE5D-F5C1-400B-90D3-A90BC7F90165}"/>
                </a:ext>
              </a:extLst>
            </p:cNvPr>
            <p:cNvCxnSpPr>
              <a:cxnSpLocks/>
              <a:stCxn id="9" idx="1"/>
            </p:cNvCxnSpPr>
            <p:nvPr/>
          </p:nvCxnSpPr>
          <p:spPr>
            <a:xfrm flipH="1">
              <a:off x="2837670" y="636344"/>
              <a:ext cx="556174" cy="854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CD6C2C39-F91B-418E-880C-785C88F243FC}"/>
                </a:ext>
              </a:extLst>
            </p:cNvPr>
            <p:cNvCxnSpPr/>
            <p:nvPr/>
          </p:nvCxnSpPr>
          <p:spPr>
            <a:xfrm flipV="1">
              <a:off x="2033795" y="1902306"/>
              <a:ext cx="0" cy="38735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14C7C16C-D147-4D3C-A46E-8A10AD11C68D}"/>
                </a:ext>
              </a:extLst>
            </p:cNvPr>
            <p:cNvCxnSpPr/>
            <p:nvPr/>
          </p:nvCxnSpPr>
          <p:spPr>
            <a:xfrm flipV="1">
              <a:off x="2027445" y="1915006"/>
              <a:ext cx="884767" cy="635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2BB62D6-1982-4C37-AE80-AFFAC05CC9DD}"/>
                </a:ext>
              </a:extLst>
            </p:cNvPr>
            <p:cNvCxnSpPr/>
            <p:nvPr/>
          </p:nvCxnSpPr>
          <p:spPr>
            <a:xfrm>
              <a:off x="2899512" y="1921356"/>
              <a:ext cx="6350" cy="412750"/>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sp>
          <p:nvSpPr>
            <p:cNvPr id="14" name="Text Box 2">
              <a:extLst>
                <a:ext uri="{FF2B5EF4-FFF2-40B4-BE49-F238E27FC236}">
                  <a16:creationId xmlns:a16="http://schemas.microsoft.com/office/drawing/2014/main" id="{19277CE4-F08F-4551-B338-000BCFDA358D}"/>
                </a:ext>
              </a:extLst>
            </p:cNvPr>
            <p:cNvSpPr txBox="1">
              <a:spLocks noChangeArrowheads="1"/>
            </p:cNvSpPr>
            <p:nvPr/>
          </p:nvSpPr>
          <p:spPr bwMode="auto">
            <a:xfrm>
              <a:off x="0" y="1879114"/>
              <a:ext cx="1635677" cy="897424"/>
            </a:xfrm>
            <a:prstGeom prst="rect">
              <a:avLst/>
            </a:prstGeom>
            <a:solidFill>
              <a:srgbClr val="FFFFFF"/>
            </a:solidFill>
            <a:ln w="9525">
              <a:solidFill>
                <a:srgbClr val="000000"/>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1000" dirty="0">
                  <a:effectLst/>
                  <a:latin typeface="Calibri" panose="020F0502020204030204" pitchFamily="34" charset="0"/>
                  <a:ea typeface="Calibri" panose="020F0502020204030204" pitchFamily="34" charset="0"/>
                  <a:cs typeface="Times New Roman" panose="02020603050405020304" pitchFamily="18" charset="0"/>
                </a:rPr>
                <a:t>CLR energy consumption from co-located GR is:</a:t>
              </a:r>
            </a:p>
            <a:p>
              <a:pPr marL="0" marR="0">
                <a:lnSpc>
                  <a:spcPct val="107000"/>
                </a:lnSpc>
                <a:spcBef>
                  <a:spcPts val="0"/>
                </a:spcBef>
                <a:spcAft>
                  <a:spcPts val="800"/>
                </a:spcAft>
              </a:pPr>
              <a:r>
                <a:rPr lang="en-US" sz="1000" dirty="0">
                  <a:effectLst/>
                  <a:latin typeface="Calibri" panose="020F0502020204030204" pitchFamily="34" charset="0"/>
                  <a:ea typeface="Calibri" panose="020F0502020204030204" pitchFamily="34" charset="0"/>
                  <a:cs typeface="Times New Roman" panose="02020603050405020304" pitchFamily="18" charset="0"/>
                </a:rPr>
                <a:t>1.  </a:t>
              </a:r>
              <a:r>
                <a:rPr lang="en-US" sz="1000" u="sng" dirty="0">
                  <a:effectLst/>
                  <a:latin typeface="Calibri" panose="020F0502020204030204" pitchFamily="34" charset="0"/>
                  <a:ea typeface="Calibri" panose="020F0502020204030204" pitchFamily="34" charset="0"/>
                  <a:cs typeface="Times New Roman" panose="02020603050405020304" pitchFamily="18" charset="0"/>
                </a:rPr>
                <a:t>NOT adjusted for T/D losses and UFE</a:t>
              </a:r>
            </a:p>
            <a:p>
              <a:pPr marL="0" marR="0">
                <a:lnSpc>
                  <a:spcPct val="107000"/>
                </a:lnSpc>
                <a:spcBef>
                  <a:spcPts val="0"/>
                </a:spcBef>
                <a:spcAft>
                  <a:spcPts val="800"/>
                </a:spcAft>
              </a:pPr>
              <a:r>
                <a:rPr lang="en-US" sz="1000" u="sng" dirty="0">
                  <a:effectLst/>
                  <a:latin typeface="Calibri" panose="020F0502020204030204" pitchFamily="34" charset="0"/>
                  <a:ea typeface="Calibri" panose="020F0502020204030204" pitchFamily="34" charset="0"/>
                  <a:cs typeface="Times New Roman" panose="02020603050405020304" pitchFamily="18" charset="0"/>
                </a:rPr>
                <a:t>2. excluded from 4CP</a:t>
              </a:r>
            </a:p>
          </p:txBody>
        </p:sp>
        <p:cxnSp>
          <p:nvCxnSpPr>
            <p:cNvPr id="15" name="Straight Arrow Connector 14">
              <a:extLst>
                <a:ext uri="{FF2B5EF4-FFF2-40B4-BE49-F238E27FC236}">
                  <a16:creationId xmlns:a16="http://schemas.microsoft.com/office/drawing/2014/main" id="{6AEA04F1-3E80-4961-B419-32D63CDD86D3}"/>
                </a:ext>
              </a:extLst>
            </p:cNvPr>
            <p:cNvCxnSpPr/>
            <p:nvPr/>
          </p:nvCxnSpPr>
          <p:spPr>
            <a:xfrm>
              <a:off x="1634850" y="2042835"/>
              <a:ext cx="393424" cy="165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960F236-805C-4491-8184-5CE52DE41B0B}"/>
                </a:ext>
              </a:extLst>
            </p:cNvPr>
            <p:cNvCxnSpPr>
              <a:endCxn id="31" idx="3"/>
            </p:cNvCxnSpPr>
            <p:nvPr/>
          </p:nvCxnSpPr>
          <p:spPr>
            <a:xfrm flipH="1" flipV="1">
              <a:off x="3527701" y="2130604"/>
              <a:ext cx="340231" cy="2393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710841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D370A-9861-4DAA-9B2E-5E2D5C73AEEB}"/>
              </a:ext>
            </a:extLst>
          </p:cNvPr>
          <p:cNvSpPr>
            <a:spLocks noGrp="1"/>
          </p:cNvSpPr>
          <p:nvPr>
            <p:ph type="title"/>
          </p:nvPr>
        </p:nvSpPr>
        <p:spPr/>
        <p:txBody>
          <a:bodyPr/>
          <a:lstStyle/>
          <a:p>
            <a:r>
              <a:rPr lang="en-US" dirty="0"/>
              <a:t>Status Quo – No change proposed from current</a:t>
            </a:r>
          </a:p>
        </p:txBody>
      </p:sp>
      <p:sp>
        <p:nvSpPr>
          <p:cNvPr id="3" name="Content Placeholder 2">
            <a:extLst>
              <a:ext uri="{FF2B5EF4-FFF2-40B4-BE49-F238E27FC236}">
                <a16:creationId xmlns:a16="http://schemas.microsoft.com/office/drawing/2014/main" id="{8E68AC2C-6B4E-4055-9A20-F5133F9D6A8C}"/>
              </a:ext>
            </a:extLst>
          </p:cNvPr>
          <p:cNvSpPr>
            <a:spLocks noGrp="1"/>
          </p:cNvSpPr>
          <p:nvPr>
            <p:ph idx="1"/>
          </p:nvPr>
        </p:nvSpPr>
        <p:spPr>
          <a:xfrm>
            <a:off x="266700" y="902889"/>
            <a:ext cx="8534400" cy="5052221"/>
          </a:xfrm>
        </p:spPr>
        <p:txBody>
          <a:bodyPr/>
          <a:lstStyle/>
          <a:p>
            <a:pPr marL="457200" indent="-457200">
              <a:buFont typeface="+mj-lt"/>
              <a:buAutoNum type="arabicPeriod"/>
            </a:pPr>
            <a:r>
              <a:rPr lang="en-US" sz="1800" dirty="0"/>
              <a:t>CLR Bid to Buy is not mitigated in the Real-Time Market (SCED) </a:t>
            </a:r>
            <a:r>
              <a:rPr lang="en-US" sz="1800" dirty="0">
                <a:sym typeface="Wingdings" panose="05000000000000000000" pitchFamily="2" charset="2"/>
              </a:rPr>
              <a:t> same as current for RTM Energy Bids  </a:t>
            </a:r>
            <a:r>
              <a:rPr lang="en-US" sz="1800" i="1" dirty="0">
                <a:sym typeface="Wingdings" panose="05000000000000000000" pitchFamily="2" charset="2"/>
              </a:rPr>
              <a:t>not a change introduced by this NPRR</a:t>
            </a:r>
          </a:p>
          <a:p>
            <a:pPr marL="457200" indent="-457200">
              <a:buFont typeface="+mj-lt"/>
              <a:buAutoNum type="arabicPeriod"/>
            </a:pPr>
            <a:endParaRPr lang="en-US" sz="1800" dirty="0">
              <a:sym typeface="Wingdings" panose="05000000000000000000" pitchFamily="2" charset="2"/>
            </a:endParaRPr>
          </a:p>
          <a:p>
            <a:pPr marL="457200" indent="-457200">
              <a:buFont typeface="+mj-lt"/>
              <a:buAutoNum type="arabicPeriod"/>
            </a:pPr>
            <a:r>
              <a:rPr lang="en-US" sz="1800" dirty="0">
                <a:sym typeface="Wingdings" panose="05000000000000000000" pitchFamily="2" charset="2"/>
              </a:rPr>
              <a:t>No change to emergency settlements for CLR or Voltage Support Service</a:t>
            </a:r>
          </a:p>
          <a:p>
            <a:pPr marL="457200" indent="-457200">
              <a:buFont typeface="+mj-lt"/>
              <a:buAutoNum type="arabicPeriod"/>
            </a:pPr>
            <a:endParaRPr lang="en-US" sz="1800" dirty="0"/>
          </a:p>
          <a:p>
            <a:pPr marL="457200" indent="-457200">
              <a:buFont typeface="+mj-lt"/>
              <a:buAutoNum type="arabicPeriod"/>
            </a:pPr>
            <a:endParaRPr lang="en-US" sz="1800" dirty="0"/>
          </a:p>
          <a:p>
            <a:pPr marL="457200" indent="-457200">
              <a:buFont typeface="+mj-lt"/>
              <a:buAutoNum type="arabicPeriod"/>
            </a:pPr>
            <a:endParaRPr lang="en-US" sz="1800" dirty="0"/>
          </a:p>
          <a:p>
            <a:pPr marL="457200" indent="-457200">
              <a:buFont typeface="+mj-lt"/>
              <a:buAutoNum type="arabicPeriod"/>
            </a:pPr>
            <a:endParaRPr lang="en-US" sz="1800" dirty="0"/>
          </a:p>
          <a:p>
            <a:pPr marL="457200" indent="-457200">
              <a:buFont typeface="+mj-lt"/>
              <a:buAutoNum type="arabicPeriod"/>
            </a:pPr>
            <a:endParaRPr lang="en-US" sz="1800" dirty="0"/>
          </a:p>
          <a:p>
            <a:pPr marL="457200" indent="-457200">
              <a:buFont typeface="+mj-lt"/>
              <a:buAutoNum type="arabicPeriod"/>
            </a:pPr>
            <a:endParaRPr lang="en-US" sz="1800" dirty="0"/>
          </a:p>
          <a:p>
            <a:pPr marL="457200" indent="-457200">
              <a:buFont typeface="+mj-lt"/>
              <a:buAutoNum type="arabicPeriod"/>
            </a:pPr>
            <a:endParaRPr lang="en-US" sz="1800" dirty="0"/>
          </a:p>
          <a:p>
            <a:pPr marL="457200" indent="-457200">
              <a:buFont typeface="+mj-lt"/>
              <a:buAutoNum type="arabicPeriod"/>
            </a:pPr>
            <a:endParaRPr lang="en-US" sz="1800" dirty="0"/>
          </a:p>
          <a:p>
            <a:pPr marL="457200" indent="-457200">
              <a:buFont typeface="+mj-lt"/>
              <a:buAutoNum type="arabicPeriod"/>
            </a:pPr>
            <a:endParaRPr lang="en-US" sz="1800" dirty="0"/>
          </a:p>
          <a:p>
            <a:pPr marL="457200" indent="-457200">
              <a:buFont typeface="+mj-lt"/>
              <a:buAutoNum type="arabicPeriod"/>
            </a:pPr>
            <a:endParaRPr lang="en-US" sz="1800" dirty="0"/>
          </a:p>
          <a:p>
            <a:pPr marL="0" indent="0">
              <a:buNone/>
            </a:pPr>
            <a:endParaRPr lang="en-US" sz="1800" dirty="0"/>
          </a:p>
        </p:txBody>
      </p:sp>
      <p:sp>
        <p:nvSpPr>
          <p:cNvPr id="4" name="Slide Number Placeholder 3">
            <a:extLst>
              <a:ext uri="{FF2B5EF4-FFF2-40B4-BE49-F238E27FC236}">
                <a16:creationId xmlns:a16="http://schemas.microsoft.com/office/drawing/2014/main" id="{2A99D97C-BCE1-4A68-A970-5C4D0B387780}"/>
              </a:ext>
            </a:extLst>
          </p:cNvPr>
          <p:cNvSpPr>
            <a:spLocks noGrp="1"/>
          </p:cNvSpPr>
          <p:nvPr>
            <p:ph type="sldNum" sz="quarter" idx="4"/>
          </p:nvPr>
        </p:nvSpPr>
        <p:spPr/>
        <p:txBody>
          <a:bodyPr/>
          <a:lstStyle/>
          <a:p>
            <a:fld id="{1D93BD3E-1E9A-4970-A6F7-E7AC52762E0C}" type="slidenum">
              <a:rPr lang="en-US" smtClean="0"/>
              <a:pPr/>
              <a:t>14</a:t>
            </a:fld>
            <a:endParaRPr lang="en-US" dirty="0"/>
          </a:p>
        </p:txBody>
      </p:sp>
      <p:sp>
        <p:nvSpPr>
          <p:cNvPr id="5" name="Footer Placeholder 4">
            <a:extLst>
              <a:ext uri="{FF2B5EF4-FFF2-40B4-BE49-F238E27FC236}">
                <a16:creationId xmlns:a16="http://schemas.microsoft.com/office/drawing/2014/main" id="{72CAC47D-D32C-4847-88DC-134C855BE045}"/>
              </a:ext>
            </a:extLst>
          </p:cNvPr>
          <p:cNvSpPr>
            <a:spLocks noGrp="1"/>
          </p:cNvSpPr>
          <p:nvPr>
            <p:ph type="ftr" sz="quarter" idx="11"/>
          </p:nvPr>
        </p:nvSpPr>
        <p:spPr>
          <a:xfrm>
            <a:off x="3200400" y="6553200"/>
            <a:ext cx="2895600" cy="228600"/>
          </a:xfrm>
        </p:spPr>
        <p:txBody>
          <a:bodyPr/>
          <a:lstStyle/>
          <a:p>
            <a:r>
              <a:rPr lang="en-US" dirty="0"/>
              <a:t>FOR DISCUSSION ONLY</a:t>
            </a:r>
          </a:p>
        </p:txBody>
      </p:sp>
    </p:spTree>
    <p:extLst>
      <p:ext uri="{BB962C8B-B14F-4D97-AF65-F5344CB8AC3E}">
        <p14:creationId xmlns:p14="http://schemas.microsoft.com/office/powerpoint/2010/main" val="15437896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D370A-9861-4DAA-9B2E-5E2D5C73AEEB}"/>
              </a:ext>
            </a:extLst>
          </p:cNvPr>
          <p:cNvSpPr>
            <a:spLocks noGrp="1"/>
          </p:cNvSpPr>
          <p:nvPr>
            <p:ph type="title"/>
          </p:nvPr>
        </p:nvSpPr>
        <p:spPr/>
        <p:txBody>
          <a:bodyPr/>
          <a:lstStyle/>
          <a:p>
            <a:r>
              <a:rPr lang="en-US" dirty="0"/>
              <a:t>Future NPRRs Related to CLRs?</a:t>
            </a:r>
          </a:p>
        </p:txBody>
      </p:sp>
      <p:sp>
        <p:nvSpPr>
          <p:cNvPr id="3" name="Content Placeholder 2">
            <a:extLst>
              <a:ext uri="{FF2B5EF4-FFF2-40B4-BE49-F238E27FC236}">
                <a16:creationId xmlns:a16="http://schemas.microsoft.com/office/drawing/2014/main" id="{8E68AC2C-6B4E-4055-9A20-F5133F9D6A8C}"/>
              </a:ext>
            </a:extLst>
          </p:cNvPr>
          <p:cNvSpPr>
            <a:spLocks noGrp="1"/>
          </p:cNvSpPr>
          <p:nvPr>
            <p:ph idx="1"/>
          </p:nvPr>
        </p:nvSpPr>
        <p:spPr>
          <a:xfrm>
            <a:off x="266700" y="902889"/>
            <a:ext cx="8534400" cy="5052221"/>
          </a:xfrm>
        </p:spPr>
        <p:txBody>
          <a:bodyPr/>
          <a:lstStyle/>
          <a:p>
            <a:pPr marL="0" indent="0">
              <a:buNone/>
            </a:pPr>
            <a:r>
              <a:rPr lang="en-US" sz="1800" dirty="0"/>
              <a:t>Note the features in this proposed NPRR are already on the “Large Flexible Load Task Force (LFLTF)” issues list. Some other items impacting markets and settlements (also on LFLTF issues list) are:</a:t>
            </a:r>
          </a:p>
          <a:p>
            <a:pPr marL="457200" indent="-457200">
              <a:buFont typeface="+mj-lt"/>
              <a:buAutoNum type="arabicPeriod"/>
            </a:pPr>
            <a:endParaRPr lang="en-US" sz="1800" i="1" dirty="0">
              <a:sym typeface="Wingdings" panose="05000000000000000000" pitchFamily="2" charset="2"/>
            </a:endParaRPr>
          </a:p>
          <a:p>
            <a:pPr marL="457200" indent="-457200">
              <a:buFont typeface="+mj-lt"/>
              <a:buAutoNum type="arabicPeriod"/>
            </a:pPr>
            <a:endParaRPr lang="en-US" sz="1800" dirty="0">
              <a:sym typeface="Wingdings" panose="05000000000000000000" pitchFamily="2" charset="2"/>
            </a:endParaRPr>
          </a:p>
          <a:p>
            <a:pPr marL="457200" indent="-457200">
              <a:buFont typeface="+mj-lt"/>
              <a:buAutoNum type="arabicPeriod"/>
            </a:pPr>
            <a:r>
              <a:rPr lang="en-US" sz="1800" dirty="0">
                <a:sym typeface="Wingdings" panose="05000000000000000000" pitchFamily="2" charset="2"/>
              </a:rPr>
              <a:t>Changes to RUC: How to model (dispatch) CLRs in RUC?</a:t>
            </a:r>
          </a:p>
          <a:p>
            <a:pPr marL="457200" indent="-457200">
              <a:buFont typeface="+mj-lt"/>
              <a:buAutoNum type="arabicPeriod"/>
            </a:pPr>
            <a:r>
              <a:rPr lang="en-US" sz="1800" dirty="0">
                <a:sym typeface="Wingdings" panose="05000000000000000000" pitchFamily="2" charset="2"/>
              </a:rPr>
              <a:t>Changes to Emergency Settlements for HDL/LDL override on CLR</a:t>
            </a:r>
          </a:p>
          <a:p>
            <a:pPr marL="457200" indent="-457200">
              <a:buFont typeface="+mj-lt"/>
              <a:buAutoNum type="arabicPeriod"/>
            </a:pPr>
            <a:r>
              <a:rPr lang="en-US" sz="1800" dirty="0">
                <a:sym typeface="Wingdings" panose="05000000000000000000" pitchFamily="2" charset="2"/>
              </a:rPr>
              <a:t>CLR impacts on Constraint Competitive Tests/Resource Mitigation</a:t>
            </a:r>
          </a:p>
          <a:p>
            <a:pPr marL="457200" indent="-457200">
              <a:buFont typeface="+mj-lt"/>
              <a:buAutoNum type="arabicPeriod"/>
            </a:pPr>
            <a:endParaRPr lang="en-US" sz="1800" dirty="0"/>
          </a:p>
        </p:txBody>
      </p:sp>
      <p:sp>
        <p:nvSpPr>
          <p:cNvPr id="4" name="Slide Number Placeholder 3">
            <a:extLst>
              <a:ext uri="{FF2B5EF4-FFF2-40B4-BE49-F238E27FC236}">
                <a16:creationId xmlns:a16="http://schemas.microsoft.com/office/drawing/2014/main" id="{2A99D97C-BCE1-4A68-A970-5C4D0B387780}"/>
              </a:ext>
            </a:extLst>
          </p:cNvPr>
          <p:cNvSpPr>
            <a:spLocks noGrp="1"/>
          </p:cNvSpPr>
          <p:nvPr>
            <p:ph type="sldNum" sz="quarter" idx="4"/>
          </p:nvPr>
        </p:nvSpPr>
        <p:spPr/>
        <p:txBody>
          <a:bodyPr/>
          <a:lstStyle/>
          <a:p>
            <a:fld id="{1D93BD3E-1E9A-4970-A6F7-E7AC52762E0C}" type="slidenum">
              <a:rPr lang="en-US" smtClean="0"/>
              <a:pPr/>
              <a:t>15</a:t>
            </a:fld>
            <a:endParaRPr lang="en-US" dirty="0"/>
          </a:p>
        </p:txBody>
      </p:sp>
      <p:sp>
        <p:nvSpPr>
          <p:cNvPr id="5" name="Footer Placeholder 4">
            <a:extLst>
              <a:ext uri="{FF2B5EF4-FFF2-40B4-BE49-F238E27FC236}">
                <a16:creationId xmlns:a16="http://schemas.microsoft.com/office/drawing/2014/main" id="{72CAC47D-D32C-4847-88DC-134C855BE045}"/>
              </a:ext>
            </a:extLst>
          </p:cNvPr>
          <p:cNvSpPr>
            <a:spLocks noGrp="1"/>
          </p:cNvSpPr>
          <p:nvPr>
            <p:ph type="ftr" sz="quarter" idx="11"/>
          </p:nvPr>
        </p:nvSpPr>
        <p:spPr>
          <a:xfrm>
            <a:off x="3200400" y="6553200"/>
            <a:ext cx="2895600" cy="228600"/>
          </a:xfrm>
        </p:spPr>
        <p:txBody>
          <a:bodyPr/>
          <a:lstStyle/>
          <a:p>
            <a:r>
              <a:rPr lang="en-US" dirty="0"/>
              <a:t>FOR DISCUSSION ONLY</a:t>
            </a:r>
          </a:p>
        </p:txBody>
      </p:sp>
    </p:spTree>
    <p:extLst>
      <p:ext uri="{BB962C8B-B14F-4D97-AF65-F5344CB8AC3E}">
        <p14:creationId xmlns:p14="http://schemas.microsoft.com/office/powerpoint/2010/main" val="2034929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1263E-77D8-425D-AEF3-5CDF6CE3F838}"/>
              </a:ext>
            </a:extLst>
          </p:cNvPr>
          <p:cNvSpPr>
            <a:spLocks noGrp="1"/>
          </p:cNvSpPr>
          <p:nvPr>
            <p:ph type="title"/>
          </p:nvPr>
        </p:nvSpPr>
        <p:spPr/>
        <p:txBody>
          <a:bodyPr/>
          <a:lstStyle/>
          <a:p>
            <a:r>
              <a:rPr lang="en-US" sz="2400" dirty="0"/>
              <a:t>Driver for Proposed NPRR</a:t>
            </a:r>
          </a:p>
        </p:txBody>
      </p:sp>
      <p:sp>
        <p:nvSpPr>
          <p:cNvPr id="3" name="Content Placeholder 2">
            <a:extLst>
              <a:ext uri="{FF2B5EF4-FFF2-40B4-BE49-F238E27FC236}">
                <a16:creationId xmlns:a16="http://schemas.microsoft.com/office/drawing/2014/main" id="{5B1FD249-FC30-4C99-921A-16F9590299EA}"/>
              </a:ext>
            </a:extLst>
          </p:cNvPr>
          <p:cNvSpPr>
            <a:spLocks noGrp="1"/>
          </p:cNvSpPr>
          <p:nvPr>
            <p:ph idx="1"/>
          </p:nvPr>
        </p:nvSpPr>
        <p:spPr/>
        <p:txBody>
          <a:bodyPr/>
          <a:lstStyle/>
          <a:p>
            <a:pPr marL="0" indent="0">
              <a:buNone/>
            </a:pPr>
            <a:r>
              <a:rPr lang="en-US" sz="2000" dirty="0"/>
              <a:t>From Project 52373 Blueprint (12-6-21) - Phase I - Enhancements to the Current Market Design</a:t>
            </a:r>
          </a:p>
          <a:p>
            <a:pPr marL="0" indent="0">
              <a:buNone/>
            </a:pPr>
            <a:endParaRPr lang="en-US" sz="2000" b="1" dirty="0"/>
          </a:p>
          <a:p>
            <a:pPr marL="0" indent="0">
              <a:buNone/>
            </a:pPr>
            <a:r>
              <a:rPr lang="en-US" sz="2000" b="1" dirty="0"/>
              <a:t>Demand Response. </a:t>
            </a:r>
            <a:r>
              <a:rPr lang="en-US" sz="2000" dirty="0"/>
              <a:t>Adopt changes that allow for more targeted demand response to increase utilization of load resources for grid reliability.</a:t>
            </a:r>
          </a:p>
          <a:p>
            <a:pPr marL="0" indent="0">
              <a:buNone/>
            </a:pPr>
            <a:r>
              <a:rPr lang="en-US" sz="2000" dirty="0"/>
              <a:t>• Next steps:</a:t>
            </a:r>
          </a:p>
          <a:p>
            <a:pPr>
              <a:buFont typeface="Courier New" panose="02070309020205020404" pitchFamily="49" charset="0"/>
              <a:buChar char="o"/>
            </a:pPr>
            <a:r>
              <a:rPr lang="en-US" sz="2000" dirty="0"/>
              <a:t>Pursue market modifications and technical measures to improve transparency of price signals for load resources, such as changing demand response pricing from zonal to locational marginal pricing (LMP).</a:t>
            </a:r>
          </a:p>
        </p:txBody>
      </p:sp>
      <p:sp>
        <p:nvSpPr>
          <p:cNvPr id="4" name="Footer Placeholder 3">
            <a:extLst>
              <a:ext uri="{FF2B5EF4-FFF2-40B4-BE49-F238E27FC236}">
                <a16:creationId xmlns:a16="http://schemas.microsoft.com/office/drawing/2014/main" id="{DF864BBE-692E-4D0D-B22F-6D98EB3D4571}"/>
              </a:ext>
            </a:extLst>
          </p:cNvPr>
          <p:cNvSpPr>
            <a:spLocks noGrp="1"/>
          </p:cNvSpPr>
          <p:nvPr>
            <p:ph type="ftr" sz="quarter" idx="11"/>
          </p:nvPr>
        </p:nvSpPr>
        <p:spPr/>
        <p:txBody>
          <a:bodyPr/>
          <a:lstStyle/>
          <a:p>
            <a:r>
              <a:rPr lang="en-US" dirty="0"/>
              <a:t>FOR DISCUSSION ONLY</a:t>
            </a:r>
          </a:p>
        </p:txBody>
      </p:sp>
      <p:sp>
        <p:nvSpPr>
          <p:cNvPr id="5" name="Slide Number Placeholder 4">
            <a:extLst>
              <a:ext uri="{FF2B5EF4-FFF2-40B4-BE49-F238E27FC236}">
                <a16:creationId xmlns:a16="http://schemas.microsoft.com/office/drawing/2014/main" id="{941EE081-238B-4276-9911-7037BDB629B1}"/>
              </a:ext>
            </a:extLst>
          </p:cNvPr>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991729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1263E-77D8-425D-AEF3-5CDF6CE3F838}"/>
              </a:ext>
            </a:extLst>
          </p:cNvPr>
          <p:cNvSpPr>
            <a:spLocks noGrp="1"/>
          </p:cNvSpPr>
          <p:nvPr>
            <p:ph type="title"/>
          </p:nvPr>
        </p:nvSpPr>
        <p:spPr/>
        <p:txBody>
          <a:bodyPr/>
          <a:lstStyle/>
          <a:p>
            <a:r>
              <a:rPr lang="en-US" sz="2400" dirty="0"/>
              <a:t>Previous ERCOT Presentations</a:t>
            </a:r>
          </a:p>
        </p:txBody>
      </p:sp>
      <p:sp>
        <p:nvSpPr>
          <p:cNvPr id="3" name="Content Placeholder 2">
            <a:extLst>
              <a:ext uri="{FF2B5EF4-FFF2-40B4-BE49-F238E27FC236}">
                <a16:creationId xmlns:a16="http://schemas.microsoft.com/office/drawing/2014/main" id="{5B1FD249-FC30-4C99-921A-16F9590299EA}"/>
              </a:ext>
            </a:extLst>
          </p:cNvPr>
          <p:cNvSpPr>
            <a:spLocks noGrp="1"/>
          </p:cNvSpPr>
          <p:nvPr>
            <p:ph idx="1"/>
          </p:nvPr>
        </p:nvSpPr>
        <p:spPr/>
        <p:txBody>
          <a:bodyPr/>
          <a:lstStyle/>
          <a:p>
            <a:pPr marL="457200" indent="-457200">
              <a:buFont typeface="+mj-lt"/>
              <a:buAutoNum type="arabicPeriod"/>
            </a:pPr>
            <a:r>
              <a:rPr lang="en-US" sz="1800" dirty="0"/>
              <a:t>WMWG January 2021</a:t>
            </a:r>
          </a:p>
          <a:p>
            <a:pPr marL="0" indent="0">
              <a:buNone/>
            </a:pPr>
            <a:r>
              <a:rPr lang="en-US" sz="1800" dirty="0">
                <a:hlinkClick r:id="rId2"/>
              </a:rPr>
              <a:t>https://www.ercot.com/files/docs/2021/01/20/Current_State_and_Expectations_for_Various_BTM_Scenarios_WMWG_012521.docx</a:t>
            </a:r>
            <a:endParaRPr lang="en-US" sz="1800" dirty="0"/>
          </a:p>
          <a:p>
            <a:pPr marL="0" indent="0">
              <a:buNone/>
            </a:pPr>
            <a:endParaRPr lang="en-US" sz="1800" dirty="0"/>
          </a:p>
          <a:p>
            <a:pPr marL="0" indent="0">
              <a:buNone/>
            </a:pPr>
            <a:endParaRPr lang="en-US" sz="1800" dirty="0"/>
          </a:p>
          <a:p>
            <a:pPr>
              <a:buFont typeface="+mj-lt"/>
              <a:buAutoNum type="arabicPeriod" startAt="2"/>
            </a:pPr>
            <a:r>
              <a:rPr lang="en-US" sz="1800" dirty="0"/>
              <a:t>CMWG January 2022</a:t>
            </a:r>
          </a:p>
          <a:p>
            <a:pPr marL="0" indent="0">
              <a:buNone/>
            </a:pPr>
            <a:r>
              <a:rPr lang="en-US" sz="1800" dirty="0">
                <a:hlinkClick r:id="rId3"/>
              </a:rPr>
              <a:t>https://www.ercot.com/files/docs/2022/01/24/CMWG-%20Demand-Response-CLR-Nodal-Settlement-Discussion.pptx</a:t>
            </a:r>
            <a:endParaRPr lang="en-US" sz="1800" dirty="0"/>
          </a:p>
          <a:p>
            <a:pPr marL="0" indent="0">
              <a:buNone/>
            </a:pPr>
            <a:endParaRPr lang="en-US" sz="1800" dirty="0"/>
          </a:p>
          <a:p>
            <a:pPr>
              <a:buFont typeface="+mj-lt"/>
              <a:buAutoNum type="arabicPeriod" startAt="3"/>
            </a:pPr>
            <a:r>
              <a:rPr lang="en-US" sz="1800" dirty="0"/>
              <a:t>CMWG February 2022</a:t>
            </a:r>
          </a:p>
          <a:p>
            <a:pPr marL="0" indent="0">
              <a:buNone/>
            </a:pPr>
            <a:r>
              <a:rPr lang="en-US" sz="1800" dirty="0">
                <a:hlinkClick r:id="rId4"/>
              </a:rPr>
              <a:t>https://www.ercot.com/files/docs/2022/02/22/Revised_with_comments_CMWG_02212022_nodal_price_settl_of_CLR_.docx</a:t>
            </a:r>
            <a:endParaRPr lang="en-US" sz="1800" dirty="0"/>
          </a:p>
          <a:p>
            <a:pPr marL="0" indent="0">
              <a:buNone/>
            </a:pPr>
            <a:endParaRPr lang="en-US" sz="1800" dirty="0"/>
          </a:p>
          <a:p>
            <a:pPr marL="0" indent="0">
              <a:buNone/>
            </a:pPr>
            <a:endParaRPr lang="en-US" sz="2000" dirty="0"/>
          </a:p>
        </p:txBody>
      </p:sp>
      <p:sp>
        <p:nvSpPr>
          <p:cNvPr id="4" name="Footer Placeholder 3">
            <a:extLst>
              <a:ext uri="{FF2B5EF4-FFF2-40B4-BE49-F238E27FC236}">
                <a16:creationId xmlns:a16="http://schemas.microsoft.com/office/drawing/2014/main" id="{DF864BBE-692E-4D0D-B22F-6D98EB3D4571}"/>
              </a:ext>
            </a:extLst>
          </p:cNvPr>
          <p:cNvSpPr>
            <a:spLocks noGrp="1"/>
          </p:cNvSpPr>
          <p:nvPr>
            <p:ph type="ftr" sz="quarter" idx="11"/>
          </p:nvPr>
        </p:nvSpPr>
        <p:spPr/>
        <p:txBody>
          <a:bodyPr/>
          <a:lstStyle/>
          <a:p>
            <a:r>
              <a:rPr lang="en-US" dirty="0"/>
              <a:t>FOR DISCUSSION ONLY</a:t>
            </a:r>
          </a:p>
        </p:txBody>
      </p:sp>
      <p:sp>
        <p:nvSpPr>
          <p:cNvPr id="5" name="Slide Number Placeholder 4">
            <a:extLst>
              <a:ext uri="{FF2B5EF4-FFF2-40B4-BE49-F238E27FC236}">
                <a16:creationId xmlns:a16="http://schemas.microsoft.com/office/drawing/2014/main" id="{941EE081-238B-4276-9911-7037BDB629B1}"/>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2209776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D370A-9861-4DAA-9B2E-5E2D5C73AEEB}"/>
              </a:ext>
            </a:extLst>
          </p:cNvPr>
          <p:cNvSpPr>
            <a:spLocks noGrp="1"/>
          </p:cNvSpPr>
          <p:nvPr>
            <p:ph type="title"/>
          </p:nvPr>
        </p:nvSpPr>
        <p:spPr/>
        <p:txBody>
          <a:bodyPr/>
          <a:lstStyle/>
          <a:p>
            <a:r>
              <a:rPr lang="en-US" dirty="0"/>
              <a:t>Core Objectives of this Proposed NPRR</a:t>
            </a:r>
          </a:p>
        </p:txBody>
      </p:sp>
      <p:sp>
        <p:nvSpPr>
          <p:cNvPr id="3" name="Content Placeholder 2">
            <a:extLst>
              <a:ext uri="{FF2B5EF4-FFF2-40B4-BE49-F238E27FC236}">
                <a16:creationId xmlns:a16="http://schemas.microsoft.com/office/drawing/2014/main" id="{8E68AC2C-6B4E-4055-9A20-F5133F9D6A8C}"/>
              </a:ext>
            </a:extLst>
          </p:cNvPr>
          <p:cNvSpPr>
            <a:spLocks noGrp="1"/>
          </p:cNvSpPr>
          <p:nvPr>
            <p:ph idx="1"/>
          </p:nvPr>
        </p:nvSpPr>
        <p:spPr/>
        <p:txBody>
          <a:bodyPr/>
          <a:lstStyle/>
          <a:p>
            <a:pPr marL="0" indent="0">
              <a:buNone/>
            </a:pPr>
            <a:r>
              <a:rPr lang="en-US" sz="2400" dirty="0"/>
              <a:t>ERCOT registered Controllable Load Resources (CLRs)*</a:t>
            </a:r>
          </a:p>
          <a:p>
            <a:pPr marL="457200" indent="-457200">
              <a:buFont typeface="+mj-lt"/>
              <a:buAutoNum type="arabicPeriod"/>
            </a:pPr>
            <a:r>
              <a:rPr lang="en-US" sz="2400" dirty="0"/>
              <a:t>Dispatch using Nodal Shift Factor</a:t>
            </a:r>
          </a:p>
          <a:p>
            <a:pPr marL="457200" indent="-457200">
              <a:buFont typeface="+mj-lt"/>
              <a:buAutoNum type="arabicPeriod"/>
            </a:pPr>
            <a:r>
              <a:rPr lang="en-US" sz="2400" dirty="0"/>
              <a:t>Settle energy consumed at Nodal price and;</a:t>
            </a:r>
          </a:p>
          <a:p>
            <a:pPr marL="457200" indent="-457200">
              <a:buFont typeface="+mj-lt"/>
              <a:buAutoNum type="arabicPeriod"/>
            </a:pPr>
            <a:r>
              <a:rPr lang="en-US" sz="2400" dirty="0"/>
              <a:t>Accommodate </a:t>
            </a:r>
            <a:r>
              <a:rPr lang="en-US" sz="2400" u="sng" dirty="0"/>
              <a:t>full capacity </a:t>
            </a:r>
            <a:r>
              <a:rPr lang="en-US" sz="2400" dirty="0"/>
              <a:t>of Resources to be offered into the ERCOT Markets that are </a:t>
            </a:r>
            <a:r>
              <a:rPr lang="en-US" sz="2400" u="sng" dirty="0"/>
              <a:t>co-located behind the POI with net metering arrangement</a:t>
            </a:r>
            <a:r>
              <a:rPr lang="en-US" sz="2400" dirty="0"/>
              <a:t>. </a:t>
            </a:r>
          </a:p>
          <a:p>
            <a:pPr marL="857250" lvl="1" indent="-457200">
              <a:buFont typeface="+mj-lt"/>
              <a:buAutoNum type="alphaLcParenR"/>
            </a:pPr>
            <a:r>
              <a:rPr lang="en-US" sz="2200" dirty="0"/>
              <a:t>Thus, eliminating the current co-ordination rules required where the Resources can only offer their excess capacity after netting to the ERCOT markets</a:t>
            </a:r>
          </a:p>
          <a:p>
            <a:pPr marL="0" indent="0">
              <a:buNone/>
            </a:pPr>
            <a:endParaRPr lang="en-US" sz="2400" dirty="0"/>
          </a:p>
          <a:p>
            <a:pPr marL="0" indent="0">
              <a:buNone/>
            </a:pPr>
            <a:r>
              <a:rPr lang="en-US" sz="2400" dirty="0"/>
              <a:t>* Not an Aggregate Load Resource (ALR)</a:t>
            </a:r>
          </a:p>
        </p:txBody>
      </p:sp>
      <p:sp>
        <p:nvSpPr>
          <p:cNvPr id="4" name="Slide Number Placeholder 3">
            <a:extLst>
              <a:ext uri="{FF2B5EF4-FFF2-40B4-BE49-F238E27FC236}">
                <a16:creationId xmlns:a16="http://schemas.microsoft.com/office/drawing/2014/main" id="{2A99D97C-BCE1-4A68-A970-5C4D0B387780}"/>
              </a:ext>
            </a:extLst>
          </p:cNvPr>
          <p:cNvSpPr>
            <a:spLocks noGrp="1"/>
          </p:cNvSpPr>
          <p:nvPr>
            <p:ph type="sldNum" sz="quarter" idx="4"/>
          </p:nvPr>
        </p:nvSpPr>
        <p:spPr/>
        <p:txBody>
          <a:bodyPr/>
          <a:lstStyle/>
          <a:p>
            <a:fld id="{1D93BD3E-1E9A-4970-A6F7-E7AC52762E0C}" type="slidenum">
              <a:rPr lang="en-US" smtClean="0"/>
              <a:pPr/>
              <a:t>4</a:t>
            </a:fld>
            <a:endParaRPr lang="en-US" dirty="0"/>
          </a:p>
        </p:txBody>
      </p:sp>
      <p:sp>
        <p:nvSpPr>
          <p:cNvPr id="5" name="Footer Placeholder 4">
            <a:extLst>
              <a:ext uri="{FF2B5EF4-FFF2-40B4-BE49-F238E27FC236}">
                <a16:creationId xmlns:a16="http://schemas.microsoft.com/office/drawing/2014/main" id="{72CAC47D-D32C-4847-88DC-134C855BE045}"/>
              </a:ext>
            </a:extLst>
          </p:cNvPr>
          <p:cNvSpPr>
            <a:spLocks noGrp="1"/>
          </p:cNvSpPr>
          <p:nvPr>
            <p:ph type="ftr" sz="quarter" idx="11"/>
          </p:nvPr>
        </p:nvSpPr>
        <p:spPr>
          <a:xfrm>
            <a:off x="3200400" y="6553200"/>
            <a:ext cx="2895600" cy="228600"/>
          </a:xfrm>
        </p:spPr>
        <p:txBody>
          <a:bodyPr/>
          <a:lstStyle/>
          <a:p>
            <a:r>
              <a:rPr lang="en-US" dirty="0"/>
              <a:t>FOR DISCUSSION ONLY</a:t>
            </a:r>
          </a:p>
        </p:txBody>
      </p:sp>
    </p:spTree>
    <p:extLst>
      <p:ext uri="{BB962C8B-B14F-4D97-AF65-F5344CB8AC3E}">
        <p14:creationId xmlns:p14="http://schemas.microsoft.com/office/powerpoint/2010/main" val="3000857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D370A-9861-4DAA-9B2E-5E2D5C73AEEB}"/>
              </a:ext>
            </a:extLst>
          </p:cNvPr>
          <p:cNvSpPr>
            <a:spLocks noGrp="1"/>
          </p:cNvSpPr>
          <p:nvPr>
            <p:ph type="title"/>
          </p:nvPr>
        </p:nvSpPr>
        <p:spPr/>
        <p:txBody>
          <a:bodyPr/>
          <a:lstStyle/>
          <a:p>
            <a:r>
              <a:rPr lang="en-US" dirty="0"/>
              <a:t>Changes Proposed by this NPRR</a:t>
            </a:r>
          </a:p>
        </p:txBody>
      </p:sp>
      <p:sp>
        <p:nvSpPr>
          <p:cNvPr id="3" name="Content Placeholder 2">
            <a:extLst>
              <a:ext uri="{FF2B5EF4-FFF2-40B4-BE49-F238E27FC236}">
                <a16:creationId xmlns:a16="http://schemas.microsoft.com/office/drawing/2014/main" id="{8E68AC2C-6B4E-4055-9A20-F5133F9D6A8C}"/>
              </a:ext>
            </a:extLst>
          </p:cNvPr>
          <p:cNvSpPr>
            <a:spLocks noGrp="1"/>
          </p:cNvSpPr>
          <p:nvPr>
            <p:ph idx="1"/>
          </p:nvPr>
        </p:nvSpPr>
        <p:spPr>
          <a:xfrm>
            <a:off x="266700" y="902889"/>
            <a:ext cx="8534400" cy="5052221"/>
          </a:xfrm>
        </p:spPr>
        <p:txBody>
          <a:bodyPr/>
          <a:lstStyle/>
          <a:p>
            <a:pPr marL="457200" indent="-457200">
              <a:buFont typeface="+mj-lt"/>
              <a:buAutoNum type="arabicPeriod"/>
            </a:pPr>
            <a:r>
              <a:rPr lang="en-US" sz="1800" dirty="0"/>
              <a:t>CLR* will be assigned a Resource Node (RN) Settlement Point</a:t>
            </a:r>
          </a:p>
          <a:p>
            <a:pPr marL="857250" lvl="1" indent="-457200">
              <a:buFont typeface="+mj-lt"/>
              <a:buAutoNum type="alphaLcParenR"/>
            </a:pPr>
            <a:r>
              <a:rPr lang="en-US" sz="1600" dirty="0"/>
              <a:t>ERCOT will monitor increase in Resource Node Settlement Points and its impact to clearing engines (CRR,DAM)</a:t>
            </a:r>
          </a:p>
          <a:p>
            <a:pPr marL="1257300" lvl="2" indent="-457200">
              <a:buFont typeface="+mj-lt"/>
              <a:buAutoNum type="romanLcPeriod"/>
            </a:pPr>
            <a:r>
              <a:rPr lang="en-US" sz="1400" dirty="0"/>
              <a:t>For CLR* co-located with other Resources, it is likely that existing Resource Nodes can be used and there is no need for new Resource Nodes at such sites</a:t>
            </a:r>
          </a:p>
          <a:p>
            <a:pPr marL="857250" lvl="1" indent="-457200">
              <a:buFont typeface="+mj-lt"/>
              <a:buAutoNum type="alphaLcParenR"/>
            </a:pPr>
            <a:r>
              <a:rPr lang="en-US" sz="1600" dirty="0"/>
              <a:t>Aggregate Load Resources (ALR) will continue to use their applicable Load Zone as the Settlement Point </a:t>
            </a:r>
          </a:p>
          <a:p>
            <a:pPr marL="400050" lvl="1" indent="0">
              <a:buNone/>
            </a:pPr>
            <a:endParaRPr lang="en-US" sz="1600" dirty="0"/>
          </a:p>
          <a:p>
            <a:pPr marL="400050" lvl="1" indent="0">
              <a:buNone/>
            </a:pPr>
            <a:endParaRPr lang="en-US" sz="1600" dirty="0"/>
          </a:p>
          <a:p>
            <a:pPr marL="400050" lvl="1" indent="0">
              <a:buNone/>
            </a:pPr>
            <a:endParaRPr lang="en-US" sz="1600" dirty="0"/>
          </a:p>
          <a:p>
            <a:pPr marL="400050" lvl="1" indent="0">
              <a:buNone/>
            </a:pPr>
            <a:endParaRPr lang="en-US" sz="1600" dirty="0"/>
          </a:p>
          <a:p>
            <a:pPr marL="400050" lvl="1" indent="0">
              <a:buNone/>
            </a:pPr>
            <a:endParaRPr lang="en-US" sz="1600" dirty="0"/>
          </a:p>
          <a:p>
            <a:pPr marL="400050" lvl="1" indent="0">
              <a:buNone/>
            </a:pPr>
            <a:endParaRPr lang="en-US" sz="1600" dirty="0"/>
          </a:p>
          <a:p>
            <a:pPr marL="400050" lvl="1" indent="0">
              <a:buNone/>
            </a:pPr>
            <a:endParaRPr lang="en-US" sz="1600" dirty="0"/>
          </a:p>
          <a:p>
            <a:pPr marL="400050" lvl="1" indent="0">
              <a:buNone/>
            </a:pPr>
            <a:endParaRPr lang="en-US" sz="1600" dirty="0"/>
          </a:p>
          <a:p>
            <a:pPr marL="400050" lvl="1" indent="0">
              <a:buNone/>
            </a:pPr>
            <a:endParaRPr lang="en-US" sz="1600" dirty="0"/>
          </a:p>
          <a:p>
            <a:pPr marL="400050" lvl="1" indent="0">
              <a:buNone/>
            </a:pPr>
            <a:r>
              <a:rPr lang="en-US" sz="1600" dirty="0"/>
              <a:t>* Not an Aggregate Load Resource (ALR)</a:t>
            </a:r>
          </a:p>
        </p:txBody>
      </p:sp>
      <p:sp>
        <p:nvSpPr>
          <p:cNvPr id="4" name="Slide Number Placeholder 3">
            <a:extLst>
              <a:ext uri="{FF2B5EF4-FFF2-40B4-BE49-F238E27FC236}">
                <a16:creationId xmlns:a16="http://schemas.microsoft.com/office/drawing/2014/main" id="{2A99D97C-BCE1-4A68-A970-5C4D0B387780}"/>
              </a:ext>
            </a:extLst>
          </p:cNvPr>
          <p:cNvSpPr>
            <a:spLocks noGrp="1"/>
          </p:cNvSpPr>
          <p:nvPr>
            <p:ph type="sldNum" sz="quarter" idx="4"/>
          </p:nvPr>
        </p:nvSpPr>
        <p:spPr/>
        <p:txBody>
          <a:bodyPr/>
          <a:lstStyle/>
          <a:p>
            <a:fld id="{1D93BD3E-1E9A-4970-A6F7-E7AC52762E0C}" type="slidenum">
              <a:rPr lang="en-US" smtClean="0"/>
              <a:pPr/>
              <a:t>5</a:t>
            </a:fld>
            <a:endParaRPr lang="en-US" dirty="0"/>
          </a:p>
        </p:txBody>
      </p:sp>
      <p:sp>
        <p:nvSpPr>
          <p:cNvPr id="5" name="Footer Placeholder 4">
            <a:extLst>
              <a:ext uri="{FF2B5EF4-FFF2-40B4-BE49-F238E27FC236}">
                <a16:creationId xmlns:a16="http://schemas.microsoft.com/office/drawing/2014/main" id="{72CAC47D-D32C-4847-88DC-134C855BE045}"/>
              </a:ext>
            </a:extLst>
          </p:cNvPr>
          <p:cNvSpPr>
            <a:spLocks noGrp="1"/>
          </p:cNvSpPr>
          <p:nvPr>
            <p:ph type="ftr" sz="quarter" idx="11"/>
          </p:nvPr>
        </p:nvSpPr>
        <p:spPr>
          <a:xfrm>
            <a:off x="3200400" y="6553200"/>
            <a:ext cx="2895600" cy="228600"/>
          </a:xfrm>
        </p:spPr>
        <p:txBody>
          <a:bodyPr/>
          <a:lstStyle/>
          <a:p>
            <a:r>
              <a:rPr lang="en-US" dirty="0"/>
              <a:t>FOR DISCUSSION ONLY</a:t>
            </a:r>
          </a:p>
        </p:txBody>
      </p:sp>
    </p:spTree>
    <p:extLst>
      <p:ext uri="{BB962C8B-B14F-4D97-AF65-F5344CB8AC3E}">
        <p14:creationId xmlns:p14="http://schemas.microsoft.com/office/powerpoint/2010/main" val="8107965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D370A-9861-4DAA-9B2E-5E2D5C73AEEB}"/>
              </a:ext>
            </a:extLst>
          </p:cNvPr>
          <p:cNvSpPr>
            <a:spLocks noGrp="1"/>
          </p:cNvSpPr>
          <p:nvPr>
            <p:ph type="title"/>
          </p:nvPr>
        </p:nvSpPr>
        <p:spPr/>
        <p:txBody>
          <a:bodyPr/>
          <a:lstStyle/>
          <a:p>
            <a:r>
              <a:rPr lang="en-US" dirty="0"/>
              <a:t>Changes Proposed by this NPRR</a:t>
            </a:r>
          </a:p>
        </p:txBody>
      </p:sp>
      <p:sp>
        <p:nvSpPr>
          <p:cNvPr id="3" name="Content Placeholder 2">
            <a:extLst>
              <a:ext uri="{FF2B5EF4-FFF2-40B4-BE49-F238E27FC236}">
                <a16:creationId xmlns:a16="http://schemas.microsoft.com/office/drawing/2014/main" id="{8E68AC2C-6B4E-4055-9A20-F5133F9D6A8C}"/>
              </a:ext>
            </a:extLst>
          </p:cNvPr>
          <p:cNvSpPr>
            <a:spLocks noGrp="1"/>
          </p:cNvSpPr>
          <p:nvPr>
            <p:ph idx="1"/>
          </p:nvPr>
        </p:nvSpPr>
        <p:spPr>
          <a:xfrm>
            <a:off x="266700" y="902889"/>
            <a:ext cx="8534400" cy="5052221"/>
          </a:xfrm>
        </p:spPr>
        <p:txBody>
          <a:bodyPr/>
          <a:lstStyle/>
          <a:p>
            <a:pPr marL="457200" indent="-457200">
              <a:buFont typeface="+mj-lt"/>
              <a:buAutoNum type="arabicPeriod" startAt="2"/>
            </a:pPr>
            <a:r>
              <a:rPr lang="en-US" sz="1800" dirty="0"/>
              <a:t>Real-Time Market (RTM) Energy Bids will be retired and replaced by Resource Specific CLR Energy Bids (move and rename RTM energy bids from Protocol Section 6 to Protocol Section 4)</a:t>
            </a:r>
          </a:p>
          <a:p>
            <a:pPr marL="857250" lvl="1" indent="-457200">
              <a:buFont typeface="+mj-lt"/>
              <a:buAutoNum type="alphaLcParenR"/>
            </a:pPr>
            <a:r>
              <a:rPr lang="en-US" sz="1600" dirty="0"/>
              <a:t>Resource Specific CLR Energy Bids are used in DAM and Real-Time Market (SCED) and have the same validation rules and submission timelines as Resource Specific RTM Energy Bids for CLRs, Aggregate Load Resources (ALRs) and the CLR component of Energy Storage Resources (ESR-CLRs)</a:t>
            </a:r>
          </a:p>
          <a:p>
            <a:pPr marL="857250" lvl="1" indent="-457200">
              <a:buFont typeface="+mj-lt"/>
              <a:buAutoNum type="alphaLcParenR"/>
            </a:pPr>
            <a:r>
              <a:rPr lang="en-US" sz="1600" dirty="0"/>
              <a:t>In the DAM, Resource Specific CLR Energy Bids will be co-optimized with Resource Specific AS Offers from CLR, ALR, or ESR-CLR</a:t>
            </a:r>
          </a:p>
          <a:p>
            <a:pPr marL="1257300" lvl="2" indent="-457200">
              <a:buFont typeface="+mj-lt"/>
              <a:buAutoNum type="romanLcPeriod"/>
            </a:pPr>
            <a:r>
              <a:rPr lang="en-US" sz="1400" dirty="0"/>
              <a:t>CLR Energy Bids are always inclusive with AS Offers</a:t>
            </a:r>
          </a:p>
          <a:p>
            <a:pPr marL="1257300" lvl="2" indent="-457200">
              <a:buFont typeface="+mj-lt"/>
              <a:buAutoNum type="romanLcPeriod"/>
            </a:pPr>
            <a:r>
              <a:rPr lang="en-US" sz="1400" dirty="0"/>
              <a:t>AS Offers from CLR cannot be blocky</a:t>
            </a:r>
          </a:p>
          <a:p>
            <a:pPr marL="857250" lvl="1" indent="-457200">
              <a:buFont typeface="+mj-lt"/>
              <a:buAutoNum type="alphaLcParenR"/>
            </a:pPr>
            <a:r>
              <a:rPr lang="en-US" sz="1600" dirty="0"/>
              <a:t>For distribution system connected CLR, energy and AS clearing (in DAM, RTM) follows same rules as DGR/DESR in scenarios where RN or RN electrical bus or mapped CIM Load de-energized</a:t>
            </a:r>
          </a:p>
          <a:p>
            <a:pPr marL="857250" lvl="1" indent="-457200">
              <a:buFont typeface="+mj-lt"/>
              <a:buAutoNum type="alphaLcParenR"/>
            </a:pPr>
            <a:r>
              <a:rPr lang="en-US" sz="1600" u="sng" dirty="0"/>
              <a:t>Note: For ESR-CLR, their CLR Energy Bids can be updated any time (retain today’s ESR-CLR ability with RTM Energy Bids)</a:t>
            </a:r>
          </a:p>
          <a:p>
            <a:pPr marL="857250" lvl="1" indent="-457200">
              <a:buFont typeface="+mj-lt"/>
              <a:buAutoNum type="alphaLcParenR"/>
            </a:pPr>
            <a:r>
              <a:rPr lang="en-US" sz="1600" dirty="0"/>
              <a:t>Implementation for this change will attempt to minimize QSE system changes</a:t>
            </a:r>
          </a:p>
          <a:p>
            <a:pPr marL="400050" lvl="1" indent="0">
              <a:buNone/>
            </a:pPr>
            <a:endParaRPr lang="en-US" sz="1600" u="sng" dirty="0"/>
          </a:p>
          <a:p>
            <a:pPr marL="857250" lvl="1" indent="-457200">
              <a:buFont typeface="+mj-lt"/>
              <a:buAutoNum type="alphaLcParenR"/>
            </a:pPr>
            <a:endParaRPr lang="en-US" sz="1600" dirty="0"/>
          </a:p>
        </p:txBody>
      </p:sp>
      <p:sp>
        <p:nvSpPr>
          <p:cNvPr id="4" name="Slide Number Placeholder 3">
            <a:extLst>
              <a:ext uri="{FF2B5EF4-FFF2-40B4-BE49-F238E27FC236}">
                <a16:creationId xmlns:a16="http://schemas.microsoft.com/office/drawing/2014/main" id="{2A99D97C-BCE1-4A68-A970-5C4D0B387780}"/>
              </a:ext>
            </a:extLst>
          </p:cNvPr>
          <p:cNvSpPr>
            <a:spLocks noGrp="1"/>
          </p:cNvSpPr>
          <p:nvPr>
            <p:ph type="sldNum" sz="quarter" idx="4"/>
          </p:nvPr>
        </p:nvSpPr>
        <p:spPr/>
        <p:txBody>
          <a:bodyPr/>
          <a:lstStyle/>
          <a:p>
            <a:fld id="{1D93BD3E-1E9A-4970-A6F7-E7AC52762E0C}" type="slidenum">
              <a:rPr lang="en-US" smtClean="0"/>
              <a:pPr/>
              <a:t>6</a:t>
            </a:fld>
            <a:endParaRPr lang="en-US" dirty="0"/>
          </a:p>
        </p:txBody>
      </p:sp>
      <p:sp>
        <p:nvSpPr>
          <p:cNvPr id="5" name="Footer Placeholder 4">
            <a:extLst>
              <a:ext uri="{FF2B5EF4-FFF2-40B4-BE49-F238E27FC236}">
                <a16:creationId xmlns:a16="http://schemas.microsoft.com/office/drawing/2014/main" id="{72CAC47D-D32C-4847-88DC-134C855BE045}"/>
              </a:ext>
            </a:extLst>
          </p:cNvPr>
          <p:cNvSpPr>
            <a:spLocks noGrp="1"/>
          </p:cNvSpPr>
          <p:nvPr>
            <p:ph type="ftr" sz="quarter" idx="11"/>
          </p:nvPr>
        </p:nvSpPr>
        <p:spPr>
          <a:xfrm>
            <a:off x="3200400" y="6553200"/>
            <a:ext cx="2895600" cy="228600"/>
          </a:xfrm>
        </p:spPr>
        <p:txBody>
          <a:bodyPr/>
          <a:lstStyle/>
          <a:p>
            <a:r>
              <a:rPr lang="en-US" dirty="0"/>
              <a:t>FOR DISCUSSION ONLY</a:t>
            </a:r>
          </a:p>
        </p:txBody>
      </p:sp>
    </p:spTree>
    <p:extLst>
      <p:ext uri="{BB962C8B-B14F-4D97-AF65-F5344CB8AC3E}">
        <p14:creationId xmlns:p14="http://schemas.microsoft.com/office/powerpoint/2010/main" val="540093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D370A-9861-4DAA-9B2E-5E2D5C73AEEB}"/>
              </a:ext>
            </a:extLst>
          </p:cNvPr>
          <p:cNvSpPr>
            <a:spLocks noGrp="1"/>
          </p:cNvSpPr>
          <p:nvPr>
            <p:ph type="title"/>
          </p:nvPr>
        </p:nvSpPr>
        <p:spPr/>
        <p:txBody>
          <a:bodyPr/>
          <a:lstStyle/>
          <a:p>
            <a:r>
              <a:rPr lang="en-US" dirty="0"/>
              <a:t>Changes Proposed by this NPRR – cont’d</a:t>
            </a:r>
          </a:p>
        </p:txBody>
      </p:sp>
      <p:sp>
        <p:nvSpPr>
          <p:cNvPr id="3" name="Content Placeholder 2">
            <a:extLst>
              <a:ext uri="{FF2B5EF4-FFF2-40B4-BE49-F238E27FC236}">
                <a16:creationId xmlns:a16="http://schemas.microsoft.com/office/drawing/2014/main" id="{8E68AC2C-6B4E-4055-9A20-F5133F9D6A8C}"/>
              </a:ext>
            </a:extLst>
          </p:cNvPr>
          <p:cNvSpPr>
            <a:spLocks noGrp="1"/>
          </p:cNvSpPr>
          <p:nvPr>
            <p:ph idx="1"/>
          </p:nvPr>
        </p:nvSpPr>
        <p:spPr>
          <a:xfrm>
            <a:off x="266700" y="902889"/>
            <a:ext cx="8534400" cy="5052221"/>
          </a:xfrm>
        </p:spPr>
        <p:txBody>
          <a:bodyPr/>
          <a:lstStyle/>
          <a:p>
            <a:pPr marL="457200" indent="-457200">
              <a:buFont typeface="+mj-lt"/>
              <a:buAutoNum type="arabicPeriod" startAt="3"/>
            </a:pPr>
            <a:r>
              <a:rPr lang="en-US" sz="1800" dirty="0">
                <a:sym typeface="Wingdings" panose="05000000000000000000" pitchFamily="2" charset="2"/>
              </a:rPr>
              <a:t>Clarify in NPRR that ALL Resources (not just CLRs) in SCED shall follow UDBP  This is to mitigate potential frequency issues from fast responding Resources abruptly jumping to a new Base Point</a:t>
            </a:r>
          </a:p>
          <a:p>
            <a:pPr marL="457200" indent="-457200">
              <a:buFont typeface="+mj-lt"/>
              <a:buAutoNum type="arabicPeriod" startAt="3"/>
            </a:pPr>
            <a:endParaRPr lang="en-US" sz="1800" dirty="0">
              <a:sym typeface="Wingdings" panose="05000000000000000000" pitchFamily="2" charset="2"/>
            </a:endParaRPr>
          </a:p>
          <a:p>
            <a:pPr marL="457200" indent="-457200">
              <a:buFont typeface="+mj-lt"/>
              <a:buAutoNum type="arabicPeriod" startAt="3"/>
            </a:pPr>
            <a:r>
              <a:rPr lang="en-US" sz="1800" dirty="0"/>
              <a:t>Redefine OUTL status </a:t>
            </a:r>
            <a:r>
              <a:rPr lang="en-US" sz="1800" b="1" u="sng" dirty="0"/>
              <a:t>only</a:t>
            </a:r>
            <a:r>
              <a:rPr lang="en-US" sz="1800" dirty="0"/>
              <a:t> for stand alone CLR</a:t>
            </a:r>
          </a:p>
          <a:p>
            <a:pPr marL="857250" lvl="1" indent="-457200">
              <a:buFont typeface="+mj-lt"/>
              <a:buAutoNum type="alphaLcParenR"/>
            </a:pPr>
            <a:r>
              <a:rPr lang="en-US" sz="1600" dirty="0"/>
              <a:t>CLR* can use OUTL status only when </a:t>
            </a:r>
            <a:r>
              <a:rPr lang="en-US" sz="1600" u="sng" dirty="0"/>
              <a:t>actual energy consumption </a:t>
            </a:r>
            <a:r>
              <a:rPr lang="en-US" sz="1600" dirty="0"/>
              <a:t>is zero</a:t>
            </a:r>
          </a:p>
          <a:p>
            <a:pPr marL="1257300" lvl="2" indent="-457200">
              <a:buFont typeface="+mj-lt"/>
              <a:buAutoNum type="romanLcPeriod"/>
            </a:pPr>
            <a:r>
              <a:rPr lang="en-US" sz="1400" dirty="0"/>
              <a:t>CLR* can update CLR Energy Bid, Ramp rates, LPC/MPC to restrict SCED Base Points (for consumption) instructions to a required value/range</a:t>
            </a:r>
          </a:p>
          <a:p>
            <a:pPr marL="857250" lvl="1" indent="-457200">
              <a:buFont typeface="+mj-lt"/>
              <a:buAutoNum type="alphaLcParenR"/>
            </a:pPr>
            <a:r>
              <a:rPr lang="en-US" sz="1600" dirty="0"/>
              <a:t>Other Load Resources including ALRs are not impacted by this change. i.e., can submit OUTL status indicating Load Resource out of the market but still consume energy</a:t>
            </a:r>
          </a:p>
          <a:p>
            <a:pPr marL="857250" lvl="1" indent="-457200">
              <a:buFont typeface="+mj-lt"/>
              <a:buAutoNum type="alphaLcParenR"/>
            </a:pPr>
            <a:r>
              <a:rPr lang="en-US" sz="1600" dirty="0"/>
              <a:t>Note: Current Nodal Protocols </a:t>
            </a:r>
            <a:r>
              <a:rPr lang="en-US" sz="1600" u="sng" dirty="0"/>
              <a:t>already</a:t>
            </a:r>
            <a:r>
              <a:rPr lang="en-US" sz="1600" dirty="0"/>
              <a:t> state that ESR-CLR can submit a OUTL status </a:t>
            </a:r>
            <a:r>
              <a:rPr lang="en-US" sz="1600" u="sng" dirty="0"/>
              <a:t>only when the ESR is physically out of service</a:t>
            </a:r>
          </a:p>
          <a:p>
            <a:pPr marL="400050" lvl="1" indent="0">
              <a:buNone/>
            </a:pPr>
            <a:endParaRPr lang="en-US" sz="1600" dirty="0"/>
          </a:p>
          <a:p>
            <a:pPr marL="400050" lvl="1" indent="0">
              <a:buNone/>
            </a:pPr>
            <a:endParaRPr lang="en-US" sz="1600" dirty="0"/>
          </a:p>
          <a:p>
            <a:pPr marL="400050" lvl="1" indent="0">
              <a:buNone/>
            </a:pPr>
            <a:endParaRPr lang="en-US" sz="1600" dirty="0"/>
          </a:p>
          <a:p>
            <a:pPr marL="400050" lvl="1" indent="0">
              <a:buNone/>
            </a:pPr>
            <a:endParaRPr lang="en-US" sz="1600" dirty="0"/>
          </a:p>
          <a:p>
            <a:pPr marL="400050" lvl="1" indent="0">
              <a:buNone/>
            </a:pPr>
            <a:r>
              <a:rPr lang="en-US" sz="1600" dirty="0"/>
              <a:t>* Not an Aggregate Load Resource (ALR)</a:t>
            </a:r>
          </a:p>
          <a:p>
            <a:pPr marL="400050" lvl="1" indent="0">
              <a:buNone/>
            </a:pPr>
            <a:endParaRPr lang="en-US" sz="1600" dirty="0"/>
          </a:p>
        </p:txBody>
      </p:sp>
      <p:sp>
        <p:nvSpPr>
          <p:cNvPr id="4" name="Slide Number Placeholder 3">
            <a:extLst>
              <a:ext uri="{FF2B5EF4-FFF2-40B4-BE49-F238E27FC236}">
                <a16:creationId xmlns:a16="http://schemas.microsoft.com/office/drawing/2014/main" id="{2A99D97C-BCE1-4A68-A970-5C4D0B387780}"/>
              </a:ext>
            </a:extLst>
          </p:cNvPr>
          <p:cNvSpPr>
            <a:spLocks noGrp="1"/>
          </p:cNvSpPr>
          <p:nvPr>
            <p:ph type="sldNum" sz="quarter" idx="4"/>
          </p:nvPr>
        </p:nvSpPr>
        <p:spPr/>
        <p:txBody>
          <a:bodyPr/>
          <a:lstStyle/>
          <a:p>
            <a:fld id="{1D93BD3E-1E9A-4970-A6F7-E7AC52762E0C}" type="slidenum">
              <a:rPr lang="en-US" smtClean="0"/>
              <a:pPr/>
              <a:t>7</a:t>
            </a:fld>
            <a:endParaRPr lang="en-US" dirty="0"/>
          </a:p>
        </p:txBody>
      </p:sp>
      <p:sp>
        <p:nvSpPr>
          <p:cNvPr id="5" name="Footer Placeholder 4">
            <a:extLst>
              <a:ext uri="{FF2B5EF4-FFF2-40B4-BE49-F238E27FC236}">
                <a16:creationId xmlns:a16="http://schemas.microsoft.com/office/drawing/2014/main" id="{72CAC47D-D32C-4847-88DC-134C855BE045}"/>
              </a:ext>
            </a:extLst>
          </p:cNvPr>
          <p:cNvSpPr>
            <a:spLocks noGrp="1"/>
          </p:cNvSpPr>
          <p:nvPr>
            <p:ph type="ftr" sz="quarter" idx="11"/>
          </p:nvPr>
        </p:nvSpPr>
        <p:spPr>
          <a:xfrm>
            <a:off x="3200400" y="6553200"/>
            <a:ext cx="2895600" cy="228600"/>
          </a:xfrm>
        </p:spPr>
        <p:txBody>
          <a:bodyPr/>
          <a:lstStyle/>
          <a:p>
            <a:r>
              <a:rPr lang="en-US" dirty="0"/>
              <a:t>FOR DISCUSSION ONLY</a:t>
            </a:r>
          </a:p>
        </p:txBody>
      </p:sp>
    </p:spTree>
    <p:extLst>
      <p:ext uri="{BB962C8B-B14F-4D97-AF65-F5344CB8AC3E}">
        <p14:creationId xmlns:p14="http://schemas.microsoft.com/office/powerpoint/2010/main" val="4181562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D370A-9861-4DAA-9B2E-5E2D5C73AEEB}"/>
              </a:ext>
            </a:extLst>
          </p:cNvPr>
          <p:cNvSpPr>
            <a:spLocks noGrp="1"/>
          </p:cNvSpPr>
          <p:nvPr>
            <p:ph type="title"/>
          </p:nvPr>
        </p:nvSpPr>
        <p:spPr/>
        <p:txBody>
          <a:bodyPr/>
          <a:lstStyle/>
          <a:p>
            <a:r>
              <a:rPr lang="en-US" dirty="0"/>
              <a:t>Changes Proposed by this NPRR – cont’d</a:t>
            </a:r>
          </a:p>
        </p:txBody>
      </p:sp>
      <p:sp>
        <p:nvSpPr>
          <p:cNvPr id="3" name="Content Placeholder 2">
            <a:extLst>
              <a:ext uri="{FF2B5EF4-FFF2-40B4-BE49-F238E27FC236}">
                <a16:creationId xmlns:a16="http://schemas.microsoft.com/office/drawing/2014/main" id="{8E68AC2C-6B4E-4055-9A20-F5133F9D6A8C}"/>
              </a:ext>
            </a:extLst>
          </p:cNvPr>
          <p:cNvSpPr>
            <a:spLocks noGrp="1"/>
          </p:cNvSpPr>
          <p:nvPr>
            <p:ph idx="1"/>
          </p:nvPr>
        </p:nvSpPr>
        <p:spPr>
          <a:xfrm>
            <a:off x="266700" y="902889"/>
            <a:ext cx="8534400" cy="5052221"/>
          </a:xfrm>
        </p:spPr>
        <p:txBody>
          <a:bodyPr/>
          <a:lstStyle/>
          <a:p>
            <a:pPr marL="457200" indent="-457200">
              <a:buFont typeface="+mj-lt"/>
              <a:buAutoNum type="arabicPeriod" startAt="5"/>
            </a:pPr>
            <a:r>
              <a:rPr lang="en-US" sz="1800" dirty="0"/>
              <a:t>CLR* </a:t>
            </a:r>
            <a:r>
              <a:rPr lang="en-US" sz="1800" b="1" u="sng" dirty="0"/>
              <a:t>total</a:t>
            </a:r>
            <a:r>
              <a:rPr lang="en-US" sz="1800" dirty="0"/>
              <a:t> consumption must be </a:t>
            </a:r>
            <a:r>
              <a:rPr lang="en-US" sz="1800" u="sng" dirty="0"/>
              <a:t>separately metered from all other load and generation at a given facility</a:t>
            </a:r>
          </a:p>
          <a:p>
            <a:pPr marL="857250" lvl="1" indent="-457200">
              <a:buFont typeface="+mj-lt"/>
              <a:buAutoNum type="alphaLcParenR"/>
            </a:pPr>
            <a:r>
              <a:rPr lang="en-US" sz="1600" dirty="0"/>
              <a:t>For Real-Time Energy Imbalance Settlement, Metered energy adjusted for transmission/distribution losses and Unaccounted For Energy (UFE) shall be settled at the Nodal Meter Price (CLR Base Point weighted)</a:t>
            </a:r>
          </a:p>
          <a:p>
            <a:pPr marL="857250" lvl="1" indent="-457200">
              <a:buFont typeface="+mj-lt"/>
              <a:buAutoNum type="alphaLcParenR"/>
            </a:pPr>
            <a:r>
              <a:rPr lang="en-US" sz="1600" dirty="0"/>
              <a:t>For sites with TDSP read meters (AMI, IDR, non-EPS meters) that may have  combination of zonal loads, Settlement Only Generation or Storage or CLR:</a:t>
            </a:r>
          </a:p>
          <a:p>
            <a:pPr marL="1257300" lvl="2" indent="-457200">
              <a:buFont typeface="+mj-lt"/>
              <a:buAutoNum type="romanLcPeriod"/>
            </a:pPr>
            <a:r>
              <a:rPr lang="en-US" sz="1400" b="1" dirty="0"/>
              <a:t>CLR* total Load must be separately metered from all other load and generation</a:t>
            </a:r>
          </a:p>
          <a:p>
            <a:pPr marL="1257300" lvl="2" indent="-457200">
              <a:buFont typeface="+mj-lt"/>
              <a:buAutoNum type="romanLcPeriod"/>
            </a:pPr>
            <a:r>
              <a:rPr lang="en-US" sz="1400" dirty="0"/>
              <a:t>ERCOT will not perform any net metering calculations for meter data coming into ERCOT systems</a:t>
            </a:r>
          </a:p>
          <a:p>
            <a:pPr marL="1257300" lvl="2" indent="-457200">
              <a:buFont typeface="+mj-lt"/>
              <a:buAutoNum type="romanLcPeriod"/>
            </a:pPr>
            <a:r>
              <a:rPr lang="en-US" sz="1400" dirty="0"/>
              <a:t>Hence any netting required for appropriate settlements by ERCOT need to be performed by the TDSPs before sending the meter data to ERCOT</a:t>
            </a:r>
          </a:p>
          <a:p>
            <a:pPr marL="400050" lvl="1" indent="0">
              <a:buNone/>
            </a:pPr>
            <a:endParaRPr lang="en-US" sz="1600" dirty="0"/>
          </a:p>
          <a:p>
            <a:pPr marL="400050" lvl="1" indent="0">
              <a:buNone/>
            </a:pPr>
            <a:endParaRPr lang="en-US" sz="1600" dirty="0"/>
          </a:p>
          <a:p>
            <a:pPr marL="400050" lvl="1" indent="0">
              <a:buNone/>
            </a:pPr>
            <a:endParaRPr lang="en-US" sz="1600" dirty="0"/>
          </a:p>
          <a:p>
            <a:pPr marL="400050" lvl="1" indent="0">
              <a:buNone/>
            </a:pPr>
            <a:endParaRPr lang="en-US" sz="1600" dirty="0"/>
          </a:p>
          <a:p>
            <a:pPr marL="400050" lvl="1" indent="0">
              <a:buNone/>
            </a:pPr>
            <a:endParaRPr lang="en-US" sz="1600" dirty="0"/>
          </a:p>
          <a:p>
            <a:pPr marL="400050" lvl="1" indent="0">
              <a:buNone/>
            </a:pPr>
            <a:r>
              <a:rPr lang="en-US" sz="1600" dirty="0"/>
              <a:t>* Not an Aggregate Load Resource (ALR)</a:t>
            </a:r>
          </a:p>
          <a:p>
            <a:pPr marL="400050" lvl="1" indent="0">
              <a:buNone/>
            </a:pPr>
            <a:endParaRPr lang="en-US" sz="1600" dirty="0"/>
          </a:p>
        </p:txBody>
      </p:sp>
      <p:sp>
        <p:nvSpPr>
          <p:cNvPr id="4" name="Slide Number Placeholder 3">
            <a:extLst>
              <a:ext uri="{FF2B5EF4-FFF2-40B4-BE49-F238E27FC236}">
                <a16:creationId xmlns:a16="http://schemas.microsoft.com/office/drawing/2014/main" id="{2A99D97C-BCE1-4A68-A970-5C4D0B387780}"/>
              </a:ext>
            </a:extLst>
          </p:cNvPr>
          <p:cNvSpPr>
            <a:spLocks noGrp="1"/>
          </p:cNvSpPr>
          <p:nvPr>
            <p:ph type="sldNum" sz="quarter" idx="4"/>
          </p:nvPr>
        </p:nvSpPr>
        <p:spPr/>
        <p:txBody>
          <a:bodyPr/>
          <a:lstStyle/>
          <a:p>
            <a:fld id="{1D93BD3E-1E9A-4970-A6F7-E7AC52762E0C}" type="slidenum">
              <a:rPr lang="en-US" smtClean="0"/>
              <a:pPr/>
              <a:t>8</a:t>
            </a:fld>
            <a:endParaRPr lang="en-US" dirty="0"/>
          </a:p>
        </p:txBody>
      </p:sp>
      <p:sp>
        <p:nvSpPr>
          <p:cNvPr id="5" name="Footer Placeholder 4">
            <a:extLst>
              <a:ext uri="{FF2B5EF4-FFF2-40B4-BE49-F238E27FC236}">
                <a16:creationId xmlns:a16="http://schemas.microsoft.com/office/drawing/2014/main" id="{72CAC47D-D32C-4847-88DC-134C855BE045}"/>
              </a:ext>
            </a:extLst>
          </p:cNvPr>
          <p:cNvSpPr>
            <a:spLocks noGrp="1"/>
          </p:cNvSpPr>
          <p:nvPr>
            <p:ph type="ftr" sz="quarter" idx="11"/>
          </p:nvPr>
        </p:nvSpPr>
        <p:spPr>
          <a:xfrm>
            <a:off x="3200400" y="6553200"/>
            <a:ext cx="2895600" cy="228600"/>
          </a:xfrm>
        </p:spPr>
        <p:txBody>
          <a:bodyPr/>
          <a:lstStyle/>
          <a:p>
            <a:r>
              <a:rPr lang="en-US" dirty="0"/>
              <a:t>FOR DISCUSSION ONLY</a:t>
            </a:r>
          </a:p>
        </p:txBody>
      </p:sp>
    </p:spTree>
    <p:extLst>
      <p:ext uri="{BB962C8B-B14F-4D97-AF65-F5344CB8AC3E}">
        <p14:creationId xmlns:p14="http://schemas.microsoft.com/office/powerpoint/2010/main" val="5130078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D370A-9861-4DAA-9B2E-5E2D5C73AEEB}"/>
              </a:ext>
            </a:extLst>
          </p:cNvPr>
          <p:cNvSpPr>
            <a:spLocks noGrp="1"/>
          </p:cNvSpPr>
          <p:nvPr>
            <p:ph type="title"/>
          </p:nvPr>
        </p:nvSpPr>
        <p:spPr/>
        <p:txBody>
          <a:bodyPr/>
          <a:lstStyle/>
          <a:p>
            <a:r>
              <a:rPr lang="en-US" dirty="0"/>
              <a:t>Changes Proposed by this NPRR – cont’d</a:t>
            </a:r>
          </a:p>
        </p:txBody>
      </p:sp>
      <p:sp>
        <p:nvSpPr>
          <p:cNvPr id="3" name="Content Placeholder 2">
            <a:extLst>
              <a:ext uri="{FF2B5EF4-FFF2-40B4-BE49-F238E27FC236}">
                <a16:creationId xmlns:a16="http://schemas.microsoft.com/office/drawing/2014/main" id="{8E68AC2C-6B4E-4055-9A20-F5133F9D6A8C}"/>
              </a:ext>
            </a:extLst>
          </p:cNvPr>
          <p:cNvSpPr>
            <a:spLocks noGrp="1"/>
          </p:cNvSpPr>
          <p:nvPr>
            <p:ph idx="1"/>
          </p:nvPr>
        </p:nvSpPr>
        <p:spPr>
          <a:xfrm>
            <a:off x="266700" y="902889"/>
            <a:ext cx="8534400" cy="5052221"/>
          </a:xfrm>
        </p:spPr>
        <p:txBody>
          <a:bodyPr/>
          <a:lstStyle/>
          <a:p>
            <a:pPr marL="857250" lvl="1" indent="-457200">
              <a:buFont typeface="+mj-lt"/>
              <a:buAutoNum type="alphaLcParenR" startAt="3"/>
            </a:pPr>
            <a:r>
              <a:rPr lang="en-US" sz="1600" dirty="0"/>
              <a:t>TDSP read meter sites (non-EPS meters)</a:t>
            </a:r>
          </a:p>
          <a:p>
            <a:pPr marL="857250" lvl="1" indent="-457200">
              <a:buFont typeface="+mj-lt"/>
              <a:buAutoNum type="alphaLcParenR" startAt="3"/>
            </a:pPr>
            <a:endParaRPr lang="en-US" sz="1600" dirty="0"/>
          </a:p>
        </p:txBody>
      </p:sp>
      <p:sp>
        <p:nvSpPr>
          <p:cNvPr id="4" name="Slide Number Placeholder 3">
            <a:extLst>
              <a:ext uri="{FF2B5EF4-FFF2-40B4-BE49-F238E27FC236}">
                <a16:creationId xmlns:a16="http://schemas.microsoft.com/office/drawing/2014/main" id="{2A99D97C-BCE1-4A68-A970-5C4D0B387780}"/>
              </a:ext>
            </a:extLst>
          </p:cNvPr>
          <p:cNvSpPr>
            <a:spLocks noGrp="1"/>
          </p:cNvSpPr>
          <p:nvPr>
            <p:ph type="sldNum" sz="quarter" idx="4"/>
          </p:nvPr>
        </p:nvSpPr>
        <p:spPr/>
        <p:txBody>
          <a:bodyPr/>
          <a:lstStyle/>
          <a:p>
            <a:fld id="{1D93BD3E-1E9A-4970-A6F7-E7AC52762E0C}" type="slidenum">
              <a:rPr lang="en-US" smtClean="0"/>
              <a:pPr/>
              <a:t>9</a:t>
            </a:fld>
            <a:endParaRPr lang="en-US" dirty="0"/>
          </a:p>
        </p:txBody>
      </p:sp>
      <p:sp>
        <p:nvSpPr>
          <p:cNvPr id="5" name="Footer Placeholder 4">
            <a:extLst>
              <a:ext uri="{FF2B5EF4-FFF2-40B4-BE49-F238E27FC236}">
                <a16:creationId xmlns:a16="http://schemas.microsoft.com/office/drawing/2014/main" id="{72CAC47D-D32C-4847-88DC-134C855BE045}"/>
              </a:ext>
            </a:extLst>
          </p:cNvPr>
          <p:cNvSpPr>
            <a:spLocks noGrp="1"/>
          </p:cNvSpPr>
          <p:nvPr>
            <p:ph type="ftr" sz="quarter" idx="11"/>
          </p:nvPr>
        </p:nvSpPr>
        <p:spPr>
          <a:xfrm>
            <a:off x="3200400" y="6553200"/>
            <a:ext cx="2895600" cy="228600"/>
          </a:xfrm>
        </p:spPr>
        <p:txBody>
          <a:bodyPr/>
          <a:lstStyle/>
          <a:p>
            <a:r>
              <a:rPr lang="en-US" dirty="0"/>
              <a:t>FOR DISCUSSION ONLY</a:t>
            </a:r>
          </a:p>
        </p:txBody>
      </p:sp>
      <p:grpSp>
        <p:nvGrpSpPr>
          <p:cNvPr id="8" name="Group 7">
            <a:extLst>
              <a:ext uri="{FF2B5EF4-FFF2-40B4-BE49-F238E27FC236}">
                <a16:creationId xmlns:a16="http://schemas.microsoft.com/office/drawing/2014/main" id="{4EBCF966-DA48-4427-BB2A-95596739BB70}"/>
              </a:ext>
            </a:extLst>
          </p:cNvPr>
          <p:cNvGrpSpPr/>
          <p:nvPr/>
        </p:nvGrpSpPr>
        <p:grpSpPr>
          <a:xfrm>
            <a:off x="388010" y="1529116"/>
            <a:ext cx="3126138" cy="3144601"/>
            <a:chOff x="1190188" y="165581"/>
            <a:chExt cx="2458391" cy="3251564"/>
          </a:xfrm>
        </p:grpSpPr>
        <p:grpSp>
          <p:nvGrpSpPr>
            <p:cNvPr id="22" name="Group 21">
              <a:extLst>
                <a:ext uri="{FF2B5EF4-FFF2-40B4-BE49-F238E27FC236}">
                  <a16:creationId xmlns:a16="http://schemas.microsoft.com/office/drawing/2014/main" id="{24E7FEBA-D08C-4B86-ADCD-B570518D1EE0}"/>
                </a:ext>
              </a:extLst>
            </p:cNvPr>
            <p:cNvGrpSpPr/>
            <p:nvPr/>
          </p:nvGrpSpPr>
          <p:grpSpPr>
            <a:xfrm>
              <a:off x="1190188" y="165581"/>
              <a:ext cx="2458391" cy="3028341"/>
              <a:chOff x="1190188" y="165581"/>
              <a:chExt cx="2458391" cy="3810218"/>
            </a:xfrm>
          </p:grpSpPr>
          <p:grpSp>
            <p:nvGrpSpPr>
              <p:cNvPr id="25" name="Group 24">
                <a:extLst>
                  <a:ext uri="{FF2B5EF4-FFF2-40B4-BE49-F238E27FC236}">
                    <a16:creationId xmlns:a16="http://schemas.microsoft.com/office/drawing/2014/main" id="{45426093-0B1D-4AD9-928A-57094A19D048}"/>
                  </a:ext>
                </a:extLst>
              </p:cNvPr>
              <p:cNvGrpSpPr/>
              <p:nvPr/>
            </p:nvGrpSpPr>
            <p:grpSpPr>
              <a:xfrm>
                <a:off x="1190188" y="165581"/>
                <a:ext cx="2049302" cy="3810218"/>
                <a:chOff x="1139624" y="165581"/>
                <a:chExt cx="2710364" cy="3810218"/>
              </a:xfrm>
            </p:grpSpPr>
            <p:cxnSp>
              <p:nvCxnSpPr>
                <p:cNvPr id="33" name="Straight Connector 32">
                  <a:extLst>
                    <a:ext uri="{FF2B5EF4-FFF2-40B4-BE49-F238E27FC236}">
                      <a16:creationId xmlns:a16="http://schemas.microsoft.com/office/drawing/2014/main" id="{35C50D52-DD26-4CCD-B88D-006154E83ED9}"/>
                    </a:ext>
                  </a:extLst>
                </p:cNvPr>
                <p:cNvCxnSpPr/>
                <p:nvPr/>
              </p:nvCxnSpPr>
              <p:spPr>
                <a:xfrm>
                  <a:off x="2180712" y="1189564"/>
                  <a:ext cx="14859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D0635A03-1363-4AE0-9700-39ADA7F5E09E}"/>
                    </a:ext>
                  </a:extLst>
                </p:cNvPr>
                <p:cNvCxnSpPr/>
                <p:nvPr/>
              </p:nvCxnSpPr>
              <p:spPr>
                <a:xfrm>
                  <a:off x="2857622" y="1189564"/>
                  <a:ext cx="0" cy="49533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ED57E8B6-2CC0-4224-9D3D-2E28C8CB0D50}"/>
                    </a:ext>
                  </a:extLst>
                </p:cNvPr>
                <p:cNvCxnSpPr/>
                <p:nvPr/>
              </p:nvCxnSpPr>
              <p:spPr>
                <a:xfrm>
                  <a:off x="3585332" y="2514718"/>
                  <a:ext cx="0" cy="1090910"/>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grpSp>
              <p:nvGrpSpPr>
                <p:cNvPr id="36" name="Group 35">
                  <a:extLst>
                    <a:ext uri="{FF2B5EF4-FFF2-40B4-BE49-F238E27FC236}">
                      <a16:creationId xmlns:a16="http://schemas.microsoft.com/office/drawing/2014/main" id="{B56A6956-98FA-4B46-9BA0-01C3B2BE49D3}"/>
                    </a:ext>
                  </a:extLst>
                </p:cNvPr>
                <p:cNvGrpSpPr/>
                <p:nvPr/>
              </p:nvGrpSpPr>
              <p:grpSpPr>
                <a:xfrm>
                  <a:off x="1139624" y="165581"/>
                  <a:ext cx="2710364" cy="3810218"/>
                  <a:chOff x="1139624" y="165581"/>
                  <a:chExt cx="2710364" cy="3604260"/>
                </a:xfrm>
              </p:grpSpPr>
              <p:cxnSp>
                <p:nvCxnSpPr>
                  <p:cNvPr id="37" name="Straight Connector 36">
                    <a:extLst>
                      <a:ext uri="{FF2B5EF4-FFF2-40B4-BE49-F238E27FC236}">
                        <a16:creationId xmlns:a16="http://schemas.microsoft.com/office/drawing/2014/main" id="{603F164C-2EB7-4AE7-9F2C-1764470B98CC}"/>
                      </a:ext>
                    </a:extLst>
                  </p:cNvPr>
                  <p:cNvCxnSpPr/>
                  <p:nvPr/>
                </p:nvCxnSpPr>
                <p:spPr>
                  <a:xfrm>
                    <a:off x="2853812" y="1949931"/>
                    <a:ext cx="0" cy="448384"/>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38" name="Group 37">
                    <a:extLst>
                      <a:ext uri="{FF2B5EF4-FFF2-40B4-BE49-F238E27FC236}">
                        <a16:creationId xmlns:a16="http://schemas.microsoft.com/office/drawing/2014/main" id="{AD3EC391-7A52-495D-A9CE-55638E3430A5}"/>
                      </a:ext>
                    </a:extLst>
                  </p:cNvPr>
                  <p:cNvGrpSpPr/>
                  <p:nvPr/>
                </p:nvGrpSpPr>
                <p:grpSpPr>
                  <a:xfrm>
                    <a:off x="1139624" y="165581"/>
                    <a:ext cx="2710364" cy="3604260"/>
                    <a:chOff x="1139624" y="165581"/>
                    <a:chExt cx="2710364" cy="3604260"/>
                  </a:xfrm>
                </p:grpSpPr>
                <p:grpSp>
                  <p:nvGrpSpPr>
                    <p:cNvPr id="39" name="Group 38">
                      <a:extLst>
                        <a:ext uri="{FF2B5EF4-FFF2-40B4-BE49-F238E27FC236}">
                          <a16:creationId xmlns:a16="http://schemas.microsoft.com/office/drawing/2014/main" id="{6C4A0F9C-E348-4BA7-89AE-72FD623A0B59}"/>
                        </a:ext>
                      </a:extLst>
                    </p:cNvPr>
                    <p:cNvGrpSpPr/>
                    <p:nvPr/>
                  </p:nvGrpSpPr>
                  <p:grpSpPr>
                    <a:xfrm>
                      <a:off x="1818762" y="222731"/>
                      <a:ext cx="1036320" cy="914400"/>
                      <a:chOff x="1818762" y="222731"/>
                      <a:chExt cx="1036320" cy="914400"/>
                    </a:xfrm>
                  </p:grpSpPr>
                  <p:cxnSp>
                    <p:nvCxnSpPr>
                      <p:cNvPr id="64" name="Straight Arrow Connector 63">
                        <a:extLst>
                          <a:ext uri="{FF2B5EF4-FFF2-40B4-BE49-F238E27FC236}">
                            <a16:creationId xmlns:a16="http://schemas.microsoft.com/office/drawing/2014/main" id="{4E444F0F-1A4B-4955-8085-72D3AECDA312}"/>
                          </a:ext>
                        </a:extLst>
                      </p:cNvPr>
                      <p:cNvCxnSpPr/>
                      <p:nvPr/>
                    </p:nvCxnSpPr>
                    <p:spPr>
                      <a:xfrm flipH="1">
                        <a:off x="1818762" y="222731"/>
                        <a:ext cx="1028700" cy="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A63D3FBF-7056-490E-A9B8-94A581BB2AAC}"/>
                          </a:ext>
                        </a:extLst>
                      </p:cNvPr>
                      <p:cNvCxnSpPr/>
                      <p:nvPr/>
                    </p:nvCxnSpPr>
                    <p:spPr>
                      <a:xfrm>
                        <a:off x="2855082" y="222731"/>
                        <a:ext cx="0" cy="914400"/>
                      </a:xfrm>
                      <a:prstGeom prst="line">
                        <a:avLst/>
                      </a:prstGeom>
                      <a:ln w="25400"/>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407CB0E-E182-45B8-867A-B3E77E84581C}"/>
                        </a:ext>
                      </a:extLst>
                    </p:cNvPr>
                    <p:cNvGrpSpPr/>
                    <p:nvPr/>
                  </p:nvGrpSpPr>
                  <p:grpSpPr>
                    <a:xfrm>
                      <a:off x="2289932" y="165581"/>
                      <a:ext cx="435179" cy="637540"/>
                      <a:chOff x="2289932" y="165581"/>
                      <a:chExt cx="435179" cy="637540"/>
                    </a:xfrm>
                  </p:grpSpPr>
                  <p:sp>
                    <p:nvSpPr>
                      <p:cNvPr id="58" name="Text Box 18">
                        <a:extLst>
                          <a:ext uri="{FF2B5EF4-FFF2-40B4-BE49-F238E27FC236}">
                            <a16:creationId xmlns:a16="http://schemas.microsoft.com/office/drawing/2014/main" id="{4E324936-6536-4819-8930-E71567CB24FF}"/>
                          </a:ext>
                        </a:extLst>
                      </p:cNvPr>
                      <p:cNvSpPr txBox="1"/>
                      <p:nvPr/>
                    </p:nvSpPr>
                    <p:spPr>
                      <a:xfrm>
                        <a:off x="2308982" y="570264"/>
                        <a:ext cx="416129" cy="222872"/>
                      </a:xfrm>
                      <a:prstGeom prst="rect">
                        <a:avLst/>
                      </a:prstGeom>
                      <a:solidFill>
                        <a:schemeClr val="lt1"/>
                      </a:solidFill>
                      <a:ln w="6350">
                        <a:noFill/>
                      </a:ln>
                    </p:spPr>
                    <p:txBody>
                      <a:bodyPr rot="0" spcFirstLastPara="0" vert="horz" wrap="square" lIns="18288" tIns="18288" rIns="18288" bIns="18288"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7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M1</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59" name="Group 58">
                        <a:extLst>
                          <a:ext uri="{FF2B5EF4-FFF2-40B4-BE49-F238E27FC236}">
                            <a16:creationId xmlns:a16="http://schemas.microsoft.com/office/drawing/2014/main" id="{19BD7F4D-A3A0-4326-AE18-E7606F7A36FC}"/>
                          </a:ext>
                        </a:extLst>
                      </p:cNvPr>
                      <p:cNvGrpSpPr/>
                      <p:nvPr/>
                    </p:nvGrpSpPr>
                    <p:grpSpPr>
                      <a:xfrm>
                        <a:off x="2308985" y="165581"/>
                        <a:ext cx="192024" cy="112471"/>
                        <a:chOff x="2308985" y="165581"/>
                        <a:chExt cx="892454" cy="358452"/>
                      </a:xfrm>
                    </p:grpSpPr>
                    <p:sp>
                      <p:nvSpPr>
                        <p:cNvPr id="62" name="Freeform: Shape 61">
                          <a:extLst>
                            <a:ext uri="{FF2B5EF4-FFF2-40B4-BE49-F238E27FC236}">
                              <a16:creationId xmlns:a16="http://schemas.microsoft.com/office/drawing/2014/main" id="{B258EF05-8954-488A-ACAC-18ACA7A2A578}"/>
                            </a:ext>
                          </a:extLst>
                        </p:cNvPr>
                        <p:cNvSpPr/>
                        <p:nvPr/>
                      </p:nvSpPr>
                      <p:spPr>
                        <a:xfrm>
                          <a:off x="2308985" y="165581"/>
                          <a:ext cx="446227" cy="343821"/>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63" name="Freeform: Shape 62">
                          <a:extLst>
                            <a:ext uri="{FF2B5EF4-FFF2-40B4-BE49-F238E27FC236}">
                              <a16:creationId xmlns:a16="http://schemas.microsoft.com/office/drawing/2014/main" id="{221FA00E-6E2F-4EB3-AF5B-075FD9E5790D}"/>
                            </a:ext>
                          </a:extLst>
                        </p:cNvPr>
                        <p:cNvSpPr/>
                        <p:nvPr/>
                      </p:nvSpPr>
                      <p:spPr>
                        <a:xfrm>
                          <a:off x="2755212" y="180212"/>
                          <a:ext cx="446227" cy="343821"/>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cxnSp>
                    <p:nvCxnSpPr>
                      <p:cNvPr id="60" name="Straight Connector 59">
                        <a:extLst>
                          <a:ext uri="{FF2B5EF4-FFF2-40B4-BE49-F238E27FC236}">
                            <a16:creationId xmlns:a16="http://schemas.microsoft.com/office/drawing/2014/main" id="{7969B202-B99D-4762-9031-6F356DCC0003}"/>
                          </a:ext>
                        </a:extLst>
                      </p:cNvPr>
                      <p:cNvCxnSpPr/>
                      <p:nvPr/>
                    </p:nvCxnSpPr>
                    <p:spPr>
                      <a:xfrm>
                        <a:off x="2404232" y="273531"/>
                        <a:ext cx="0" cy="292243"/>
                      </a:xfrm>
                      <a:prstGeom prst="line">
                        <a:avLst/>
                      </a:prstGeom>
                    </p:spPr>
                    <p:style>
                      <a:lnRef idx="1">
                        <a:schemeClr val="accent1"/>
                      </a:lnRef>
                      <a:fillRef idx="0">
                        <a:schemeClr val="accent1"/>
                      </a:fillRef>
                      <a:effectRef idx="0">
                        <a:schemeClr val="accent1"/>
                      </a:effectRef>
                      <a:fontRef idx="minor">
                        <a:schemeClr val="tx1"/>
                      </a:fontRef>
                    </p:style>
                  </p:cxnSp>
                  <p:sp>
                    <p:nvSpPr>
                      <p:cNvPr id="61" name="Oval 60">
                        <a:extLst>
                          <a:ext uri="{FF2B5EF4-FFF2-40B4-BE49-F238E27FC236}">
                            <a16:creationId xmlns:a16="http://schemas.microsoft.com/office/drawing/2014/main" id="{3BFE3C7D-BBD9-4B02-BBA2-84CA9D4C20DB}"/>
                          </a:ext>
                        </a:extLst>
                      </p:cNvPr>
                      <p:cNvSpPr/>
                      <p:nvPr/>
                    </p:nvSpPr>
                    <p:spPr>
                      <a:xfrm>
                        <a:off x="2289932" y="565631"/>
                        <a:ext cx="228600" cy="23749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grpSp>
                  <p:nvGrpSpPr>
                    <p:cNvPr id="41" name="Group 40">
                      <a:extLst>
                        <a:ext uri="{FF2B5EF4-FFF2-40B4-BE49-F238E27FC236}">
                          <a16:creationId xmlns:a16="http://schemas.microsoft.com/office/drawing/2014/main" id="{883DCDE1-B47A-4804-8891-7F5D594253EE}"/>
                        </a:ext>
                      </a:extLst>
                    </p:cNvPr>
                    <p:cNvGrpSpPr/>
                    <p:nvPr/>
                  </p:nvGrpSpPr>
                  <p:grpSpPr>
                    <a:xfrm>
                      <a:off x="2568028" y="1594333"/>
                      <a:ext cx="571500" cy="358141"/>
                      <a:chOff x="2568028" y="1594331"/>
                      <a:chExt cx="892454" cy="815652"/>
                    </a:xfrm>
                  </p:grpSpPr>
                  <p:grpSp>
                    <p:nvGrpSpPr>
                      <p:cNvPr id="52" name="Group 51">
                        <a:extLst>
                          <a:ext uri="{FF2B5EF4-FFF2-40B4-BE49-F238E27FC236}">
                            <a16:creationId xmlns:a16="http://schemas.microsoft.com/office/drawing/2014/main" id="{2C0FE352-9162-4B05-9BA2-D581962B9EB4}"/>
                          </a:ext>
                        </a:extLst>
                      </p:cNvPr>
                      <p:cNvGrpSpPr/>
                      <p:nvPr/>
                    </p:nvGrpSpPr>
                    <p:grpSpPr>
                      <a:xfrm>
                        <a:off x="2568028" y="2051531"/>
                        <a:ext cx="892454" cy="358452"/>
                        <a:chOff x="2568028" y="2051531"/>
                        <a:chExt cx="892454" cy="358452"/>
                      </a:xfrm>
                    </p:grpSpPr>
                    <p:sp>
                      <p:nvSpPr>
                        <p:cNvPr id="56" name="Freeform: Shape 55">
                          <a:extLst>
                            <a:ext uri="{FF2B5EF4-FFF2-40B4-BE49-F238E27FC236}">
                              <a16:creationId xmlns:a16="http://schemas.microsoft.com/office/drawing/2014/main" id="{6804B34F-8E82-4097-B0A1-EDAEEC3983E3}"/>
                            </a:ext>
                          </a:extLst>
                        </p:cNvPr>
                        <p:cNvSpPr/>
                        <p:nvPr/>
                      </p:nvSpPr>
                      <p:spPr>
                        <a:xfrm>
                          <a:off x="2568028" y="2051531"/>
                          <a:ext cx="446227" cy="343822"/>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57" name="Freeform: Shape 56">
                          <a:extLst>
                            <a:ext uri="{FF2B5EF4-FFF2-40B4-BE49-F238E27FC236}">
                              <a16:creationId xmlns:a16="http://schemas.microsoft.com/office/drawing/2014/main" id="{BA43FC62-15F0-4CEB-9CCE-A12DB7B7A2AF}"/>
                            </a:ext>
                          </a:extLst>
                        </p:cNvPr>
                        <p:cNvSpPr/>
                        <p:nvPr/>
                      </p:nvSpPr>
                      <p:spPr>
                        <a:xfrm>
                          <a:off x="3014255" y="2066161"/>
                          <a:ext cx="446227" cy="343822"/>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grpSp>
                    <p:nvGrpSpPr>
                      <p:cNvPr id="53" name="Group 52">
                        <a:extLst>
                          <a:ext uri="{FF2B5EF4-FFF2-40B4-BE49-F238E27FC236}">
                            <a16:creationId xmlns:a16="http://schemas.microsoft.com/office/drawing/2014/main" id="{FD17CD2A-A20C-4A18-8FF3-D3CA71A027F1}"/>
                          </a:ext>
                        </a:extLst>
                      </p:cNvPr>
                      <p:cNvGrpSpPr/>
                      <p:nvPr/>
                    </p:nvGrpSpPr>
                    <p:grpSpPr>
                      <a:xfrm flipV="1">
                        <a:off x="2568028" y="1594331"/>
                        <a:ext cx="892454" cy="358452"/>
                        <a:chOff x="2568028" y="1594331"/>
                        <a:chExt cx="892454" cy="358452"/>
                      </a:xfrm>
                    </p:grpSpPr>
                    <p:sp>
                      <p:nvSpPr>
                        <p:cNvPr id="54" name="Freeform: Shape 53">
                          <a:extLst>
                            <a:ext uri="{FF2B5EF4-FFF2-40B4-BE49-F238E27FC236}">
                              <a16:creationId xmlns:a16="http://schemas.microsoft.com/office/drawing/2014/main" id="{406A7F89-2FAF-4B6F-8CE7-8C53A21745F9}"/>
                            </a:ext>
                          </a:extLst>
                        </p:cNvPr>
                        <p:cNvSpPr/>
                        <p:nvPr/>
                      </p:nvSpPr>
                      <p:spPr>
                        <a:xfrm>
                          <a:off x="2568028" y="1594331"/>
                          <a:ext cx="446227" cy="343822"/>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a:ln w="254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55" name="Freeform: Shape 54">
                          <a:extLst>
                            <a:ext uri="{FF2B5EF4-FFF2-40B4-BE49-F238E27FC236}">
                              <a16:creationId xmlns:a16="http://schemas.microsoft.com/office/drawing/2014/main" id="{73EA7B62-9895-4FDF-8581-09F29C6EA891}"/>
                            </a:ext>
                          </a:extLst>
                        </p:cNvPr>
                        <p:cNvSpPr/>
                        <p:nvPr/>
                      </p:nvSpPr>
                      <p:spPr>
                        <a:xfrm>
                          <a:off x="3014255" y="1608961"/>
                          <a:ext cx="446227" cy="343822"/>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a:ln w="254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grpSp>
                <p:cxnSp>
                  <p:nvCxnSpPr>
                    <p:cNvPr id="42" name="Straight Connector 41">
                      <a:extLst>
                        <a:ext uri="{FF2B5EF4-FFF2-40B4-BE49-F238E27FC236}">
                          <a16:creationId xmlns:a16="http://schemas.microsoft.com/office/drawing/2014/main" id="{458883B2-366E-4A95-8A67-46569D705D61}"/>
                        </a:ext>
                      </a:extLst>
                    </p:cNvPr>
                    <p:cNvCxnSpPr/>
                    <p:nvPr/>
                  </p:nvCxnSpPr>
                  <p:spPr>
                    <a:xfrm flipV="1">
                      <a:off x="1898277" y="2394431"/>
                      <a:ext cx="1951711" cy="8890"/>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36E13E4C-DCC3-413A-8C62-7F20496BFDA9}"/>
                        </a:ext>
                      </a:extLst>
                    </p:cNvPr>
                    <p:cNvGrpSpPr/>
                    <p:nvPr/>
                  </p:nvGrpSpPr>
                  <p:grpSpPr>
                    <a:xfrm>
                      <a:off x="1994657" y="2400781"/>
                      <a:ext cx="342900" cy="945377"/>
                      <a:chOff x="1994657" y="2400781"/>
                      <a:chExt cx="342900" cy="945377"/>
                    </a:xfrm>
                  </p:grpSpPr>
                  <p:grpSp>
                    <p:nvGrpSpPr>
                      <p:cNvPr id="48" name="Group 47">
                        <a:extLst>
                          <a:ext uri="{FF2B5EF4-FFF2-40B4-BE49-F238E27FC236}">
                            <a16:creationId xmlns:a16="http://schemas.microsoft.com/office/drawing/2014/main" id="{64998436-9DCC-4F7C-B053-0AC652A3A27D}"/>
                          </a:ext>
                        </a:extLst>
                      </p:cNvPr>
                      <p:cNvGrpSpPr/>
                      <p:nvPr/>
                    </p:nvGrpSpPr>
                    <p:grpSpPr>
                      <a:xfrm>
                        <a:off x="1994657" y="2400781"/>
                        <a:ext cx="342900" cy="945377"/>
                        <a:chOff x="1994657" y="2400781"/>
                        <a:chExt cx="342900" cy="945377"/>
                      </a:xfrm>
                    </p:grpSpPr>
                    <p:sp>
                      <p:nvSpPr>
                        <p:cNvPr id="50" name="Oval 49">
                          <a:extLst>
                            <a:ext uri="{FF2B5EF4-FFF2-40B4-BE49-F238E27FC236}">
                              <a16:creationId xmlns:a16="http://schemas.microsoft.com/office/drawing/2014/main" id="{69645760-57D3-4738-8938-A7F3E1940B1D}"/>
                            </a:ext>
                          </a:extLst>
                        </p:cNvPr>
                        <p:cNvSpPr/>
                        <p:nvPr/>
                      </p:nvSpPr>
                      <p:spPr>
                        <a:xfrm>
                          <a:off x="1994657" y="3086581"/>
                          <a:ext cx="342900" cy="259577"/>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cxnSp>
                      <p:nvCxnSpPr>
                        <p:cNvPr id="51" name="Straight Connector 50">
                          <a:extLst>
                            <a:ext uri="{FF2B5EF4-FFF2-40B4-BE49-F238E27FC236}">
                              <a16:creationId xmlns:a16="http://schemas.microsoft.com/office/drawing/2014/main" id="{9D491B8A-5892-482A-A72E-EE1F036E5541}"/>
                            </a:ext>
                          </a:extLst>
                        </p:cNvPr>
                        <p:cNvCxnSpPr/>
                        <p:nvPr/>
                      </p:nvCxnSpPr>
                      <p:spPr>
                        <a:xfrm flipV="1">
                          <a:off x="2147057" y="2400781"/>
                          <a:ext cx="0" cy="685800"/>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49" name="Freeform: Shape 48">
                        <a:extLst>
                          <a:ext uri="{FF2B5EF4-FFF2-40B4-BE49-F238E27FC236}">
                            <a16:creationId xmlns:a16="http://schemas.microsoft.com/office/drawing/2014/main" id="{CCAC46F4-02E4-4A43-862D-D9B667F54E0C}"/>
                          </a:ext>
                        </a:extLst>
                      </p:cNvPr>
                      <p:cNvSpPr/>
                      <p:nvPr/>
                    </p:nvSpPr>
                    <p:spPr>
                      <a:xfrm>
                        <a:off x="2064507" y="3200882"/>
                        <a:ext cx="222250" cy="86526"/>
                      </a:xfrm>
                      <a:custGeom>
                        <a:avLst/>
                        <a:gdLst>
                          <a:gd name="connsiteX0" fmla="*/ 0 w 908050"/>
                          <a:gd name="connsiteY0" fmla="*/ 222257 h 457207"/>
                          <a:gd name="connsiteX1" fmla="*/ 228600 w 908050"/>
                          <a:gd name="connsiteY1" fmla="*/ 7 h 457207"/>
                          <a:gd name="connsiteX2" fmla="*/ 450850 w 908050"/>
                          <a:gd name="connsiteY2" fmla="*/ 228607 h 457207"/>
                          <a:gd name="connsiteX3" fmla="*/ 679450 w 908050"/>
                          <a:gd name="connsiteY3" fmla="*/ 457207 h 457207"/>
                          <a:gd name="connsiteX4" fmla="*/ 908050 w 908050"/>
                          <a:gd name="connsiteY4" fmla="*/ 228607 h 4572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8050" h="457207">
                            <a:moveTo>
                              <a:pt x="0" y="222257"/>
                            </a:moveTo>
                            <a:cubicBezTo>
                              <a:pt x="76729" y="110603"/>
                              <a:pt x="153458" y="-1051"/>
                              <a:pt x="228600" y="7"/>
                            </a:cubicBezTo>
                            <a:cubicBezTo>
                              <a:pt x="303742" y="1065"/>
                              <a:pt x="375708" y="152407"/>
                              <a:pt x="450850" y="228607"/>
                            </a:cubicBezTo>
                            <a:cubicBezTo>
                              <a:pt x="525992" y="304807"/>
                              <a:pt x="603250" y="457207"/>
                              <a:pt x="679450" y="457207"/>
                            </a:cubicBezTo>
                            <a:cubicBezTo>
                              <a:pt x="755650" y="457207"/>
                              <a:pt x="831850" y="342907"/>
                              <a:pt x="908050" y="228607"/>
                            </a:cubicBez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cxnSp>
                  <p:nvCxnSpPr>
                    <p:cNvPr id="44" name="Straight Arrow Connector 43">
                      <a:extLst>
                        <a:ext uri="{FF2B5EF4-FFF2-40B4-BE49-F238E27FC236}">
                          <a16:creationId xmlns:a16="http://schemas.microsoft.com/office/drawing/2014/main" id="{77B03FF6-1AF3-4179-8CEB-9880D7F1D1D2}"/>
                        </a:ext>
                      </a:extLst>
                    </p:cNvPr>
                    <p:cNvCxnSpPr/>
                    <p:nvPr/>
                  </p:nvCxnSpPr>
                  <p:spPr>
                    <a:xfrm flipV="1">
                      <a:off x="3407532" y="3092931"/>
                      <a:ext cx="342900" cy="336550"/>
                    </a:xfrm>
                    <a:prstGeom prst="straightConnector1">
                      <a:avLst/>
                    </a:prstGeom>
                    <a:ln w="2222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5" name="Text Box 2">
                      <a:extLst>
                        <a:ext uri="{FF2B5EF4-FFF2-40B4-BE49-F238E27FC236}">
                          <a16:creationId xmlns:a16="http://schemas.microsoft.com/office/drawing/2014/main" id="{4BC586C2-6A37-4204-970E-C09B9D9182C8}"/>
                        </a:ext>
                      </a:extLst>
                    </p:cNvPr>
                    <p:cNvSpPr txBox="1">
                      <a:spLocks noChangeArrowheads="1"/>
                    </p:cNvSpPr>
                    <p:nvPr/>
                  </p:nvSpPr>
                  <p:spPr bwMode="auto">
                    <a:xfrm>
                      <a:off x="1372883" y="3386403"/>
                      <a:ext cx="782299" cy="383438"/>
                    </a:xfrm>
                    <a:prstGeom prst="rect">
                      <a:avLst/>
                    </a:prstGeom>
                    <a:solidFill>
                      <a:srgbClr val="FFFFFF"/>
                    </a:solidFill>
                    <a:ln w="9525">
                      <a:solidFill>
                        <a:srgbClr val="000000"/>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SOG</a:t>
                      </a:r>
                      <a:r>
                        <a:rPr lang="en-US" sz="1100" dirty="0">
                          <a:effectLst/>
                          <a:latin typeface="Calibri" panose="020F0502020204030204" pitchFamily="34" charset="0"/>
                          <a:ea typeface="Calibri" panose="020F0502020204030204" pitchFamily="34" charset="0"/>
                          <a:cs typeface="Times New Roman" panose="02020603050405020304" pitchFamily="18" charset="0"/>
                        </a:rPr>
                        <a:t>/</a:t>
                      </a:r>
                      <a:r>
                        <a:rPr lang="en-US" dirty="0">
                          <a:latin typeface="Calibri" panose="020F0502020204030204" pitchFamily="34" charset="0"/>
                          <a:ea typeface="Calibri" panose="020F0502020204030204" pitchFamily="34" charset="0"/>
                          <a:cs typeface="Times New Roman" panose="02020603050405020304" pitchFamily="18" charset="0"/>
                        </a:rPr>
                        <a:t>SO</a:t>
                      </a:r>
                      <a:r>
                        <a:rPr lang="en-US" sz="1100" dirty="0">
                          <a:effectLst/>
                          <a:latin typeface="Calibri" panose="020F0502020204030204" pitchFamily="34" charset="0"/>
                          <a:ea typeface="Calibri" panose="020F0502020204030204" pitchFamily="34" charset="0"/>
                          <a:cs typeface="Times New Roman" panose="02020603050405020304" pitchFamily="18" charset="0"/>
                        </a:rPr>
                        <a:t>ESR</a:t>
                      </a:r>
                    </a:p>
                  </p:txBody>
                </p:sp>
                <p:sp>
                  <p:nvSpPr>
                    <p:cNvPr id="46" name="Text Box 2">
                      <a:extLst>
                        <a:ext uri="{FF2B5EF4-FFF2-40B4-BE49-F238E27FC236}">
                          <a16:creationId xmlns:a16="http://schemas.microsoft.com/office/drawing/2014/main" id="{6A6FA9CC-8E22-4B9C-A455-670F84D4B93E}"/>
                        </a:ext>
                      </a:extLst>
                    </p:cNvPr>
                    <p:cNvSpPr txBox="1">
                      <a:spLocks noChangeArrowheads="1"/>
                    </p:cNvSpPr>
                    <p:nvPr/>
                  </p:nvSpPr>
                  <p:spPr bwMode="auto">
                    <a:xfrm>
                      <a:off x="3350382" y="3537430"/>
                      <a:ext cx="328460" cy="186438"/>
                    </a:xfrm>
                    <a:prstGeom prst="rect">
                      <a:avLst/>
                    </a:prstGeom>
                    <a:solidFill>
                      <a:srgbClr val="FFFFFF"/>
                    </a:solidFill>
                    <a:ln w="9525">
                      <a:solidFill>
                        <a:srgbClr val="000000"/>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CLR</a:t>
                      </a:r>
                    </a:p>
                  </p:txBody>
                </p:sp>
                <p:sp>
                  <p:nvSpPr>
                    <p:cNvPr id="47" name="Text Box 2">
                      <a:extLst>
                        <a:ext uri="{FF2B5EF4-FFF2-40B4-BE49-F238E27FC236}">
                          <a16:creationId xmlns:a16="http://schemas.microsoft.com/office/drawing/2014/main" id="{4E00A4C4-B27A-41A6-BD1A-EE189C6D2139}"/>
                        </a:ext>
                      </a:extLst>
                    </p:cNvPr>
                    <p:cNvSpPr txBox="1">
                      <a:spLocks noChangeArrowheads="1"/>
                    </p:cNvSpPr>
                    <p:nvPr/>
                  </p:nvSpPr>
                  <p:spPr bwMode="auto">
                    <a:xfrm>
                      <a:off x="1139624" y="489461"/>
                      <a:ext cx="1014419" cy="383439"/>
                    </a:xfrm>
                    <a:prstGeom prst="rect">
                      <a:avLst/>
                    </a:prstGeom>
                    <a:solidFill>
                      <a:srgbClr val="FFFFFF"/>
                    </a:solidFill>
                    <a:ln w="9525">
                      <a:solidFill>
                        <a:srgbClr val="000000"/>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Service Delivery Point</a:t>
                      </a:r>
                      <a:r>
                        <a:rPr lang="en-US" sz="1100" dirty="0">
                          <a:effectLst/>
                          <a:latin typeface="Calibri" panose="020F0502020204030204" pitchFamily="34" charset="0"/>
                          <a:ea typeface="Calibri" panose="020F0502020204030204" pitchFamily="34" charset="0"/>
                          <a:cs typeface="Times New Roman" panose="02020603050405020304" pitchFamily="18" charset="0"/>
                        </a:rPr>
                        <a:t> meter</a:t>
                      </a:r>
                    </a:p>
                  </p:txBody>
                </p:sp>
              </p:grpSp>
            </p:grpSp>
          </p:grpSp>
          <p:grpSp>
            <p:nvGrpSpPr>
              <p:cNvPr id="26" name="Group 25">
                <a:extLst>
                  <a:ext uri="{FF2B5EF4-FFF2-40B4-BE49-F238E27FC236}">
                    <a16:creationId xmlns:a16="http://schemas.microsoft.com/office/drawing/2014/main" id="{4A6DCA3B-28FC-4699-AC9D-D4AC14A99A59}"/>
                  </a:ext>
                </a:extLst>
              </p:cNvPr>
              <p:cNvGrpSpPr/>
              <p:nvPr/>
            </p:nvGrpSpPr>
            <p:grpSpPr>
              <a:xfrm>
                <a:off x="2996395" y="2663567"/>
                <a:ext cx="652184" cy="269790"/>
                <a:chOff x="2996393" y="2663703"/>
                <a:chExt cx="652874" cy="268093"/>
              </a:xfrm>
            </p:grpSpPr>
            <p:sp>
              <p:nvSpPr>
                <p:cNvPr id="28" name="TextBox 67">
                  <a:extLst>
                    <a:ext uri="{FF2B5EF4-FFF2-40B4-BE49-F238E27FC236}">
                      <a16:creationId xmlns:a16="http://schemas.microsoft.com/office/drawing/2014/main" id="{724915C4-034D-41B9-B495-7F8A9E9C68F8}"/>
                    </a:ext>
                  </a:extLst>
                </p:cNvPr>
                <p:cNvSpPr txBox="1"/>
                <p:nvPr/>
              </p:nvSpPr>
              <p:spPr>
                <a:xfrm>
                  <a:off x="3272076" y="2663703"/>
                  <a:ext cx="377191" cy="247650"/>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800" dirty="0"/>
                    <a:t>m2</a:t>
                  </a:r>
                </a:p>
              </p:txBody>
            </p:sp>
            <p:sp>
              <p:nvSpPr>
                <p:cNvPr id="29" name="Freeform: Shape 28">
                  <a:extLst>
                    <a:ext uri="{FF2B5EF4-FFF2-40B4-BE49-F238E27FC236}">
                      <a16:creationId xmlns:a16="http://schemas.microsoft.com/office/drawing/2014/main" id="{A9CF510B-3D20-4B59-872B-0B016576C050}"/>
                    </a:ext>
                  </a:extLst>
                </p:cNvPr>
                <p:cNvSpPr/>
                <p:nvPr/>
              </p:nvSpPr>
              <p:spPr>
                <a:xfrm rot="16200000">
                  <a:off x="2992047" y="2803675"/>
                  <a:ext cx="107880" cy="99187"/>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30" name="Freeform: Shape 29">
                  <a:extLst>
                    <a:ext uri="{FF2B5EF4-FFF2-40B4-BE49-F238E27FC236}">
                      <a16:creationId xmlns:a16="http://schemas.microsoft.com/office/drawing/2014/main" id="{8ADC48F6-A1B2-429A-83C7-2DF5DB343184}"/>
                    </a:ext>
                  </a:extLst>
                </p:cNvPr>
                <p:cNvSpPr/>
                <p:nvPr/>
              </p:nvSpPr>
              <p:spPr>
                <a:xfrm rot="16200000">
                  <a:off x="2994721" y="2710204"/>
                  <a:ext cx="109785" cy="101092"/>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cxnSp>
              <p:nvCxnSpPr>
                <p:cNvPr id="31" name="Straight Connector 30">
                  <a:extLst>
                    <a:ext uri="{FF2B5EF4-FFF2-40B4-BE49-F238E27FC236}">
                      <a16:creationId xmlns:a16="http://schemas.microsoft.com/office/drawing/2014/main" id="{C0DE2A3F-6700-4B55-B371-CF8C9144C0F5}"/>
                    </a:ext>
                  </a:extLst>
                </p:cNvPr>
                <p:cNvCxnSpPr>
                  <a:cxnSpLocks/>
                </p:cNvCxnSpPr>
                <p:nvPr/>
              </p:nvCxnSpPr>
              <p:spPr>
                <a:xfrm flipH="1" flipV="1">
                  <a:off x="3058404" y="2800352"/>
                  <a:ext cx="265876" cy="9339"/>
                </a:xfrm>
                <a:prstGeom prst="line">
                  <a:avLst/>
                </a:prstGeom>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3B9F0FAF-43F7-4444-9337-56D16753DB80}"/>
                    </a:ext>
                  </a:extLst>
                </p:cNvPr>
                <p:cNvSpPr/>
                <p:nvPr/>
              </p:nvSpPr>
              <p:spPr>
                <a:xfrm rot="16200000">
                  <a:off x="3281251" y="2690799"/>
                  <a:ext cx="247015" cy="2349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sp>
            <p:nvSpPr>
              <p:cNvPr id="27" name="Text Box 2">
                <a:extLst>
                  <a:ext uri="{FF2B5EF4-FFF2-40B4-BE49-F238E27FC236}">
                    <a16:creationId xmlns:a16="http://schemas.microsoft.com/office/drawing/2014/main" id="{28CA21D3-8973-4260-BBE4-88973AE2F52D}"/>
                  </a:ext>
                </a:extLst>
              </p:cNvPr>
              <p:cNvSpPr txBox="1">
                <a:spLocks noChangeArrowheads="1"/>
              </p:cNvSpPr>
              <p:nvPr/>
            </p:nvSpPr>
            <p:spPr bwMode="auto">
              <a:xfrm>
                <a:off x="3286963" y="2971372"/>
                <a:ext cx="350614" cy="443900"/>
              </a:xfrm>
              <a:prstGeom prst="rect">
                <a:avLst/>
              </a:prstGeom>
              <a:solidFill>
                <a:srgbClr val="FFFFFF"/>
              </a:solidFill>
              <a:ln w="9525">
                <a:solidFill>
                  <a:srgbClr val="000000"/>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1000" dirty="0">
                    <a:effectLst/>
                    <a:latin typeface="Calibri" panose="020F0502020204030204" pitchFamily="34" charset="0"/>
                    <a:ea typeface="Calibri" panose="020F0502020204030204" pitchFamily="34" charset="0"/>
                    <a:cs typeface="Times New Roman" panose="02020603050405020304" pitchFamily="18" charset="0"/>
                  </a:rPr>
                  <a:t>CLR meter</a:t>
                </a:r>
              </a:p>
            </p:txBody>
          </p:sp>
        </p:grpSp>
        <p:cxnSp>
          <p:nvCxnSpPr>
            <p:cNvPr id="23" name="Straight Arrow Connector 22">
              <a:extLst>
                <a:ext uri="{FF2B5EF4-FFF2-40B4-BE49-F238E27FC236}">
                  <a16:creationId xmlns:a16="http://schemas.microsoft.com/office/drawing/2014/main" id="{91482DA8-73F5-4CA8-8553-397052542645}"/>
                </a:ext>
              </a:extLst>
            </p:cNvPr>
            <p:cNvCxnSpPr/>
            <p:nvPr/>
          </p:nvCxnSpPr>
          <p:spPr>
            <a:xfrm>
              <a:off x="2170758" y="2032662"/>
              <a:ext cx="0" cy="1090910"/>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4" name="Text Box 2">
              <a:extLst>
                <a:ext uri="{FF2B5EF4-FFF2-40B4-BE49-F238E27FC236}">
                  <a16:creationId xmlns:a16="http://schemas.microsoft.com/office/drawing/2014/main" id="{8B96F58D-1575-44F7-A141-B1A90BEFA1EE}"/>
                </a:ext>
              </a:extLst>
            </p:cNvPr>
            <p:cNvSpPr txBox="1">
              <a:spLocks noChangeArrowheads="1"/>
            </p:cNvSpPr>
            <p:nvPr/>
          </p:nvSpPr>
          <p:spPr bwMode="auto">
            <a:xfrm>
              <a:off x="2057534" y="3100399"/>
              <a:ext cx="484313" cy="316746"/>
            </a:xfrm>
            <a:prstGeom prst="rect">
              <a:avLst/>
            </a:prstGeom>
            <a:solidFill>
              <a:srgbClr val="FFFFFF"/>
            </a:solidFill>
            <a:ln w="9525">
              <a:solidFill>
                <a:srgbClr val="000000"/>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Aux/zonal Load</a:t>
              </a:r>
            </a:p>
          </p:txBody>
        </p:sp>
      </p:grpSp>
      <p:grpSp>
        <p:nvGrpSpPr>
          <p:cNvPr id="121" name="Group 120">
            <a:extLst>
              <a:ext uri="{FF2B5EF4-FFF2-40B4-BE49-F238E27FC236}">
                <a16:creationId xmlns:a16="http://schemas.microsoft.com/office/drawing/2014/main" id="{2A84AA4E-BD20-4176-BCD4-D1BE6BB18797}"/>
              </a:ext>
            </a:extLst>
          </p:cNvPr>
          <p:cNvGrpSpPr/>
          <p:nvPr/>
        </p:nvGrpSpPr>
        <p:grpSpPr>
          <a:xfrm>
            <a:off x="5608398" y="1663214"/>
            <a:ext cx="2901866" cy="3098164"/>
            <a:chOff x="5608398" y="1663214"/>
            <a:chExt cx="2901866" cy="3098164"/>
          </a:xfrm>
        </p:grpSpPr>
        <p:grpSp>
          <p:nvGrpSpPr>
            <p:cNvPr id="71" name="Group 70">
              <a:extLst>
                <a:ext uri="{FF2B5EF4-FFF2-40B4-BE49-F238E27FC236}">
                  <a16:creationId xmlns:a16="http://schemas.microsoft.com/office/drawing/2014/main" id="{6047AFAB-8939-4F1D-B1B0-366F0F8AC475}"/>
                </a:ext>
              </a:extLst>
            </p:cNvPr>
            <p:cNvGrpSpPr/>
            <p:nvPr/>
          </p:nvGrpSpPr>
          <p:grpSpPr>
            <a:xfrm>
              <a:off x="5608398" y="1663214"/>
              <a:ext cx="2901866" cy="3098164"/>
              <a:chOff x="1366555" y="213598"/>
              <a:chExt cx="2282024" cy="3203547"/>
            </a:xfrm>
          </p:grpSpPr>
          <p:grpSp>
            <p:nvGrpSpPr>
              <p:cNvPr id="72" name="Group 71">
                <a:extLst>
                  <a:ext uri="{FF2B5EF4-FFF2-40B4-BE49-F238E27FC236}">
                    <a16:creationId xmlns:a16="http://schemas.microsoft.com/office/drawing/2014/main" id="{88950767-A610-48F3-9A4B-A60E33F973EE}"/>
                  </a:ext>
                </a:extLst>
              </p:cNvPr>
              <p:cNvGrpSpPr/>
              <p:nvPr/>
            </p:nvGrpSpPr>
            <p:grpSpPr>
              <a:xfrm>
                <a:off x="1366555" y="213598"/>
                <a:ext cx="2282024" cy="2980324"/>
                <a:chOff x="1366555" y="225996"/>
                <a:chExt cx="2282024" cy="3749803"/>
              </a:xfrm>
            </p:grpSpPr>
            <p:grpSp>
              <p:nvGrpSpPr>
                <p:cNvPr id="75" name="Group 74">
                  <a:extLst>
                    <a:ext uri="{FF2B5EF4-FFF2-40B4-BE49-F238E27FC236}">
                      <a16:creationId xmlns:a16="http://schemas.microsoft.com/office/drawing/2014/main" id="{A8343910-0793-4EFD-A279-887C0A6C5E01}"/>
                    </a:ext>
                  </a:extLst>
                </p:cNvPr>
                <p:cNvGrpSpPr/>
                <p:nvPr/>
              </p:nvGrpSpPr>
              <p:grpSpPr>
                <a:xfrm>
                  <a:off x="1366555" y="225996"/>
                  <a:ext cx="1872935" cy="3749803"/>
                  <a:chOff x="1372883" y="225996"/>
                  <a:chExt cx="2477105" cy="3749803"/>
                </a:xfrm>
              </p:grpSpPr>
              <p:cxnSp>
                <p:nvCxnSpPr>
                  <p:cNvPr id="83" name="Straight Connector 82">
                    <a:extLst>
                      <a:ext uri="{FF2B5EF4-FFF2-40B4-BE49-F238E27FC236}">
                        <a16:creationId xmlns:a16="http://schemas.microsoft.com/office/drawing/2014/main" id="{BB57AD76-40DA-470F-8B24-476B2F40423F}"/>
                      </a:ext>
                    </a:extLst>
                  </p:cNvPr>
                  <p:cNvCxnSpPr/>
                  <p:nvPr/>
                </p:nvCxnSpPr>
                <p:spPr>
                  <a:xfrm>
                    <a:off x="2180712" y="1189564"/>
                    <a:ext cx="14859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D60B7D27-E3CA-44E3-8472-DB00F5F558C8}"/>
                      </a:ext>
                    </a:extLst>
                  </p:cNvPr>
                  <p:cNvCxnSpPr/>
                  <p:nvPr/>
                </p:nvCxnSpPr>
                <p:spPr>
                  <a:xfrm>
                    <a:off x="2857622" y="1189564"/>
                    <a:ext cx="0" cy="49533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273B1654-F9A8-4142-882A-17A95AD7876C}"/>
                      </a:ext>
                    </a:extLst>
                  </p:cNvPr>
                  <p:cNvCxnSpPr/>
                  <p:nvPr/>
                </p:nvCxnSpPr>
                <p:spPr>
                  <a:xfrm>
                    <a:off x="3585332" y="2514718"/>
                    <a:ext cx="0" cy="1090910"/>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86" name="Group 85">
                    <a:extLst>
                      <a:ext uri="{FF2B5EF4-FFF2-40B4-BE49-F238E27FC236}">
                        <a16:creationId xmlns:a16="http://schemas.microsoft.com/office/drawing/2014/main" id="{45D3159F-5500-4A48-B180-635FC5C5D35D}"/>
                      </a:ext>
                    </a:extLst>
                  </p:cNvPr>
                  <p:cNvGrpSpPr/>
                  <p:nvPr/>
                </p:nvGrpSpPr>
                <p:grpSpPr>
                  <a:xfrm>
                    <a:off x="1372883" y="225996"/>
                    <a:ext cx="2477105" cy="3749803"/>
                    <a:chOff x="1372883" y="222731"/>
                    <a:chExt cx="2477105" cy="3547110"/>
                  </a:xfrm>
                </p:grpSpPr>
                <p:cxnSp>
                  <p:nvCxnSpPr>
                    <p:cNvPr id="87" name="Straight Connector 86">
                      <a:extLst>
                        <a:ext uri="{FF2B5EF4-FFF2-40B4-BE49-F238E27FC236}">
                          <a16:creationId xmlns:a16="http://schemas.microsoft.com/office/drawing/2014/main" id="{EE376597-AFB6-4FEE-A13A-2C6D241E7719}"/>
                        </a:ext>
                      </a:extLst>
                    </p:cNvPr>
                    <p:cNvCxnSpPr/>
                    <p:nvPr/>
                  </p:nvCxnSpPr>
                  <p:spPr>
                    <a:xfrm>
                      <a:off x="2853812" y="1949931"/>
                      <a:ext cx="0" cy="448384"/>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88" name="Group 87">
                      <a:extLst>
                        <a:ext uri="{FF2B5EF4-FFF2-40B4-BE49-F238E27FC236}">
                          <a16:creationId xmlns:a16="http://schemas.microsoft.com/office/drawing/2014/main" id="{395E04DB-CACF-4DCE-A289-0E4039863F75}"/>
                        </a:ext>
                      </a:extLst>
                    </p:cNvPr>
                    <p:cNvGrpSpPr/>
                    <p:nvPr/>
                  </p:nvGrpSpPr>
                  <p:grpSpPr>
                    <a:xfrm>
                      <a:off x="1372883" y="222731"/>
                      <a:ext cx="2477105" cy="3547110"/>
                      <a:chOff x="1372883" y="222731"/>
                      <a:chExt cx="2477105" cy="3547110"/>
                    </a:xfrm>
                  </p:grpSpPr>
                  <p:grpSp>
                    <p:nvGrpSpPr>
                      <p:cNvPr id="89" name="Group 88">
                        <a:extLst>
                          <a:ext uri="{FF2B5EF4-FFF2-40B4-BE49-F238E27FC236}">
                            <a16:creationId xmlns:a16="http://schemas.microsoft.com/office/drawing/2014/main" id="{52FC99D4-7938-463C-8134-692F8C19EF02}"/>
                          </a:ext>
                        </a:extLst>
                      </p:cNvPr>
                      <p:cNvGrpSpPr/>
                      <p:nvPr/>
                    </p:nvGrpSpPr>
                    <p:grpSpPr>
                      <a:xfrm>
                        <a:off x="1818762" y="222731"/>
                        <a:ext cx="1036320" cy="914400"/>
                        <a:chOff x="1818762" y="222731"/>
                        <a:chExt cx="1036320" cy="914400"/>
                      </a:xfrm>
                    </p:grpSpPr>
                    <p:cxnSp>
                      <p:nvCxnSpPr>
                        <p:cNvPr id="114" name="Straight Arrow Connector 113">
                          <a:extLst>
                            <a:ext uri="{FF2B5EF4-FFF2-40B4-BE49-F238E27FC236}">
                              <a16:creationId xmlns:a16="http://schemas.microsoft.com/office/drawing/2014/main" id="{8D9AF957-3DE4-4B8F-8177-837680FFCFE8}"/>
                            </a:ext>
                          </a:extLst>
                        </p:cNvPr>
                        <p:cNvCxnSpPr/>
                        <p:nvPr/>
                      </p:nvCxnSpPr>
                      <p:spPr>
                        <a:xfrm flipH="1">
                          <a:off x="1818762" y="222731"/>
                          <a:ext cx="1028700" cy="0"/>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1484E324-9E98-4242-81BD-19C495A6CCE5}"/>
                            </a:ext>
                          </a:extLst>
                        </p:cNvPr>
                        <p:cNvCxnSpPr/>
                        <p:nvPr/>
                      </p:nvCxnSpPr>
                      <p:spPr>
                        <a:xfrm>
                          <a:off x="2855082" y="222731"/>
                          <a:ext cx="0" cy="9144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08" name="Text Box 18">
                        <a:extLst>
                          <a:ext uri="{FF2B5EF4-FFF2-40B4-BE49-F238E27FC236}">
                            <a16:creationId xmlns:a16="http://schemas.microsoft.com/office/drawing/2014/main" id="{89C42686-03E1-461D-9A14-AC88C33CFFEC}"/>
                          </a:ext>
                        </a:extLst>
                      </p:cNvPr>
                      <p:cNvSpPr txBox="1"/>
                      <p:nvPr/>
                    </p:nvSpPr>
                    <p:spPr>
                      <a:xfrm>
                        <a:off x="2622491" y="2744061"/>
                        <a:ext cx="416129" cy="222871"/>
                      </a:xfrm>
                      <a:prstGeom prst="rect">
                        <a:avLst/>
                      </a:prstGeom>
                      <a:solidFill>
                        <a:schemeClr val="lt1"/>
                      </a:solidFill>
                      <a:ln w="6350">
                        <a:solidFill>
                          <a:schemeClr val="accent1"/>
                        </a:solidFill>
                      </a:ln>
                    </p:spPr>
                    <p:txBody>
                      <a:bodyPr rot="0" spcFirstLastPara="0" vert="horz" wrap="square" lIns="18288" tIns="18288" rIns="18288" bIns="18288" numCol="1" spcCol="0" rtlCol="0" fromWordArt="0" anchor="ctr"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7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M1</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91" name="Group 90">
                        <a:extLst>
                          <a:ext uri="{FF2B5EF4-FFF2-40B4-BE49-F238E27FC236}">
                            <a16:creationId xmlns:a16="http://schemas.microsoft.com/office/drawing/2014/main" id="{6EC46157-73FC-467A-B461-C51697732B86}"/>
                          </a:ext>
                        </a:extLst>
                      </p:cNvPr>
                      <p:cNvGrpSpPr/>
                      <p:nvPr/>
                    </p:nvGrpSpPr>
                    <p:grpSpPr>
                      <a:xfrm>
                        <a:off x="2568028" y="1594333"/>
                        <a:ext cx="571500" cy="358141"/>
                        <a:chOff x="2568028" y="1594331"/>
                        <a:chExt cx="892454" cy="815652"/>
                      </a:xfrm>
                    </p:grpSpPr>
                    <p:grpSp>
                      <p:nvGrpSpPr>
                        <p:cNvPr id="102" name="Group 101">
                          <a:extLst>
                            <a:ext uri="{FF2B5EF4-FFF2-40B4-BE49-F238E27FC236}">
                              <a16:creationId xmlns:a16="http://schemas.microsoft.com/office/drawing/2014/main" id="{3FD0DCD0-E1A7-48BE-AB0A-B295013A56A5}"/>
                            </a:ext>
                          </a:extLst>
                        </p:cNvPr>
                        <p:cNvGrpSpPr/>
                        <p:nvPr/>
                      </p:nvGrpSpPr>
                      <p:grpSpPr>
                        <a:xfrm>
                          <a:off x="2568028" y="2051531"/>
                          <a:ext cx="892454" cy="358452"/>
                          <a:chOff x="2568028" y="2051531"/>
                          <a:chExt cx="892454" cy="358452"/>
                        </a:xfrm>
                      </p:grpSpPr>
                      <p:sp>
                        <p:nvSpPr>
                          <p:cNvPr id="106" name="Freeform: Shape 105">
                            <a:extLst>
                              <a:ext uri="{FF2B5EF4-FFF2-40B4-BE49-F238E27FC236}">
                                <a16:creationId xmlns:a16="http://schemas.microsoft.com/office/drawing/2014/main" id="{1357DE49-26E4-4CA8-B048-6080761D90B3}"/>
                              </a:ext>
                            </a:extLst>
                          </p:cNvPr>
                          <p:cNvSpPr/>
                          <p:nvPr/>
                        </p:nvSpPr>
                        <p:spPr>
                          <a:xfrm>
                            <a:off x="2568028" y="2051531"/>
                            <a:ext cx="446227" cy="343822"/>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107" name="Freeform: Shape 106">
                            <a:extLst>
                              <a:ext uri="{FF2B5EF4-FFF2-40B4-BE49-F238E27FC236}">
                                <a16:creationId xmlns:a16="http://schemas.microsoft.com/office/drawing/2014/main" id="{5A0537F0-35D3-48FF-8CEA-5EDF3A053BB6}"/>
                              </a:ext>
                            </a:extLst>
                          </p:cNvPr>
                          <p:cNvSpPr/>
                          <p:nvPr/>
                        </p:nvSpPr>
                        <p:spPr>
                          <a:xfrm>
                            <a:off x="3014255" y="2066161"/>
                            <a:ext cx="446227" cy="343822"/>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grpSp>
                      <p:nvGrpSpPr>
                        <p:cNvPr id="103" name="Group 102">
                          <a:extLst>
                            <a:ext uri="{FF2B5EF4-FFF2-40B4-BE49-F238E27FC236}">
                              <a16:creationId xmlns:a16="http://schemas.microsoft.com/office/drawing/2014/main" id="{D9C26CB1-AC72-491C-B1B3-91C12EE29989}"/>
                            </a:ext>
                          </a:extLst>
                        </p:cNvPr>
                        <p:cNvGrpSpPr/>
                        <p:nvPr/>
                      </p:nvGrpSpPr>
                      <p:grpSpPr>
                        <a:xfrm flipV="1">
                          <a:off x="2568028" y="1594331"/>
                          <a:ext cx="892454" cy="358452"/>
                          <a:chOff x="2568028" y="1594331"/>
                          <a:chExt cx="892454" cy="358452"/>
                        </a:xfrm>
                      </p:grpSpPr>
                      <p:sp>
                        <p:nvSpPr>
                          <p:cNvPr id="104" name="Freeform: Shape 103">
                            <a:extLst>
                              <a:ext uri="{FF2B5EF4-FFF2-40B4-BE49-F238E27FC236}">
                                <a16:creationId xmlns:a16="http://schemas.microsoft.com/office/drawing/2014/main" id="{B0DF9A5C-5954-43D9-AF05-A2C3C203813E}"/>
                              </a:ext>
                            </a:extLst>
                          </p:cNvPr>
                          <p:cNvSpPr/>
                          <p:nvPr/>
                        </p:nvSpPr>
                        <p:spPr>
                          <a:xfrm>
                            <a:off x="2568028" y="1594331"/>
                            <a:ext cx="446227" cy="343822"/>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105" name="Freeform: Shape 104">
                            <a:extLst>
                              <a:ext uri="{FF2B5EF4-FFF2-40B4-BE49-F238E27FC236}">
                                <a16:creationId xmlns:a16="http://schemas.microsoft.com/office/drawing/2014/main" id="{A8D3639A-2A6F-4BE9-99A2-8316F9CB5719}"/>
                              </a:ext>
                            </a:extLst>
                          </p:cNvPr>
                          <p:cNvSpPr/>
                          <p:nvPr/>
                        </p:nvSpPr>
                        <p:spPr>
                          <a:xfrm>
                            <a:off x="3014255" y="1608961"/>
                            <a:ext cx="446227" cy="343822"/>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grpSp>
                  <p:cxnSp>
                    <p:nvCxnSpPr>
                      <p:cNvPr id="92" name="Straight Connector 91">
                        <a:extLst>
                          <a:ext uri="{FF2B5EF4-FFF2-40B4-BE49-F238E27FC236}">
                            <a16:creationId xmlns:a16="http://schemas.microsoft.com/office/drawing/2014/main" id="{839EEEAB-60A0-4514-A067-B5794BFA3883}"/>
                          </a:ext>
                        </a:extLst>
                      </p:cNvPr>
                      <p:cNvCxnSpPr/>
                      <p:nvPr/>
                    </p:nvCxnSpPr>
                    <p:spPr>
                      <a:xfrm flipV="1">
                        <a:off x="1898277" y="2394431"/>
                        <a:ext cx="1951711" cy="889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93" name="Group 92">
                        <a:extLst>
                          <a:ext uri="{FF2B5EF4-FFF2-40B4-BE49-F238E27FC236}">
                            <a16:creationId xmlns:a16="http://schemas.microsoft.com/office/drawing/2014/main" id="{93FBD5A8-AB7A-4FA8-BCEF-C9EA8B8076AD}"/>
                          </a:ext>
                        </a:extLst>
                      </p:cNvPr>
                      <p:cNvGrpSpPr/>
                      <p:nvPr/>
                    </p:nvGrpSpPr>
                    <p:grpSpPr>
                      <a:xfrm>
                        <a:off x="1994657" y="2400781"/>
                        <a:ext cx="342900" cy="945377"/>
                        <a:chOff x="1994657" y="2400781"/>
                        <a:chExt cx="342900" cy="945377"/>
                      </a:xfrm>
                    </p:grpSpPr>
                    <p:grpSp>
                      <p:nvGrpSpPr>
                        <p:cNvPr id="98" name="Group 97">
                          <a:extLst>
                            <a:ext uri="{FF2B5EF4-FFF2-40B4-BE49-F238E27FC236}">
                              <a16:creationId xmlns:a16="http://schemas.microsoft.com/office/drawing/2014/main" id="{56CA35CB-9E2B-44AF-8C75-FB64D71E7498}"/>
                            </a:ext>
                          </a:extLst>
                        </p:cNvPr>
                        <p:cNvGrpSpPr/>
                        <p:nvPr/>
                      </p:nvGrpSpPr>
                      <p:grpSpPr>
                        <a:xfrm>
                          <a:off x="1994657" y="2400781"/>
                          <a:ext cx="342900" cy="945377"/>
                          <a:chOff x="1994657" y="2400781"/>
                          <a:chExt cx="342900" cy="945377"/>
                        </a:xfrm>
                      </p:grpSpPr>
                      <p:sp>
                        <p:nvSpPr>
                          <p:cNvPr id="100" name="Oval 99">
                            <a:extLst>
                              <a:ext uri="{FF2B5EF4-FFF2-40B4-BE49-F238E27FC236}">
                                <a16:creationId xmlns:a16="http://schemas.microsoft.com/office/drawing/2014/main" id="{D0C2E74E-CBDB-4B33-B012-F2CDB822433C}"/>
                              </a:ext>
                            </a:extLst>
                          </p:cNvPr>
                          <p:cNvSpPr/>
                          <p:nvPr/>
                        </p:nvSpPr>
                        <p:spPr>
                          <a:xfrm>
                            <a:off x="1994657" y="3086581"/>
                            <a:ext cx="342900" cy="259577"/>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cxnSp>
                        <p:nvCxnSpPr>
                          <p:cNvPr id="101" name="Straight Connector 100">
                            <a:extLst>
                              <a:ext uri="{FF2B5EF4-FFF2-40B4-BE49-F238E27FC236}">
                                <a16:creationId xmlns:a16="http://schemas.microsoft.com/office/drawing/2014/main" id="{7A0BBD63-2F08-4EE8-94B4-B348D491E528}"/>
                              </a:ext>
                            </a:extLst>
                          </p:cNvPr>
                          <p:cNvCxnSpPr/>
                          <p:nvPr/>
                        </p:nvCxnSpPr>
                        <p:spPr>
                          <a:xfrm flipV="1">
                            <a:off x="2147057" y="2400781"/>
                            <a:ext cx="0" cy="6858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9" name="Freeform: Shape 98">
                          <a:extLst>
                            <a:ext uri="{FF2B5EF4-FFF2-40B4-BE49-F238E27FC236}">
                              <a16:creationId xmlns:a16="http://schemas.microsoft.com/office/drawing/2014/main" id="{2CE5BD4B-0FD9-4F39-87CF-9CA792C6F600}"/>
                            </a:ext>
                          </a:extLst>
                        </p:cNvPr>
                        <p:cNvSpPr/>
                        <p:nvPr/>
                      </p:nvSpPr>
                      <p:spPr>
                        <a:xfrm>
                          <a:off x="2064507" y="3200882"/>
                          <a:ext cx="222250" cy="86526"/>
                        </a:xfrm>
                        <a:custGeom>
                          <a:avLst/>
                          <a:gdLst>
                            <a:gd name="connsiteX0" fmla="*/ 0 w 908050"/>
                            <a:gd name="connsiteY0" fmla="*/ 222257 h 457207"/>
                            <a:gd name="connsiteX1" fmla="*/ 228600 w 908050"/>
                            <a:gd name="connsiteY1" fmla="*/ 7 h 457207"/>
                            <a:gd name="connsiteX2" fmla="*/ 450850 w 908050"/>
                            <a:gd name="connsiteY2" fmla="*/ 228607 h 457207"/>
                            <a:gd name="connsiteX3" fmla="*/ 679450 w 908050"/>
                            <a:gd name="connsiteY3" fmla="*/ 457207 h 457207"/>
                            <a:gd name="connsiteX4" fmla="*/ 908050 w 908050"/>
                            <a:gd name="connsiteY4" fmla="*/ 228607 h 4572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8050" h="457207">
                              <a:moveTo>
                                <a:pt x="0" y="222257"/>
                              </a:moveTo>
                              <a:cubicBezTo>
                                <a:pt x="76729" y="110603"/>
                                <a:pt x="153458" y="-1051"/>
                                <a:pt x="228600" y="7"/>
                              </a:cubicBezTo>
                              <a:cubicBezTo>
                                <a:pt x="303742" y="1065"/>
                                <a:pt x="375708" y="152407"/>
                                <a:pt x="450850" y="228607"/>
                              </a:cubicBezTo>
                              <a:cubicBezTo>
                                <a:pt x="525992" y="304807"/>
                                <a:pt x="603250" y="457207"/>
                                <a:pt x="679450" y="457207"/>
                              </a:cubicBezTo>
                              <a:cubicBezTo>
                                <a:pt x="755650" y="457207"/>
                                <a:pt x="831850" y="342907"/>
                                <a:pt x="908050" y="228607"/>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cxnSp>
                    <p:nvCxnSpPr>
                      <p:cNvPr id="94" name="Straight Arrow Connector 93">
                        <a:extLst>
                          <a:ext uri="{FF2B5EF4-FFF2-40B4-BE49-F238E27FC236}">
                            <a16:creationId xmlns:a16="http://schemas.microsoft.com/office/drawing/2014/main" id="{5AF382C1-DF80-40BD-975F-E648F4E2EB05}"/>
                          </a:ext>
                        </a:extLst>
                      </p:cNvPr>
                      <p:cNvCxnSpPr/>
                      <p:nvPr/>
                    </p:nvCxnSpPr>
                    <p:spPr>
                      <a:xfrm flipV="1">
                        <a:off x="3407532" y="3092931"/>
                        <a:ext cx="342900" cy="336550"/>
                      </a:xfrm>
                      <a:prstGeom prst="straightConnector1">
                        <a:avLst/>
                      </a:prstGeom>
                      <a:ln w="2222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95" name="Text Box 2">
                        <a:extLst>
                          <a:ext uri="{FF2B5EF4-FFF2-40B4-BE49-F238E27FC236}">
                            <a16:creationId xmlns:a16="http://schemas.microsoft.com/office/drawing/2014/main" id="{2773C1A9-745D-4A3D-8F28-C7B5200946F3}"/>
                          </a:ext>
                        </a:extLst>
                      </p:cNvPr>
                      <p:cNvSpPr txBox="1">
                        <a:spLocks noChangeArrowheads="1"/>
                      </p:cNvSpPr>
                      <p:nvPr/>
                    </p:nvSpPr>
                    <p:spPr bwMode="auto">
                      <a:xfrm>
                        <a:off x="1372883" y="3386403"/>
                        <a:ext cx="782299" cy="383438"/>
                      </a:xfrm>
                      <a:prstGeom prst="rect">
                        <a:avLst/>
                      </a:prstGeom>
                      <a:solidFill>
                        <a:srgbClr val="FFFFFF"/>
                      </a:solidFill>
                      <a:ln w="9525">
                        <a:solidFill>
                          <a:schemeClr val="accent1"/>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SOG</a:t>
                        </a:r>
                        <a:r>
                          <a:rPr lang="en-US" sz="1100" dirty="0">
                            <a:effectLst/>
                            <a:latin typeface="Calibri" panose="020F0502020204030204" pitchFamily="34" charset="0"/>
                            <a:ea typeface="Calibri" panose="020F0502020204030204" pitchFamily="34" charset="0"/>
                            <a:cs typeface="Times New Roman" panose="02020603050405020304" pitchFamily="18" charset="0"/>
                          </a:rPr>
                          <a:t>/</a:t>
                        </a:r>
                        <a:r>
                          <a:rPr lang="en-US" dirty="0">
                            <a:latin typeface="Calibri" panose="020F0502020204030204" pitchFamily="34" charset="0"/>
                            <a:ea typeface="Calibri" panose="020F0502020204030204" pitchFamily="34" charset="0"/>
                            <a:cs typeface="Times New Roman" panose="02020603050405020304" pitchFamily="18" charset="0"/>
                          </a:rPr>
                          <a:t>SO</a:t>
                        </a:r>
                        <a:r>
                          <a:rPr lang="en-US" sz="1100" dirty="0">
                            <a:effectLst/>
                            <a:latin typeface="Calibri" panose="020F0502020204030204" pitchFamily="34" charset="0"/>
                            <a:ea typeface="Calibri" panose="020F0502020204030204" pitchFamily="34" charset="0"/>
                            <a:cs typeface="Times New Roman" panose="02020603050405020304" pitchFamily="18" charset="0"/>
                          </a:rPr>
                          <a:t>ESR</a:t>
                        </a:r>
                      </a:p>
                    </p:txBody>
                  </p:sp>
                  <p:sp>
                    <p:nvSpPr>
                      <p:cNvPr id="96" name="Text Box 2">
                        <a:extLst>
                          <a:ext uri="{FF2B5EF4-FFF2-40B4-BE49-F238E27FC236}">
                            <a16:creationId xmlns:a16="http://schemas.microsoft.com/office/drawing/2014/main" id="{63D41BCD-4011-480B-8705-E515201C9474}"/>
                          </a:ext>
                        </a:extLst>
                      </p:cNvPr>
                      <p:cNvSpPr txBox="1">
                        <a:spLocks noChangeArrowheads="1"/>
                      </p:cNvSpPr>
                      <p:nvPr/>
                    </p:nvSpPr>
                    <p:spPr bwMode="auto">
                      <a:xfrm>
                        <a:off x="3350382" y="3537430"/>
                        <a:ext cx="328460" cy="186438"/>
                      </a:xfrm>
                      <a:prstGeom prst="rect">
                        <a:avLst/>
                      </a:prstGeom>
                      <a:solidFill>
                        <a:srgbClr val="FFFFFF"/>
                      </a:solidFill>
                      <a:ln w="9525">
                        <a:solidFill>
                          <a:schemeClr val="accent1"/>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CLR</a:t>
                        </a:r>
                      </a:p>
                    </p:txBody>
                  </p:sp>
                </p:grpSp>
              </p:grpSp>
            </p:grpSp>
            <p:grpSp>
              <p:nvGrpSpPr>
                <p:cNvPr id="76" name="Group 75">
                  <a:extLst>
                    <a:ext uri="{FF2B5EF4-FFF2-40B4-BE49-F238E27FC236}">
                      <a16:creationId xmlns:a16="http://schemas.microsoft.com/office/drawing/2014/main" id="{78D6E53F-E9C1-42E8-81CB-D85195C23891}"/>
                    </a:ext>
                  </a:extLst>
                </p:cNvPr>
                <p:cNvGrpSpPr/>
                <p:nvPr/>
              </p:nvGrpSpPr>
              <p:grpSpPr>
                <a:xfrm>
                  <a:off x="2996395" y="2663567"/>
                  <a:ext cx="652184" cy="269790"/>
                  <a:chOff x="2996393" y="2663703"/>
                  <a:chExt cx="652874" cy="268093"/>
                </a:xfrm>
              </p:grpSpPr>
              <p:sp>
                <p:nvSpPr>
                  <p:cNvPr id="78" name="TextBox 67">
                    <a:extLst>
                      <a:ext uri="{FF2B5EF4-FFF2-40B4-BE49-F238E27FC236}">
                        <a16:creationId xmlns:a16="http://schemas.microsoft.com/office/drawing/2014/main" id="{19A64377-1F7E-4C72-81C7-E65C94E09DF8}"/>
                      </a:ext>
                    </a:extLst>
                  </p:cNvPr>
                  <p:cNvSpPr txBox="1"/>
                  <p:nvPr/>
                </p:nvSpPr>
                <p:spPr>
                  <a:xfrm>
                    <a:off x="3272076" y="2663703"/>
                    <a:ext cx="377191" cy="247650"/>
                  </a:xfrm>
                  <a:prstGeom prst="rect">
                    <a:avLst/>
                  </a:prstGeom>
                  <a:solidFill>
                    <a:schemeClr val="lt1"/>
                  </a:solidFill>
                  <a:ln w="9525" cmpd="sng">
                    <a:solidFill>
                      <a:schemeClr val="accent1"/>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US" sz="800" dirty="0"/>
                      <a:t>m2</a:t>
                    </a:r>
                  </a:p>
                </p:txBody>
              </p:sp>
              <p:sp>
                <p:nvSpPr>
                  <p:cNvPr id="79" name="Freeform: Shape 78">
                    <a:extLst>
                      <a:ext uri="{FF2B5EF4-FFF2-40B4-BE49-F238E27FC236}">
                        <a16:creationId xmlns:a16="http://schemas.microsoft.com/office/drawing/2014/main" id="{ACCFC5EA-ACE5-422D-A878-29F2525B1D4E}"/>
                      </a:ext>
                    </a:extLst>
                  </p:cNvPr>
                  <p:cNvSpPr/>
                  <p:nvPr/>
                </p:nvSpPr>
                <p:spPr>
                  <a:xfrm rot="16200000">
                    <a:off x="2992047" y="2803675"/>
                    <a:ext cx="107880" cy="99187"/>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80" name="Freeform: Shape 79">
                    <a:extLst>
                      <a:ext uri="{FF2B5EF4-FFF2-40B4-BE49-F238E27FC236}">
                        <a16:creationId xmlns:a16="http://schemas.microsoft.com/office/drawing/2014/main" id="{D1678CBE-F167-4DCD-9192-439FFB3E18FA}"/>
                      </a:ext>
                    </a:extLst>
                  </p:cNvPr>
                  <p:cNvSpPr/>
                  <p:nvPr/>
                </p:nvSpPr>
                <p:spPr>
                  <a:xfrm rot="16200000">
                    <a:off x="2994721" y="2710204"/>
                    <a:ext cx="109785" cy="101092"/>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cxnSp>
                <p:nvCxnSpPr>
                  <p:cNvPr id="81" name="Straight Connector 80">
                    <a:extLst>
                      <a:ext uri="{FF2B5EF4-FFF2-40B4-BE49-F238E27FC236}">
                        <a16:creationId xmlns:a16="http://schemas.microsoft.com/office/drawing/2014/main" id="{13C9A62F-3FA0-4477-B1A1-242EEE9AD2C4}"/>
                      </a:ext>
                    </a:extLst>
                  </p:cNvPr>
                  <p:cNvCxnSpPr>
                    <a:cxnSpLocks/>
                  </p:cNvCxnSpPr>
                  <p:nvPr/>
                </p:nvCxnSpPr>
                <p:spPr>
                  <a:xfrm flipH="1" flipV="1">
                    <a:off x="3058404" y="2800352"/>
                    <a:ext cx="265876" cy="933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82" name="Oval 81">
                    <a:extLst>
                      <a:ext uri="{FF2B5EF4-FFF2-40B4-BE49-F238E27FC236}">
                        <a16:creationId xmlns:a16="http://schemas.microsoft.com/office/drawing/2014/main" id="{A11AFA37-997F-4521-9074-65DD9FFDF4DA}"/>
                      </a:ext>
                    </a:extLst>
                  </p:cNvPr>
                  <p:cNvSpPr/>
                  <p:nvPr/>
                </p:nvSpPr>
                <p:spPr>
                  <a:xfrm rot="16200000">
                    <a:off x="3281251" y="2690799"/>
                    <a:ext cx="247015" cy="23498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sp>
              <p:nvSpPr>
                <p:cNvPr id="77" name="Text Box 2">
                  <a:extLst>
                    <a:ext uri="{FF2B5EF4-FFF2-40B4-BE49-F238E27FC236}">
                      <a16:creationId xmlns:a16="http://schemas.microsoft.com/office/drawing/2014/main" id="{603886D2-C2BB-4576-A421-ABF90F78BBA1}"/>
                    </a:ext>
                  </a:extLst>
                </p:cNvPr>
                <p:cNvSpPr txBox="1">
                  <a:spLocks noChangeArrowheads="1"/>
                </p:cNvSpPr>
                <p:nvPr/>
              </p:nvSpPr>
              <p:spPr bwMode="auto">
                <a:xfrm>
                  <a:off x="3286963" y="2971372"/>
                  <a:ext cx="350614" cy="443900"/>
                </a:xfrm>
                <a:prstGeom prst="rect">
                  <a:avLst/>
                </a:prstGeom>
                <a:solidFill>
                  <a:srgbClr val="FFFFFF"/>
                </a:solidFill>
                <a:ln w="9525">
                  <a:solidFill>
                    <a:schemeClr val="accent1"/>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1000" dirty="0">
                      <a:effectLst/>
                      <a:latin typeface="Calibri" panose="020F0502020204030204" pitchFamily="34" charset="0"/>
                      <a:ea typeface="Calibri" panose="020F0502020204030204" pitchFamily="34" charset="0"/>
                      <a:cs typeface="Times New Roman" panose="02020603050405020304" pitchFamily="18" charset="0"/>
                    </a:rPr>
                    <a:t>CLR meter</a:t>
                  </a:r>
                </a:p>
              </p:txBody>
            </p:sp>
          </p:grpSp>
          <p:cxnSp>
            <p:nvCxnSpPr>
              <p:cNvPr id="73" name="Straight Arrow Connector 72">
                <a:extLst>
                  <a:ext uri="{FF2B5EF4-FFF2-40B4-BE49-F238E27FC236}">
                    <a16:creationId xmlns:a16="http://schemas.microsoft.com/office/drawing/2014/main" id="{EB642923-D412-4F28-80F3-F6D23E812878}"/>
                  </a:ext>
                </a:extLst>
              </p:cNvPr>
              <p:cNvCxnSpPr/>
              <p:nvPr/>
            </p:nvCxnSpPr>
            <p:spPr>
              <a:xfrm>
                <a:off x="2170758" y="2032662"/>
                <a:ext cx="0" cy="1090910"/>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74" name="Text Box 2">
                <a:extLst>
                  <a:ext uri="{FF2B5EF4-FFF2-40B4-BE49-F238E27FC236}">
                    <a16:creationId xmlns:a16="http://schemas.microsoft.com/office/drawing/2014/main" id="{86AA6622-2C53-43A4-9F26-9F0ED1713E15}"/>
                  </a:ext>
                </a:extLst>
              </p:cNvPr>
              <p:cNvSpPr txBox="1">
                <a:spLocks noChangeArrowheads="1"/>
              </p:cNvSpPr>
              <p:nvPr/>
            </p:nvSpPr>
            <p:spPr bwMode="auto">
              <a:xfrm>
                <a:off x="2057534" y="3100399"/>
                <a:ext cx="484313" cy="316746"/>
              </a:xfrm>
              <a:prstGeom prst="rect">
                <a:avLst/>
              </a:prstGeom>
              <a:solidFill>
                <a:srgbClr val="FFFFFF"/>
              </a:solidFill>
              <a:ln w="9525">
                <a:solidFill>
                  <a:schemeClr val="accent1"/>
                </a:solidFill>
                <a:miter lim="800000"/>
                <a:headEnd/>
                <a:tailEnd/>
              </a:ln>
            </p:spPr>
            <p:txBody>
              <a:bodyPr rot="0" vert="horz" wrap="square" lIns="18288" tIns="18288" rIns="18288" bIns="18288" anchor="ctr"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Aux/zonal Load</a:t>
                </a:r>
              </a:p>
            </p:txBody>
          </p:sp>
        </p:grpSp>
        <p:grpSp>
          <p:nvGrpSpPr>
            <p:cNvPr id="120" name="Group 119">
              <a:extLst>
                <a:ext uri="{FF2B5EF4-FFF2-40B4-BE49-F238E27FC236}">
                  <a16:creationId xmlns:a16="http://schemas.microsoft.com/office/drawing/2014/main" id="{BB716D0E-F823-421B-9871-F684AF1C8055}"/>
                </a:ext>
              </a:extLst>
            </p:cNvPr>
            <p:cNvGrpSpPr/>
            <p:nvPr/>
          </p:nvGrpSpPr>
          <p:grpSpPr>
            <a:xfrm>
              <a:off x="6764070" y="3389667"/>
              <a:ext cx="219792" cy="518047"/>
              <a:chOff x="6790608" y="3444353"/>
              <a:chExt cx="219792" cy="518047"/>
            </a:xfrm>
          </p:grpSpPr>
          <p:sp>
            <p:nvSpPr>
              <p:cNvPr id="116" name="Freeform: Shape 115">
                <a:extLst>
                  <a:ext uri="{FF2B5EF4-FFF2-40B4-BE49-F238E27FC236}">
                    <a16:creationId xmlns:a16="http://schemas.microsoft.com/office/drawing/2014/main" id="{AF7954AB-8D58-46BC-9F59-46B8D7ABBCE3}"/>
                  </a:ext>
                </a:extLst>
              </p:cNvPr>
              <p:cNvSpPr/>
              <p:nvPr/>
            </p:nvSpPr>
            <p:spPr>
              <a:xfrm>
                <a:off x="6808927" y="3444353"/>
                <a:ext cx="92313" cy="87661"/>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117" name="Freeform: Shape 116">
                <a:extLst>
                  <a:ext uri="{FF2B5EF4-FFF2-40B4-BE49-F238E27FC236}">
                    <a16:creationId xmlns:a16="http://schemas.microsoft.com/office/drawing/2014/main" id="{696B9700-D494-470D-AF9D-F5F7892516A3}"/>
                  </a:ext>
                </a:extLst>
              </p:cNvPr>
              <p:cNvSpPr/>
              <p:nvPr/>
            </p:nvSpPr>
            <p:spPr>
              <a:xfrm>
                <a:off x="6901240" y="3448083"/>
                <a:ext cx="92313" cy="87661"/>
              </a:xfrm>
              <a:custGeom>
                <a:avLst/>
                <a:gdLst>
                  <a:gd name="connsiteX0" fmla="*/ 0 w 446227"/>
                  <a:gd name="connsiteY0" fmla="*/ 343821 h 343821"/>
                  <a:gd name="connsiteX1" fmla="*/ 219456 w 446227"/>
                  <a:gd name="connsiteY1" fmla="*/ 6 h 343821"/>
                  <a:gd name="connsiteX2" fmla="*/ 446227 w 446227"/>
                  <a:gd name="connsiteY2" fmla="*/ 336506 h 343821"/>
                </a:gdLst>
                <a:ahLst/>
                <a:cxnLst>
                  <a:cxn ang="0">
                    <a:pos x="connsiteX0" y="connsiteY0"/>
                  </a:cxn>
                  <a:cxn ang="0">
                    <a:pos x="connsiteX1" y="connsiteY1"/>
                  </a:cxn>
                  <a:cxn ang="0">
                    <a:pos x="connsiteX2" y="connsiteY2"/>
                  </a:cxn>
                </a:cxnLst>
                <a:rect l="l" t="t" r="r" b="b"/>
                <a:pathLst>
                  <a:path w="446227" h="343821">
                    <a:moveTo>
                      <a:pt x="0" y="343821"/>
                    </a:moveTo>
                    <a:cubicBezTo>
                      <a:pt x="72542" y="172523"/>
                      <a:pt x="145085" y="1225"/>
                      <a:pt x="219456" y="6"/>
                    </a:cubicBezTo>
                    <a:cubicBezTo>
                      <a:pt x="293827" y="-1213"/>
                      <a:pt x="370027" y="167646"/>
                      <a:pt x="446227" y="336506"/>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cxnSp>
            <p:nvCxnSpPr>
              <p:cNvPr id="118" name="Straight Connector 117">
                <a:extLst>
                  <a:ext uri="{FF2B5EF4-FFF2-40B4-BE49-F238E27FC236}">
                    <a16:creationId xmlns:a16="http://schemas.microsoft.com/office/drawing/2014/main" id="{7E9F0082-B7B5-4987-ACD7-EBFB3A079A3B}"/>
                  </a:ext>
                </a:extLst>
              </p:cNvPr>
              <p:cNvCxnSpPr/>
              <p:nvPr/>
            </p:nvCxnSpPr>
            <p:spPr>
              <a:xfrm>
                <a:off x="6900504" y="3532070"/>
                <a:ext cx="0" cy="23746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19" name="Oval 118">
                <a:extLst>
                  <a:ext uri="{FF2B5EF4-FFF2-40B4-BE49-F238E27FC236}">
                    <a16:creationId xmlns:a16="http://schemas.microsoft.com/office/drawing/2014/main" id="{C1800224-57E0-4EA9-A5FD-B7C8751C1C71}"/>
                  </a:ext>
                </a:extLst>
              </p:cNvPr>
              <p:cNvSpPr/>
              <p:nvPr/>
            </p:nvSpPr>
            <p:spPr>
              <a:xfrm>
                <a:off x="6790608" y="3769422"/>
                <a:ext cx="219792" cy="19297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grpSp>
      <p:sp>
        <p:nvSpPr>
          <p:cNvPr id="123" name="Rectangle 122">
            <a:extLst>
              <a:ext uri="{FF2B5EF4-FFF2-40B4-BE49-F238E27FC236}">
                <a16:creationId xmlns:a16="http://schemas.microsoft.com/office/drawing/2014/main" id="{BECEC0FF-0BE9-4101-A7DA-FEE236F2FD08}"/>
              </a:ext>
            </a:extLst>
          </p:cNvPr>
          <p:cNvSpPr/>
          <p:nvPr/>
        </p:nvSpPr>
        <p:spPr>
          <a:xfrm>
            <a:off x="367447" y="1458163"/>
            <a:ext cx="3419007" cy="35813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7" name="Rectangle 126">
            <a:extLst>
              <a:ext uri="{FF2B5EF4-FFF2-40B4-BE49-F238E27FC236}">
                <a16:creationId xmlns:a16="http://schemas.microsoft.com/office/drawing/2014/main" id="{F2CF16B8-58C1-41B8-A154-D44DCA513482}"/>
              </a:ext>
            </a:extLst>
          </p:cNvPr>
          <p:cNvSpPr/>
          <p:nvPr/>
        </p:nvSpPr>
        <p:spPr>
          <a:xfrm>
            <a:off x="5274358" y="1458163"/>
            <a:ext cx="3419007" cy="35813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 name="TextBox 127">
            <a:extLst>
              <a:ext uri="{FF2B5EF4-FFF2-40B4-BE49-F238E27FC236}">
                <a16:creationId xmlns:a16="http://schemas.microsoft.com/office/drawing/2014/main" id="{7B9B7B0C-43AA-4F55-A4B9-7CADC1387ED5}"/>
              </a:ext>
            </a:extLst>
          </p:cNvPr>
          <p:cNvSpPr txBox="1"/>
          <p:nvPr/>
        </p:nvSpPr>
        <p:spPr>
          <a:xfrm>
            <a:off x="762000" y="5334000"/>
            <a:ext cx="2895600" cy="923330"/>
          </a:xfrm>
          <a:prstGeom prst="rect">
            <a:avLst/>
          </a:prstGeom>
          <a:noFill/>
        </p:spPr>
        <p:txBody>
          <a:bodyPr wrap="square" rtlCol="0">
            <a:spAutoFit/>
          </a:bodyPr>
          <a:lstStyle/>
          <a:p>
            <a:r>
              <a:rPr lang="en-US" dirty="0"/>
              <a:t>TDSP must transform m1 meter data before sending m1 meter data to ERCOT</a:t>
            </a:r>
          </a:p>
        </p:txBody>
      </p:sp>
      <p:sp>
        <p:nvSpPr>
          <p:cNvPr id="129" name="TextBox 128">
            <a:extLst>
              <a:ext uri="{FF2B5EF4-FFF2-40B4-BE49-F238E27FC236}">
                <a16:creationId xmlns:a16="http://schemas.microsoft.com/office/drawing/2014/main" id="{E38CF582-B04F-48D8-A2A0-49D26ADDB7E2}"/>
              </a:ext>
            </a:extLst>
          </p:cNvPr>
          <p:cNvSpPr txBox="1"/>
          <p:nvPr/>
        </p:nvSpPr>
        <p:spPr>
          <a:xfrm>
            <a:off x="5657082" y="5165603"/>
            <a:ext cx="2738158" cy="1200329"/>
          </a:xfrm>
          <a:prstGeom prst="rect">
            <a:avLst/>
          </a:prstGeom>
          <a:noFill/>
        </p:spPr>
        <p:txBody>
          <a:bodyPr wrap="square" rtlCol="0">
            <a:spAutoFit/>
          </a:bodyPr>
          <a:lstStyle/>
          <a:p>
            <a:r>
              <a:rPr lang="en-US" dirty="0"/>
              <a:t>No meter data transformation required before sending m1,m2 meter data to ERCOT</a:t>
            </a:r>
          </a:p>
        </p:txBody>
      </p:sp>
    </p:spTree>
    <p:extLst>
      <p:ext uri="{BB962C8B-B14F-4D97-AF65-F5344CB8AC3E}">
        <p14:creationId xmlns:p14="http://schemas.microsoft.com/office/powerpoint/2010/main" val="281691228"/>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238A853E2A21D478864F317E572DCF9" ma:contentTypeVersion="5" ma:contentTypeDescription="Create a new document." ma:contentTypeScope="" ma:versionID="999f095e3c3c2712e9c3c3ada0c640f4">
  <xsd:schema xmlns:xsd="http://www.w3.org/2001/XMLSchema" xmlns:xs="http://www.w3.org/2001/XMLSchema" xmlns:p="http://schemas.microsoft.com/office/2006/metadata/properties" xmlns:ns3="ded7f6be-006e-48d8-8435-0405bc84a9a7" xmlns:ns4="97deaf5a-01d9-4834-89d2-802f43df07d1" targetNamespace="http://schemas.microsoft.com/office/2006/metadata/properties" ma:root="true" ma:fieldsID="2f4bdb2bc82288d565e375e555e0c2e2" ns3:_="" ns4:_="">
    <xsd:import namespace="ded7f6be-006e-48d8-8435-0405bc84a9a7"/>
    <xsd:import namespace="97deaf5a-01d9-4834-89d2-802f43df07d1"/>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d7f6be-006e-48d8-8435-0405bc84a9a7"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deaf5a-01d9-4834-89d2-802f43df07d1"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www.w3.org/XML/1998/namespace"/>
    <ds:schemaRef ds:uri="http://purl.org/dc/elements/1.1/"/>
    <ds:schemaRef ds:uri="http://schemas.microsoft.com/office/2006/documentManagement/types"/>
    <ds:schemaRef ds:uri="http://schemas.microsoft.com/office/2006/metadata/properties"/>
    <ds:schemaRef ds:uri="ded7f6be-006e-48d8-8435-0405bc84a9a7"/>
    <ds:schemaRef ds:uri="http://purl.org/dc/terms/"/>
    <ds:schemaRef ds:uri="http://schemas.microsoft.com/office/infopath/2007/PartnerControls"/>
    <ds:schemaRef ds:uri="http://schemas.openxmlformats.org/package/2006/metadata/core-properties"/>
    <ds:schemaRef ds:uri="97deaf5a-01d9-4834-89d2-802f43df07d1"/>
    <ds:schemaRef ds:uri="http://purl.org/dc/dcmityp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6550B747-2048-4E27-9E7E-01241B80EE2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ed7f6be-006e-48d8-8435-0405bc84a9a7"/>
    <ds:schemaRef ds:uri="97deaf5a-01d9-4834-89d2-802f43df07d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9286</TotalTime>
  <Words>1586</Words>
  <Application>Microsoft Office PowerPoint</Application>
  <PresentationFormat>On-screen Show (4:3)</PresentationFormat>
  <Paragraphs>203</Paragraphs>
  <Slides>15</Slides>
  <Notes>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15</vt:i4>
      </vt:variant>
    </vt:vector>
  </HeadingPairs>
  <TitlesOfParts>
    <vt:vector size="20" baseType="lpstr">
      <vt:lpstr>Arial</vt:lpstr>
      <vt:lpstr>Calibri</vt:lpstr>
      <vt:lpstr>Courier New</vt:lpstr>
      <vt:lpstr>1_Custom Design</vt:lpstr>
      <vt:lpstr>Office Theme</vt:lpstr>
      <vt:lpstr>PowerPoint Presentation</vt:lpstr>
      <vt:lpstr>Driver for Proposed NPRR</vt:lpstr>
      <vt:lpstr>Previous ERCOT Presentations</vt:lpstr>
      <vt:lpstr>Core Objectives of this Proposed NPRR</vt:lpstr>
      <vt:lpstr>Changes Proposed by this NPRR</vt:lpstr>
      <vt:lpstr>Changes Proposed by this NPRR</vt:lpstr>
      <vt:lpstr>Changes Proposed by this NPRR – cont’d</vt:lpstr>
      <vt:lpstr>Changes Proposed by this NPRR – cont’d</vt:lpstr>
      <vt:lpstr>Changes Proposed by this NPRR – cont’d</vt:lpstr>
      <vt:lpstr>Changes Proposal by this NPRR – cont’d</vt:lpstr>
      <vt:lpstr>Changes Proposed by this NPRR – cont’d</vt:lpstr>
      <vt:lpstr>Changes Proposed by this NPRR – cont’d</vt:lpstr>
      <vt:lpstr>Changes Proposed by this NPRR – cont’d</vt:lpstr>
      <vt:lpstr>Status Quo – No change proposed from current</vt:lpstr>
      <vt:lpstr>Future NPRRs Related to CLRs?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Moorty, Sai</cp:lastModifiedBy>
  <cp:revision>310</cp:revision>
  <cp:lastPrinted>2016-01-21T20:53:15Z</cp:lastPrinted>
  <dcterms:created xsi:type="dcterms:W3CDTF">2016-01-21T15:20:31Z</dcterms:created>
  <dcterms:modified xsi:type="dcterms:W3CDTF">2022-05-20T20:41:05Z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0x010100E238A853E2A21D478864F317E572DCF9</vt:lpwstr>
  </property>
</Properties>
</file>