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4"/>
    <p:sldMasterId id="2147483668" r:id="rId5"/>
    <p:sldMasterId id="2147483670" r:id="rId6"/>
  </p:sldMasterIdLst>
  <p:notesMasterIdLst>
    <p:notesMasterId r:id="rId18"/>
  </p:notesMasterIdLst>
  <p:handoutMasterIdLst>
    <p:handoutMasterId r:id="rId19"/>
  </p:handoutMasterIdLst>
  <p:sldIdLst>
    <p:sldId id="260" r:id="rId7"/>
    <p:sldId id="810" r:id="rId8"/>
    <p:sldId id="807" r:id="rId9"/>
    <p:sldId id="796" r:id="rId10"/>
    <p:sldId id="800" r:id="rId11"/>
    <p:sldId id="801" r:id="rId12"/>
    <p:sldId id="804" r:id="rId13"/>
    <p:sldId id="811" r:id="rId14"/>
    <p:sldId id="805" r:id="rId15"/>
    <p:sldId id="806" r:id="rId16"/>
    <p:sldId id="809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kerson, Woody" initials="RW" lastIdx="4" clrIdx="0">
    <p:extLst>
      <p:ext uri="{19B8F6BF-5375-455C-9EA6-DF929625EA0E}">
        <p15:presenceInfo xmlns:p15="http://schemas.microsoft.com/office/powerpoint/2012/main" userId="S::Woody.Rickerson@ercot.com::4c3e11ff-1da2-4c35-b71e-7b91a63890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AAAF"/>
    <a:srgbClr val="890C58"/>
    <a:srgbClr val="5B6770"/>
    <a:srgbClr val="00AE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57" autoAdjust="0"/>
    <p:restoredTop sz="89659" autoAdjust="0"/>
  </p:normalViewPr>
  <p:slideViewPr>
    <p:cSldViewPr showGuides="1">
      <p:cViewPr varScale="1">
        <p:scale>
          <a:sx n="98" d="100"/>
          <a:sy n="98" d="100"/>
        </p:scale>
        <p:origin x="174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8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43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Callout PRC below 3200 at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33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Projected Ramp Available = HASL- (GTBD+GTBD Offset) – (IRR Curtailment)-(30-minute Net Load Ramp)</a:t>
            </a:r>
          </a:p>
          <a:p>
            <a:endParaRPr lang="en-US" dirty="0"/>
          </a:p>
          <a:p>
            <a:r>
              <a:rPr lang="en-US" dirty="0"/>
              <a:t>WHEN: Projected Ramp Available in 30min &lt; 0</a:t>
            </a:r>
          </a:p>
          <a:p>
            <a:r>
              <a:rPr lang="en-US" dirty="0"/>
              <a:t>THEN: Coordinate with the Resource Operator to deploy half of available Non-Spin.</a:t>
            </a:r>
          </a:p>
          <a:p>
            <a:endParaRPr lang="en-US" dirty="0"/>
          </a:p>
          <a:p>
            <a:r>
              <a:rPr lang="en-US" dirty="0"/>
              <a:t>When: Projected Ramp Available in 30min &lt; -300, OR PRC is &lt; 2500 MW; </a:t>
            </a:r>
          </a:p>
          <a:p>
            <a:r>
              <a:rPr lang="en-US" dirty="0"/>
              <a:t>THEN: Coordinate with the Resource Operator to deploy all of available Non-Spin, if not already deployed.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63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4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5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78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80106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910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8632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39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4317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0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0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37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TAC</a:t>
            </a:r>
          </a:p>
          <a:p>
            <a:r>
              <a:rPr lang="en-US" dirty="0"/>
              <a:t>May 25, 2022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Woody Rickerson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Review of Operations on May 13,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317E0-5C01-4280-9AAD-595321572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Solar Forecast for 5/13/2022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15819-2A0F-473D-BB23-993924DF2F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E64FBFD-5795-4F2D-AF6F-E059C08125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0353" y="855663"/>
            <a:ext cx="8523293" cy="506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55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F6FC2-E24F-45CB-87F4-C08850AA1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Actual “Headroom” and PRC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79030-28CC-4492-96BE-63DA3287F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01CBA74-68FC-42F6-82F9-FC0A99EA63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366993"/>
            <a:ext cx="8534400" cy="404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AEE0D-6F8C-47A0-8B08-6C9A7365A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COP minus Load for 5/13/22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34F66-7ECE-4B25-9513-1E89F1D05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847D2A0-FAAB-48B4-99C5-8AA2C27868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365562"/>
            <a:ext cx="8534400" cy="404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6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3887C-DA7E-43D9-ABF4-F90D3DC44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RUC Activity for 5/13/22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BA5F31D-CD98-4DBC-A1F5-70B744345A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365" y="855663"/>
            <a:ext cx="7919269" cy="50641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C89C3-5925-4DA2-AF56-DA1A451831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92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B641F-A820-4C2C-ADDD-4193155B3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PRC on 5/13 with Thresholds Limits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DC9628-3ADB-4DA6-854B-780877F030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855663"/>
            <a:ext cx="8295968" cy="50641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175981-FE48-4002-AAA5-19D56F11FA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7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7BACF-CA46-4A4C-899B-582352EE6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PRC with Unit Trips (10:30-20:00)</a:t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1D21FE-7A60-475B-BC1D-FF801A6D86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855663"/>
            <a:ext cx="8295968" cy="51641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9F4462-A432-4B42-94AD-F70AD582A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32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22E5C-C7AE-4DCC-8578-B41A46A15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PRC Below Thresholds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4942E-AEF4-4525-B8D3-150FB2C9D4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9468722-9EEC-4CEA-B7CA-51DA7BD9F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855663"/>
            <a:ext cx="8295968" cy="506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73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D5EC5-ABE4-4F06-B775-5518A9A69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Projected Ramp Available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06137-A8F7-4C8A-A2B7-B3AC26577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DACE0AF-1B7F-415B-9129-48D006C5CC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855663"/>
            <a:ext cx="8295968" cy="506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5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2443E-A865-42E0-9EB3-0E962F7B7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EEF7304-1DC8-44A1-96A1-7E774A7694C2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4055263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C3F0E-736C-48A3-B02D-629A643A6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Forecast for 5/13/2022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492459-C3C8-4498-B1DB-23D66BBD91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F255930-661E-48AF-94AB-B7A668DAF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353" y="855663"/>
            <a:ext cx="8523293" cy="506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1589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12723</TotalTime>
  <Words>162</Words>
  <Application>Microsoft Office PowerPoint</Application>
  <PresentationFormat>On-screen Show (4:3)</PresentationFormat>
  <Paragraphs>39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COP minus Load for 5/13/22</vt:lpstr>
      <vt:lpstr>RUC Activity for 5/13/22</vt:lpstr>
      <vt:lpstr>PRC on 5/13 with Thresholds Limits</vt:lpstr>
      <vt:lpstr>PRC with Unit Trips (10:30-20:00) </vt:lpstr>
      <vt:lpstr>PRC Below Thresholds</vt:lpstr>
      <vt:lpstr>Projected Ramp Available </vt:lpstr>
      <vt:lpstr>PowerPoint Presentation</vt:lpstr>
      <vt:lpstr>Wind Forecast for 5/13/2022</vt:lpstr>
      <vt:lpstr>Solar Forecast for 5/13/2022</vt:lpstr>
      <vt:lpstr>Actual “Headroom” and PRC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Mago, Nitika</cp:lastModifiedBy>
  <cp:revision>334</cp:revision>
  <cp:lastPrinted>2016-01-21T20:53:15Z</cp:lastPrinted>
  <dcterms:created xsi:type="dcterms:W3CDTF">2016-01-21T15:20:31Z</dcterms:created>
  <dcterms:modified xsi:type="dcterms:W3CDTF">2022-05-24T16:12:30Z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