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7"/>
  </p:notesMasterIdLst>
  <p:sldIdLst>
    <p:sldId id="256" r:id="rId2"/>
    <p:sldId id="300" r:id="rId3"/>
    <p:sldId id="292" r:id="rId4"/>
    <p:sldId id="299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Bryan Sams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June 1, 2022</a:t>
            </a:r>
          </a:p>
          <a:p>
            <a:r>
              <a:rPr lang="en-US" dirty="0"/>
              <a:t>From April 22 WMWG &amp; RUC Workshop Meetings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5/20/2022 WMWG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8675"/>
            <a:ext cx="7772400" cy="4555375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/>
              <a:t>RUC Review</a:t>
            </a:r>
            <a:endParaRPr lang="en-US" sz="3600" dirty="0"/>
          </a:p>
          <a:p>
            <a:pPr lvl="1"/>
            <a:r>
              <a:rPr lang="en-US" sz="3600" dirty="0"/>
              <a:t>ERCOT presented HRUC “deep dive” analysis regarding causes of the April 22nd RUCs</a:t>
            </a:r>
          </a:p>
          <a:p>
            <a:pPr lvl="1"/>
            <a:r>
              <a:rPr lang="en-US" sz="3600" dirty="0"/>
              <a:t>Analysis suggested RUCs were a result of local constraints around the state in addition to the congestion on WESTEX</a:t>
            </a:r>
          </a:p>
          <a:p>
            <a:pPr lvl="1"/>
            <a:r>
              <a:rPr lang="en-US" sz="3600" dirty="0"/>
              <a:t>ERCOT operators likely chose WESTEX as the cause of the RUCs due to lack of information and time to perform analysis in real time</a:t>
            </a:r>
          </a:p>
          <a:p>
            <a:pPr lvl="1"/>
            <a:r>
              <a:rPr lang="en-US" sz="3600" dirty="0"/>
              <a:t>WMWG will discuss this topic again next month and may consider ways to improve the process in which ERCOT operators select an official reason for RUCs</a:t>
            </a:r>
          </a:p>
          <a:p>
            <a:pPr marL="548640" lvl="2" indent="0">
              <a:buNone/>
            </a:pPr>
            <a:endParaRPr lang="en-US" sz="3600" dirty="0"/>
          </a:p>
          <a:p>
            <a:r>
              <a:rPr lang="en-US" sz="3600" b="1" dirty="0"/>
              <a:t>NPRR 1118, Clarification to the OSA Process</a:t>
            </a:r>
          </a:p>
          <a:p>
            <a:pPr lvl="1"/>
            <a:r>
              <a:rPr lang="en-US" sz="3600" dirty="0"/>
              <a:t>Left pending since we understand additional ERCOT comments are forthcoming.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5/20/2022 WMWG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8"/>
            <a:ext cx="7772400" cy="4555375"/>
          </a:xfrm>
        </p:spPr>
        <p:txBody>
          <a:bodyPr>
            <a:normAutofit/>
          </a:bodyPr>
          <a:lstStyle/>
          <a:p>
            <a:r>
              <a:rPr lang="en-US" b="1" dirty="0"/>
              <a:t>NPRR 1128, Allow Fast Frequency Response (FFR) Procurement up to FFR Limit without Proration </a:t>
            </a:r>
          </a:p>
          <a:p>
            <a:pPr lvl="1"/>
            <a:r>
              <a:rPr lang="en-US" dirty="0"/>
              <a:t>Hunt Energy gave a presentation explaining how the NPRR would set RRS-FFR’s offer floor to -$0.01/MWh, prioritizing FFR procurement over Under Frequency Relay (UFR) procurement and allowing FFR Resources to avoid proration with Load Resources providing RRS-UFR</a:t>
            </a:r>
          </a:p>
          <a:p>
            <a:pPr lvl="1"/>
            <a:r>
              <a:rPr lang="en-US" dirty="0"/>
              <a:t>FFR Resources would still be prorated amongst each other, but not with UFR LRs whose offer floor would be a penny higher</a:t>
            </a:r>
          </a:p>
          <a:p>
            <a:pPr lvl="1"/>
            <a:r>
              <a:rPr lang="en-US" dirty="0"/>
              <a:t>Hunt suggests the current methodology of grouping FFR with the Under Frequency Relay (UFR) portion of RRS creates a negative incentive for batteries to offer FFR</a:t>
            </a:r>
          </a:p>
          <a:p>
            <a:pPr lvl="1"/>
            <a:r>
              <a:rPr lang="en-US" dirty="0"/>
              <a:t>Unopposed during WMWG; ERCOT was requested to state position on the NPRR.  </a:t>
            </a:r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Pending Assignments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8287" y="1625600"/>
            <a:ext cx="7888514" cy="47454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NPRR 981, Day-Ahead Market Price Correction Process </a:t>
            </a:r>
          </a:p>
          <a:p>
            <a:r>
              <a:rPr lang="en-US" dirty="0"/>
              <a:t>NPRR 1084, Improvements to Reporting of Resource Outages and </a:t>
            </a:r>
            <a:r>
              <a:rPr lang="en-US" dirty="0" err="1"/>
              <a:t>Derates</a:t>
            </a:r>
            <a:endParaRPr lang="en-US" dirty="0"/>
          </a:p>
          <a:p>
            <a:r>
              <a:rPr lang="en-US" dirty="0"/>
              <a:t>NPRR 1100, Emergency Switching Solutions for Energy Storage Resources</a:t>
            </a:r>
          </a:p>
          <a:p>
            <a:r>
              <a:rPr lang="en-US" dirty="0"/>
              <a:t>NPRR1118, Clarifications to the OSA Process (WMWG)</a:t>
            </a:r>
          </a:p>
          <a:p>
            <a:r>
              <a:rPr lang="en-US" dirty="0"/>
              <a:t>AS Methodology</a:t>
            </a:r>
          </a:p>
          <a:p>
            <a:pPr lvl="1"/>
            <a:r>
              <a:rPr lang="en-US" dirty="0"/>
              <a:t>Additional analysis for NSRS quantities  </a:t>
            </a:r>
          </a:p>
          <a:p>
            <a:pPr lvl="1"/>
            <a:r>
              <a:rPr lang="en-US" dirty="0"/>
              <a:t>Definition of conservative operations</a:t>
            </a:r>
          </a:p>
          <a:p>
            <a:pPr lvl="1"/>
            <a:r>
              <a:rPr lang="en-US" dirty="0"/>
              <a:t>Quantities of AS post ECRS release </a:t>
            </a:r>
          </a:p>
          <a:p>
            <a:r>
              <a:rPr lang="en-US" dirty="0"/>
              <a:t>Addressing cost and compensation for using voltage reduction for grid reliability</a:t>
            </a:r>
            <a:endParaRPr lang="en-US" sz="3600" dirty="0"/>
          </a:p>
          <a:p>
            <a:r>
              <a:rPr lang="en-US" dirty="0"/>
              <a:t>Seasonal transmission loss factor enhancement review</a:t>
            </a:r>
          </a:p>
          <a:p>
            <a:r>
              <a:rPr lang="en-US" dirty="0"/>
              <a:t>ESR performance during Uri and possible market enhancements</a:t>
            </a:r>
          </a:p>
        </p:txBody>
      </p:sp>
    </p:spTree>
    <p:extLst>
      <p:ext uri="{BB962C8B-B14F-4D97-AF65-F5344CB8AC3E}">
        <p14:creationId xmlns:p14="http://schemas.microsoft.com/office/powerpoint/2010/main" val="12456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6/17 agenda to be posted by 6/10.  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8901</TotalTime>
  <Words>360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Recap of 5/20/2022 WMWG Meeting</vt:lpstr>
      <vt:lpstr>Recap of 5/20/2022 WMWG Meeting</vt:lpstr>
      <vt:lpstr>Pending Assignments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Sithuraj, Murali</cp:lastModifiedBy>
  <cp:revision>394</cp:revision>
  <dcterms:created xsi:type="dcterms:W3CDTF">2019-02-22T15:15:24Z</dcterms:created>
  <dcterms:modified xsi:type="dcterms:W3CDTF">2022-05-31T21:26:35Z</dcterms:modified>
</cp:coreProperties>
</file>