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1" r:id="rId5"/>
    <p:sldMasterId id="2147483689" r:id="rId6"/>
  </p:sldMasterIdLst>
  <p:notesMasterIdLst>
    <p:notesMasterId r:id="rId31"/>
  </p:notesMasterIdLst>
  <p:sldIdLst>
    <p:sldId id="256" r:id="rId7"/>
    <p:sldId id="274" r:id="rId8"/>
    <p:sldId id="277" r:id="rId9"/>
    <p:sldId id="284" r:id="rId10"/>
    <p:sldId id="276" r:id="rId11"/>
    <p:sldId id="303" r:id="rId12"/>
    <p:sldId id="279" r:id="rId13"/>
    <p:sldId id="283" r:id="rId14"/>
    <p:sldId id="305" r:id="rId15"/>
    <p:sldId id="268" r:id="rId16"/>
    <p:sldId id="269" r:id="rId17"/>
    <p:sldId id="272" r:id="rId18"/>
    <p:sldId id="300" r:id="rId19"/>
    <p:sldId id="271" r:id="rId20"/>
    <p:sldId id="289" r:id="rId21"/>
    <p:sldId id="290" r:id="rId22"/>
    <p:sldId id="291" r:id="rId23"/>
    <p:sldId id="301" r:id="rId24"/>
    <p:sldId id="304" r:id="rId25"/>
    <p:sldId id="280" r:id="rId26"/>
    <p:sldId id="281" r:id="rId27"/>
    <p:sldId id="264" r:id="rId28"/>
    <p:sldId id="259"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6C052-D1BC-51B0-5B87-6302FC041973}" name="Arushi Frank" initials="AF" userId="S::asharmafrank@tesla.com::1b66c1ef-38f1-4bdf-bd95-c02af3a228ea" providerId="AD"/>
  <p188:author id="{8FD2E25D-5CC1-E14D-4828-2040923E4C2C}" name="Paul Wattles" initials="PW" userId="S::pwattles_gmail.com#ext#@teslamotorsinc.onmicrosoft.com::62a245a9-10db-4921-8346-4dc5f2b1f933" providerId="AD"/>
  <p188:author id="{BF4377BB-EBD5-B7D0-F1D1-65B4BE06B82E}" name="Kevin Joyce" initials="KJ" userId="S::kjoyce@tesla.com::00a3fbc2-c310-40ec-8f41-9f21f90393bb" providerId="AD"/>
  <p188:author id="{C37677C7-37C7-6BB5-974F-66A700254E9E}" name="Arushi Frank" initials="AF" userId="Arushi Frank"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E12AB-9DCF-42FB-968D-51C0EAF1B739}" type="doc">
      <dgm:prSet loTypeId="urn:microsoft.com/office/officeart/2005/8/layout/equation2" loCatId="relationship" qsTypeId="urn:microsoft.com/office/officeart/2005/8/quickstyle/simple1" qsCatId="simple" csTypeId="urn:microsoft.com/office/officeart/2005/8/colors/accent3_3" csCatId="accent3" phldr="1"/>
      <dgm:spPr/>
    </dgm:pt>
    <dgm:pt modelId="{7E96DD00-D376-492D-BE8E-9C9468BFA9F9}">
      <dgm:prSet phldrT="[Text]" phldr="0"/>
      <dgm:spPr/>
      <dgm:t>
        <a:bodyPr/>
        <a:lstStyle/>
        <a:p>
          <a:pPr rtl="0"/>
          <a:r>
            <a:rPr lang="en-US" b="1">
              <a:latin typeface="Calibri Light" panose="020F0302020204030204"/>
            </a:rPr>
            <a:t>ERCOT additional study/refresh of OBD + Unlock More Ancillary Services (RRS, Reg)</a:t>
          </a:r>
          <a:endParaRPr lang="en-US" b="1"/>
        </a:p>
      </dgm:t>
    </dgm:pt>
    <dgm:pt modelId="{5126EDD5-5964-4630-A389-D3DA26343C8F}" type="parTrans" cxnId="{756369E5-5E9D-4717-A61C-99C6BAA5B8C2}">
      <dgm:prSet/>
      <dgm:spPr/>
    </dgm:pt>
    <dgm:pt modelId="{DA72F139-9FF3-4016-B173-9293A677E424}" type="sibTrans" cxnId="{756369E5-5E9D-4717-A61C-99C6BAA5B8C2}">
      <dgm:prSet/>
      <dgm:spPr/>
      <dgm:t>
        <a:bodyPr/>
        <a:lstStyle/>
        <a:p>
          <a:endParaRPr lang="en-US"/>
        </a:p>
      </dgm:t>
    </dgm:pt>
    <dgm:pt modelId="{7FAEFCB9-0519-49BD-A1DD-EBE261162BDA}">
      <dgm:prSet phldrT="[Text]" phldr="0"/>
      <dgm:spPr/>
      <dgm:t>
        <a:bodyPr/>
        <a:lstStyle/>
        <a:p>
          <a:pPr rtl="0"/>
          <a:r>
            <a:rPr lang="en-US" b="1">
              <a:latin typeface="Calibri Light" panose="020F0302020204030204"/>
            </a:rPr>
            <a:t>PUC Texas/ERCOT Sponsors Nodal Protocol Changes for Moving Aggregations to Nodal Settlement</a:t>
          </a:r>
          <a:endParaRPr lang="en-US" b="1"/>
        </a:p>
      </dgm:t>
    </dgm:pt>
    <dgm:pt modelId="{1E58761A-854E-44A1-BC89-CE80DC5A98A5}" type="parTrans" cxnId="{49B349F7-163C-4AC1-8117-6D157F5D8048}">
      <dgm:prSet/>
      <dgm:spPr/>
    </dgm:pt>
    <dgm:pt modelId="{130C92CA-06D0-4518-A877-6100EC62DF05}" type="sibTrans" cxnId="{49B349F7-163C-4AC1-8117-6D157F5D8048}">
      <dgm:prSet/>
      <dgm:spPr/>
      <dgm:t>
        <a:bodyPr/>
        <a:lstStyle/>
        <a:p>
          <a:endParaRPr lang="en-US"/>
        </a:p>
      </dgm:t>
    </dgm:pt>
    <dgm:pt modelId="{D573DB38-3250-4F55-9F7D-AD52BF0C8697}">
      <dgm:prSet phldrT="[Text]" phldr="0"/>
      <dgm:spPr/>
      <dgm:t>
        <a:bodyPr/>
        <a:lstStyle/>
        <a:p>
          <a:pPr rtl="0"/>
          <a:r>
            <a:rPr lang="en-US" b="1">
              <a:latin typeface="Calibri Light" panose="020F0302020204030204"/>
            </a:rPr>
            <a:t>Long-Term Policy Solution for Scaling Aggregated DERs Providing Grid Services</a:t>
          </a:r>
          <a:r>
            <a:rPr lang="en-US">
              <a:latin typeface="Calibri Light" panose="020F0302020204030204"/>
            </a:rPr>
            <a:t> </a:t>
          </a:r>
          <a:endParaRPr lang="en-US"/>
        </a:p>
      </dgm:t>
    </dgm:pt>
    <dgm:pt modelId="{159826D8-89B5-41B1-9A4C-467D57B00AA4}" type="parTrans" cxnId="{8A8477F3-3EB3-46FF-953D-D2F5EA8E4904}">
      <dgm:prSet/>
      <dgm:spPr/>
    </dgm:pt>
    <dgm:pt modelId="{C6DF38D4-367C-489E-91C2-3CED68AE0EB1}" type="sibTrans" cxnId="{8A8477F3-3EB3-46FF-953D-D2F5EA8E4904}">
      <dgm:prSet/>
      <dgm:spPr/>
    </dgm:pt>
    <dgm:pt modelId="{27C3BE74-36A1-4395-B422-41587888FD87}">
      <dgm:prSet phldr="0"/>
      <dgm:spPr/>
      <dgm:t>
        <a:bodyPr/>
        <a:lstStyle/>
        <a:p>
          <a:pPr rtl="0"/>
          <a:r>
            <a:rPr lang="en-US" b="1">
              <a:latin typeface="Calibri Light" panose="020F0302020204030204"/>
            </a:rPr>
            <a:t>Experience of REPs/LSEs registered first ALRs in 2022 **OBDRR041 to Enable </a:t>
          </a:r>
        </a:p>
      </dgm:t>
    </dgm:pt>
    <dgm:pt modelId="{59F5B774-69AF-4EA1-B51F-D51887B766E5}" type="parTrans" cxnId="{1F3A7BE1-4356-48B3-98A0-A36B14A86820}">
      <dgm:prSet/>
      <dgm:spPr/>
    </dgm:pt>
    <dgm:pt modelId="{E9941C30-968A-4CB5-AC6D-BCADE25082E5}" type="sibTrans" cxnId="{1F3A7BE1-4356-48B3-98A0-A36B14A86820}">
      <dgm:prSet/>
      <dgm:spPr/>
      <dgm:t>
        <a:bodyPr/>
        <a:lstStyle/>
        <a:p>
          <a:endParaRPr lang="en-US"/>
        </a:p>
      </dgm:t>
    </dgm:pt>
    <dgm:pt modelId="{3CDD9D21-6EF9-4F7D-A1C3-751D3FFAD71F}" type="pres">
      <dgm:prSet presAssocID="{153E12AB-9DCF-42FB-968D-51C0EAF1B739}" presName="Name0" presStyleCnt="0">
        <dgm:presLayoutVars>
          <dgm:dir/>
          <dgm:resizeHandles val="exact"/>
        </dgm:presLayoutVars>
      </dgm:prSet>
      <dgm:spPr/>
    </dgm:pt>
    <dgm:pt modelId="{0474F7E7-87A6-44AB-AE37-172DA2E020B7}" type="pres">
      <dgm:prSet presAssocID="{153E12AB-9DCF-42FB-968D-51C0EAF1B739}" presName="vNodes" presStyleCnt="0"/>
      <dgm:spPr/>
    </dgm:pt>
    <dgm:pt modelId="{F1D8A7F7-A19E-4CEB-956F-55E69511B20C}" type="pres">
      <dgm:prSet presAssocID="{27C3BE74-36A1-4395-B422-41587888FD87}" presName="node" presStyleLbl="node1" presStyleIdx="0" presStyleCnt="4">
        <dgm:presLayoutVars>
          <dgm:bulletEnabled val="1"/>
        </dgm:presLayoutVars>
      </dgm:prSet>
      <dgm:spPr/>
    </dgm:pt>
    <dgm:pt modelId="{79B14BDE-4387-46C8-AC3F-25A41B26EF8E}" type="pres">
      <dgm:prSet presAssocID="{E9941C30-968A-4CB5-AC6D-BCADE25082E5}" presName="spacerT" presStyleCnt="0"/>
      <dgm:spPr/>
    </dgm:pt>
    <dgm:pt modelId="{0FBEE6F2-4215-407F-A1CA-4E749D20CB65}" type="pres">
      <dgm:prSet presAssocID="{E9941C30-968A-4CB5-AC6D-BCADE25082E5}" presName="sibTrans" presStyleLbl="sibTrans2D1" presStyleIdx="0" presStyleCnt="3"/>
      <dgm:spPr/>
    </dgm:pt>
    <dgm:pt modelId="{3DB29816-6DD5-4FC7-AA03-4CBE2132E864}" type="pres">
      <dgm:prSet presAssocID="{E9941C30-968A-4CB5-AC6D-BCADE25082E5}" presName="spacerB" presStyleCnt="0"/>
      <dgm:spPr/>
    </dgm:pt>
    <dgm:pt modelId="{E270F1C8-A847-4A7F-BDB0-067F42612295}" type="pres">
      <dgm:prSet presAssocID="{7E96DD00-D376-492D-BE8E-9C9468BFA9F9}" presName="node" presStyleLbl="node1" presStyleIdx="1" presStyleCnt="4">
        <dgm:presLayoutVars>
          <dgm:bulletEnabled val="1"/>
        </dgm:presLayoutVars>
      </dgm:prSet>
      <dgm:spPr/>
    </dgm:pt>
    <dgm:pt modelId="{5F666AD0-1EFE-41F5-AECD-128C0E6605B5}" type="pres">
      <dgm:prSet presAssocID="{DA72F139-9FF3-4016-B173-9293A677E424}" presName="spacerT" presStyleCnt="0"/>
      <dgm:spPr/>
    </dgm:pt>
    <dgm:pt modelId="{256C25AA-37AC-47CE-B265-218441AC3DB6}" type="pres">
      <dgm:prSet presAssocID="{DA72F139-9FF3-4016-B173-9293A677E424}" presName="sibTrans" presStyleLbl="sibTrans2D1" presStyleIdx="1" presStyleCnt="3"/>
      <dgm:spPr/>
    </dgm:pt>
    <dgm:pt modelId="{4ECD5345-9006-4114-A8CF-AD89C95E3CAC}" type="pres">
      <dgm:prSet presAssocID="{DA72F139-9FF3-4016-B173-9293A677E424}" presName="spacerB" presStyleCnt="0"/>
      <dgm:spPr/>
    </dgm:pt>
    <dgm:pt modelId="{2C066B32-6691-410C-8E98-17DDDCAFCA6F}" type="pres">
      <dgm:prSet presAssocID="{7FAEFCB9-0519-49BD-A1DD-EBE261162BDA}" presName="node" presStyleLbl="node1" presStyleIdx="2" presStyleCnt="4">
        <dgm:presLayoutVars>
          <dgm:bulletEnabled val="1"/>
        </dgm:presLayoutVars>
      </dgm:prSet>
      <dgm:spPr/>
    </dgm:pt>
    <dgm:pt modelId="{0F072E91-322C-4BFD-A54D-93DB86375364}" type="pres">
      <dgm:prSet presAssocID="{153E12AB-9DCF-42FB-968D-51C0EAF1B739}" presName="sibTransLast" presStyleLbl="sibTrans2D1" presStyleIdx="2" presStyleCnt="3"/>
      <dgm:spPr/>
    </dgm:pt>
    <dgm:pt modelId="{977B94CD-D4CA-4138-A6B5-E81A52404D82}" type="pres">
      <dgm:prSet presAssocID="{153E12AB-9DCF-42FB-968D-51C0EAF1B739}" presName="connectorText" presStyleLbl="sibTrans2D1" presStyleIdx="2" presStyleCnt="3"/>
      <dgm:spPr/>
    </dgm:pt>
    <dgm:pt modelId="{A3F014D3-A9A9-41B4-B95B-FAADFBD1AFBB}" type="pres">
      <dgm:prSet presAssocID="{153E12AB-9DCF-42FB-968D-51C0EAF1B739}" presName="lastNode" presStyleLbl="node1" presStyleIdx="3" presStyleCnt="4">
        <dgm:presLayoutVars>
          <dgm:bulletEnabled val="1"/>
        </dgm:presLayoutVars>
      </dgm:prSet>
      <dgm:spPr/>
    </dgm:pt>
  </dgm:ptLst>
  <dgm:cxnLst>
    <dgm:cxn modelId="{200C3308-1D18-4306-B3DF-BBD71893F3E7}" type="presOf" srcId="{153E12AB-9DCF-42FB-968D-51C0EAF1B739}" destId="{3CDD9D21-6EF9-4F7D-A1C3-751D3FFAD71F}" srcOrd="0" destOrd="0" presId="urn:microsoft.com/office/officeart/2005/8/layout/equation2"/>
    <dgm:cxn modelId="{60F13E08-31EE-4299-82EC-909C840BA4C6}" type="presOf" srcId="{7FAEFCB9-0519-49BD-A1DD-EBE261162BDA}" destId="{2C066B32-6691-410C-8E98-17DDDCAFCA6F}" srcOrd="0" destOrd="0" presId="urn:microsoft.com/office/officeart/2005/8/layout/equation2"/>
    <dgm:cxn modelId="{D4624667-920F-4EDB-B60A-2062950A3E49}" type="presOf" srcId="{D573DB38-3250-4F55-9F7D-AD52BF0C8697}" destId="{A3F014D3-A9A9-41B4-B95B-FAADFBD1AFBB}" srcOrd="0" destOrd="0" presId="urn:microsoft.com/office/officeart/2005/8/layout/equation2"/>
    <dgm:cxn modelId="{2533286A-14D6-4F1F-9C63-67A37346A054}" type="presOf" srcId="{130C92CA-06D0-4518-A877-6100EC62DF05}" destId="{977B94CD-D4CA-4138-A6B5-E81A52404D82}" srcOrd="1" destOrd="0" presId="urn:microsoft.com/office/officeart/2005/8/layout/equation2"/>
    <dgm:cxn modelId="{1200E597-0632-4183-90A7-61587C451217}" type="presOf" srcId="{130C92CA-06D0-4518-A877-6100EC62DF05}" destId="{0F072E91-322C-4BFD-A54D-93DB86375364}" srcOrd="0" destOrd="0" presId="urn:microsoft.com/office/officeart/2005/8/layout/equation2"/>
    <dgm:cxn modelId="{D5197A99-BD6C-4DC2-8336-5A00B871BB98}" type="presOf" srcId="{DA72F139-9FF3-4016-B173-9293A677E424}" destId="{256C25AA-37AC-47CE-B265-218441AC3DB6}" srcOrd="0" destOrd="0" presId="urn:microsoft.com/office/officeart/2005/8/layout/equation2"/>
    <dgm:cxn modelId="{8E1BD5D1-C3DF-4F13-B013-14D7F4F72BF2}" type="presOf" srcId="{27C3BE74-36A1-4395-B422-41587888FD87}" destId="{F1D8A7F7-A19E-4CEB-956F-55E69511B20C}" srcOrd="0" destOrd="0" presId="urn:microsoft.com/office/officeart/2005/8/layout/equation2"/>
    <dgm:cxn modelId="{1F3A7BE1-4356-48B3-98A0-A36B14A86820}" srcId="{153E12AB-9DCF-42FB-968D-51C0EAF1B739}" destId="{27C3BE74-36A1-4395-B422-41587888FD87}" srcOrd="0" destOrd="0" parTransId="{59F5B774-69AF-4EA1-B51F-D51887B766E5}" sibTransId="{E9941C30-968A-4CB5-AC6D-BCADE25082E5}"/>
    <dgm:cxn modelId="{756369E5-5E9D-4717-A61C-99C6BAA5B8C2}" srcId="{153E12AB-9DCF-42FB-968D-51C0EAF1B739}" destId="{7E96DD00-D376-492D-BE8E-9C9468BFA9F9}" srcOrd="1" destOrd="0" parTransId="{5126EDD5-5964-4630-A389-D3DA26343C8F}" sibTransId="{DA72F139-9FF3-4016-B173-9293A677E424}"/>
    <dgm:cxn modelId="{2A9247EB-7CDA-47CA-A8A3-1EC41B382079}" type="presOf" srcId="{E9941C30-968A-4CB5-AC6D-BCADE25082E5}" destId="{0FBEE6F2-4215-407F-A1CA-4E749D20CB65}" srcOrd="0" destOrd="0" presId="urn:microsoft.com/office/officeart/2005/8/layout/equation2"/>
    <dgm:cxn modelId="{8A8477F3-3EB3-46FF-953D-D2F5EA8E4904}" srcId="{153E12AB-9DCF-42FB-968D-51C0EAF1B739}" destId="{D573DB38-3250-4F55-9F7D-AD52BF0C8697}" srcOrd="3" destOrd="0" parTransId="{159826D8-89B5-41B1-9A4C-467D57B00AA4}" sibTransId="{C6DF38D4-367C-489E-91C2-3CED68AE0EB1}"/>
    <dgm:cxn modelId="{52D3A0F3-54AE-46AB-B23E-5DC8F2EA682C}" type="presOf" srcId="{7E96DD00-D376-492D-BE8E-9C9468BFA9F9}" destId="{E270F1C8-A847-4A7F-BDB0-067F42612295}" srcOrd="0" destOrd="0" presId="urn:microsoft.com/office/officeart/2005/8/layout/equation2"/>
    <dgm:cxn modelId="{49B349F7-163C-4AC1-8117-6D157F5D8048}" srcId="{153E12AB-9DCF-42FB-968D-51C0EAF1B739}" destId="{7FAEFCB9-0519-49BD-A1DD-EBE261162BDA}" srcOrd="2" destOrd="0" parTransId="{1E58761A-854E-44A1-BC89-CE80DC5A98A5}" sibTransId="{130C92CA-06D0-4518-A877-6100EC62DF05}"/>
    <dgm:cxn modelId="{2A9CCECE-0E98-4F24-B379-417D3FAAAAF8}" type="presParOf" srcId="{3CDD9D21-6EF9-4F7D-A1C3-751D3FFAD71F}" destId="{0474F7E7-87A6-44AB-AE37-172DA2E020B7}" srcOrd="0" destOrd="0" presId="urn:microsoft.com/office/officeart/2005/8/layout/equation2"/>
    <dgm:cxn modelId="{2D6B7CF4-7108-4A35-BAAD-42CF7977DDE8}" type="presParOf" srcId="{0474F7E7-87A6-44AB-AE37-172DA2E020B7}" destId="{F1D8A7F7-A19E-4CEB-956F-55E69511B20C}" srcOrd="0" destOrd="0" presId="urn:microsoft.com/office/officeart/2005/8/layout/equation2"/>
    <dgm:cxn modelId="{4D7AB65C-93A3-4CE1-AE10-207CFCB5EE13}" type="presParOf" srcId="{0474F7E7-87A6-44AB-AE37-172DA2E020B7}" destId="{79B14BDE-4387-46C8-AC3F-25A41B26EF8E}" srcOrd="1" destOrd="0" presId="urn:microsoft.com/office/officeart/2005/8/layout/equation2"/>
    <dgm:cxn modelId="{4076EF51-18AC-483F-BE88-C086AA0D6403}" type="presParOf" srcId="{0474F7E7-87A6-44AB-AE37-172DA2E020B7}" destId="{0FBEE6F2-4215-407F-A1CA-4E749D20CB65}" srcOrd="2" destOrd="0" presId="urn:microsoft.com/office/officeart/2005/8/layout/equation2"/>
    <dgm:cxn modelId="{9D941733-C108-49BE-855D-51CDEE387C75}" type="presParOf" srcId="{0474F7E7-87A6-44AB-AE37-172DA2E020B7}" destId="{3DB29816-6DD5-4FC7-AA03-4CBE2132E864}" srcOrd="3" destOrd="0" presId="urn:microsoft.com/office/officeart/2005/8/layout/equation2"/>
    <dgm:cxn modelId="{ED9AA3E2-4C15-40A4-BBFB-E68FE4D13EE4}" type="presParOf" srcId="{0474F7E7-87A6-44AB-AE37-172DA2E020B7}" destId="{E270F1C8-A847-4A7F-BDB0-067F42612295}" srcOrd="4" destOrd="0" presId="urn:microsoft.com/office/officeart/2005/8/layout/equation2"/>
    <dgm:cxn modelId="{5555A907-5B66-40EB-A184-DCEFDAE99E0E}" type="presParOf" srcId="{0474F7E7-87A6-44AB-AE37-172DA2E020B7}" destId="{5F666AD0-1EFE-41F5-AECD-128C0E6605B5}" srcOrd="5" destOrd="0" presId="urn:microsoft.com/office/officeart/2005/8/layout/equation2"/>
    <dgm:cxn modelId="{17FB6FD9-D63A-4945-B22A-73B32B27A176}" type="presParOf" srcId="{0474F7E7-87A6-44AB-AE37-172DA2E020B7}" destId="{256C25AA-37AC-47CE-B265-218441AC3DB6}" srcOrd="6" destOrd="0" presId="urn:microsoft.com/office/officeart/2005/8/layout/equation2"/>
    <dgm:cxn modelId="{2E8FCD56-FD0C-446C-9D0B-1C3B98EE38BD}" type="presParOf" srcId="{0474F7E7-87A6-44AB-AE37-172DA2E020B7}" destId="{4ECD5345-9006-4114-A8CF-AD89C95E3CAC}" srcOrd="7" destOrd="0" presId="urn:microsoft.com/office/officeart/2005/8/layout/equation2"/>
    <dgm:cxn modelId="{AD9EE6AB-16F1-4BA0-8CB0-2C067E085F7D}" type="presParOf" srcId="{0474F7E7-87A6-44AB-AE37-172DA2E020B7}" destId="{2C066B32-6691-410C-8E98-17DDDCAFCA6F}" srcOrd="8" destOrd="0" presId="urn:microsoft.com/office/officeart/2005/8/layout/equation2"/>
    <dgm:cxn modelId="{56A2D04B-7779-4783-8622-9163A1AD46CE}" type="presParOf" srcId="{3CDD9D21-6EF9-4F7D-A1C3-751D3FFAD71F}" destId="{0F072E91-322C-4BFD-A54D-93DB86375364}" srcOrd="1" destOrd="0" presId="urn:microsoft.com/office/officeart/2005/8/layout/equation2"/>
    <dgm:cxn modelId="{A0D9CDFB-5E2D-4EA5-BCCD-2695AC03499E}" type="presParOf" srcId="{0F072E91-322C-4BFD-A54D-93DB86375364}" destId="{977B94CD-D4CA-4138-A6B5-E81A52404D82}" srcOrd="0" destOrd="0" presId="urn:microsoft.com/office/officeart/2005/8/layout/equation2"/>
    <dgm:cxn modelId="{498D6430-795B-4DC7-BC26-E91D43BDE653}" type="presParOf" srcId="{3CDD9D21-6EF9-4F7D-A1C3-751D3FFAD71F}" destId="{A3F014D3-A9A9-41B4-B95B-FAADFBD1AFB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8A7F7-A19E-4CEB-956F-55E69511B20C}">
      <dsp:nvSpPr>
        <dsp:cNvPr id="0" name=""/>
        <dsp:cNvSpPr/>
      </dsp:nvSpPr>
      <dsp:spPr>
        <a:xfrm>
          <a:off x="2546245" y="3973"/>
          <a:ext cx="1328329" cy="1328329"/>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a:latin typeface="Calibri Light" panose="020F0302020204030204"/>
            </a:rPr>
            <a:t>Experience of REPs/LSEs registered first ALRs in 2022 **OBDRR041 to Enable </a:t>
          </a:r>
        </a:p>
      </dsp:txBody>
      <dsp:txXfrm>
        <a:off x="2740774" y="198502"/>
        <a:ext cx="939271" cy="939271"/>
      </dsp:txXfrm>
    </dsp:sp>
    <dsp:sp modelId="{0FBEE6F2-4215-407F-A1CA-4E749D20CB65}">
      <dsp:nvSpPr>
        <dsp:cNvPr id="0" name=""/>
        <dsp:cNvSpPr/>
      </dsp:nvSpPr>
      <dsp:spPr>
        <a:xfrm>
          <a:off x="2825194" y="1440162"/>
          <a:ext cx="770430" cy="770430"/>
        </a:xfrm>
        <a:prstGeom prst="mathPlus">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27314" y="1734774"/>
        <a:ext cx="566190" cy="181206"/>
      </dsp:txXfrm>
    </dsp:sp>
    <dsp:sp modelId="{E270F1C8-A847-4A7F-BDB0-067F42612295}">
      <dsp:nvSpPr>
        <dsp:cNvPr id="0" name=""/>
        <dsp:cNvSpPr/>
      </dsp:nvSpPr>
      <dsp:spPr>
        <a:xfrm>
          <a:off x="2546245" y="2318453"/>
          <a:ext cx="1328329" cy="1328329"/>
        </a:xfrm>
        <a:prstGeom prst="ellipse">
          <a:avLst/>
        </a:prstGeom>
        <a:solidFill>
          <a:schemeClr val="accent3">
            <a:shade val="80000"/>
            <a:hueOff val="0"/>
            <a:satOff val="0"/>
            <a:lumOff val="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a:latin typeface="Calibri Light" panose="020F0302020204030204"/>
            </a:rPr>
            <a:t>ERCOT additional study/refresh of OBD + Unlock More Ancillary Services (RRS, Reg)</a:t>
          </a:r>
          <a:endParaRPr lang="en-US" sz="1000" b="1" kern="1200"/>
        </a:p>
      </dsp:txBody>
      <dsp:txXfrm>
        <a:off x="2740774" y="2512982"/>
        <a:ext cx="939271" cy="939271"/>
      </dsp:txXfrm>
    </dsp:sp>
    <dsp:sp modelId="{256C25AA-37AC-47CE-B265-218441AC3DB6}">
      <dsp:nvSpPr>
        <dsp:cNvPr id="0" name=""/>
        <dsp:cNvSpPr/>
      </dsp:nvSpPr>
      <dsp:spPr>
        <a:xfrm>
          <a:off x="2825194" y="3754643"/>
          <a:ext cx="770430" cy="770430"/>
        </a:xfrm>
        <a:prstGeom prst="mathPlus">
          <a:avLst/>
        </a:prstGeom>
        <a:solidFill>
          <a:schemeClr val="accent3">
            <a:shade val="90000"/>
            <a:hueOff val="0"/>
            <a:satOff val="0"/>
            <a:lumOff val="79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27314" y="4049255"/>
        <a:ext cx="566190" cy="181206"/>
      </dsp:txXfrm>
    </dsp:sp>
    <dsp:sp modelId="{2C066B32-6691-410C-8E98-17DDDCAFCA6F}">
      <dsp:nvSpPr>
        <dsp:cNvPr id="0" name=""/>
        <dsp:cNvSpPr/>
      </dsp:nvSpPr>
      <dsp:spPr>
        <a:xfrm>
          <a:off x="2546245" y="4632934"/>
          <a:ext cx="1328329" cy="1328329"/>
        </a:xfrm>
        <a:prstGeom prst="ellipse">
          <a:avLst/>
        </a:prstGeom>
        <a:solidFill>
          <a:schemeClr val="accent3">
            <a:shade val="80000"/>
            <a:hueOff val="0"/>
            <a:satOff val="0"/>
            <a:lumOff val="12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a:latin typeface="Calibri Light" panose="020F0302020204030204"/>
            </a:rPr>
            <a:t>PUC Texas/ERCOT Sponsors Nodal Protocol Changes for Moving Aggregations to Nodal Settlement</a:t>
          </a:r>
          <a:endParaRPr lang="en-US" sz="1000" b="1" kern="1200"/>
        </a:p>
      </dsp:txBody>
      <dsp:txXfrm>
        <a:off x="2740774" y="4827463"/>
        <a:ext cx="939271" cy="939271"/>
      </dsp:txXfrm>
    </dsp:sp>
    <dsp:sp modelId="{0F072E91-322C-4BFD-A54D-93DB86375364}">
      <dsp:nvSpPr>
        <dsp:cNvPr id="0" name=""/>
        <dsp:cNvSpPr/>
      </dsp:nvSpPr>
      <dsp:spPr>
        <a:xfrm>
          <a:off x="4073824" y="2735549"/>
          <a:ext cx="422408" cy="494138"/>
        </a:xfrm>
        <a:prstGeom prst="rightArrow">
          <a:avLst>
            <a:gd name="adj1" fmla="val 60000"/>
            <a:gd name="adj2" fmla="val 50000"/>
          </a:avLst>
        </a:prstGeom>
        <a:solidFill>
          <a:schemeClr val="accent3">
            <a:shade val="90000"/>
            <a:hueOff val="0"/>
            <a:satOff val="0"/>
            <a:lumOff val="158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073824" y="2834377"/>
        <a:ext cx="295686" cy="296482"/>
      </dsp:txXfrm>
    </dsp:sp>
    <dsp:sp modelId="{A3F014D3-A9A9-41B4-B95B-FAADFBD1AFBB}">
      <dsp:nvSpPr>
        <dsp:cNvPr id="0" name=""/>
        <dsp:cNvSpPr/>
      </dsp:nvSpPr>
      <dsp:spPr>
        <a:xfrm>
          <a:off x="4671572" y="1654289"/>
          <a:ext cx="2656658" cy="2656658"/>
        </a:xfrm>
        <a:prstGeom prst="ellipse">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b="1" kern="1200">
              <a:latin typeface="Calibri Light" panose="020F0302020204030204"/>
            </a:rPr>
            <a:t>Long-Term Policy Solution for Scaling Aggregated DERs Providing Grid Services</a:t>
          </a:r>
          <a:r>
            <a:rPr lang="en-US" sz="2100" kern="1200">
              <a:latin typeface="Calibri Light" panose="020F0302020204030204"/>
            </a:rPr>
            <a:t> </a:t>
          </a:r>
          <a:endParaRPr lang="en-US" sz="2100" kern="1200"/>
        </a:p>
      </dsp:txBody>
      <dsp:txXfrm>
        <a:off x="5060631" y="2043348"/>
        <a:ext cx="1878540" cy="187854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A3D4E-8494-4DE4-A5E5-5AC9058FD4DC}" type="datetimeFigureOut">
              <a:rPr lang="en-US" smtClean="0"/>
              <a:t>5/31/2022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A71B6-C206-4E6E-A456-ED6C5E159F16}" type="slidenum">
              <a:rPr lang="en-US" smtClean="0"/>
              <a:t>‹#›</a:t>
            </a:fld>
            <a:endParaRPr lang="en-US"/>
          </a:p>
        </p:txBody>
      </p:sp>
    </p:spTree>
    <p:extLst>
      <p:ext uri="{BB962C8B-B14F-4D97-AF65-F5344CB8AC3E}">
        <p14:creationId xmlns:p14="http://schemas.microsoft.com/office/powerpoint/2010/main" val="126629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a:t>SCED, </a:t>
            </a:r>
            <a:r>
              <a:rPr lang="en-US" err="1"/>
              <a:t>Nonspin</a:t>
            </a:r>
            <a:r>
              <a:rPr lang="en-US"/>
              <a:t> &amp; RRS, critical bridge service for the market </a:t>
            </a:r>
          </a:p>
          <a:p>
            <a:pPr lvl="2"/>
            <a:r>
              <a:rPr lang="en-US" b="1"/>
              <a:t>Regulation, keep demand and supply in balance in RT – service does the hardest work to keep everything in balance </a:t>
            </a:r>
          </a:p>
          <a:p>
            <a:pPr lvl="2"/>
            <a:r>
              <a:rPr lang="en-US"/>
              <a:t>Primary Frequency/Fast Frequency ?</a:t>
            </a:r>
          </a:p>
          <a:p>
            <a:endParaRPr lang="en-US"/>
          </a:p>
        </p:txBody>
      </p:sp>
      <p:sp>
        <p:nvSpPr>
          <p:cNvPr id="4" name="Slide Number Placeholder 3"/>
          <p:cNvSpPr>
            <a:spLocks noGrp="1"/>
          </p:cNvSpPr>
          <p:nvPr>
            <p:ph type="sldNum" sz="quarter" idx="5"/>
          </p:nvPr>
        </p:nvSpPr>
        <p:spPr/>
        <p:txBody>
          <a:bodyPr/>
          <a:lstStyle/>
          <a:p>
            <a:fld id="{23AA71B6-C206-4E6E-A456-ED6C5E159F16}" type="slidenum">
              <a:rPr lang="en-US" smtClean="0"/>
              <a:t>2</a:t>
            </a:fld>
            <a:endParaRPr lang="en-US"/>
          </a:p>
        </p:txBody>
      </p:sp>
    </p:spTree>
    <p:extLst>
      <p:ext uri="{BB962C8B-B14F-4D97-AF65-F5344CB8AC3E}">
        <p14:creationId xmlns:p14="http://schemas.microsoft.com/office/powerpoint/2010/main" val="212314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A71B6-C206-4E6E-A456-ED6C5E159F16}" type="slidenum">
              <a:rPr lang="en-US" smtClean="0"/>
              <a:t>3</a:t>
            </a:fld>
            <a:endParaRPr lang="en-US"/>
          </a:p>
        </p:txBody>
      </p:sp>
    </p:spTree>
    <p:extLst>
      <p:ext uri="{BB962C8B-B14F-4D97-AF65-F5344CB8AC3E}">
        <p14:creationId xmlns:p14="http://schemas.microsoft.com/office/powerpoint/2010/main" val="261533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Virtual Power Plant is an </a:t>
            </a:r>
            <a:r>
              <a:rPr lang="en-US" b="1"/>
              <a:t>aggregation </a:t>
            </a:r>
            <a:r>
              <a:rPr lang="en-US"/>
              <a:t>of small, individual DERs, managed by a common software platform, to control those resources in response to signals from ERCOT – customers own their participation experience in a way that benefits everyone </a:t>
            </a:r>
          </a:p>
          <a:p>
            <a:endParaRPr lang="en-US">
              <a:cs typeface="Calibri"/>
            </a:endParaRPr>
          </a:p>
        </p:txBody>
      </p:sp>
      <p:sp>
        <p:nvSpPr>
          <p:cNvPr id="4" name="Slide Number Placeholder 3"/>
          <p:cNvSpPr>
            <a:spLocks noGrp="1"/>
          </p:cNvSpPr>
          <p:nvPr>
            <p:ph type="sldNum" sz="quarter" idx="5"/>
          </p:nvPr>
        </p:nvSpPr>
        <p:spPr/>
        <p:txBody>
          <a:bodyPr/>
          <a:lstStyle/>
          <a:p>
            <a:fld id="{23AA71B6-C206-4E6E-A456-ED6C5E159F16}" type="slidenum">
              <a:rPr lang="en-US" smtClean="0"/>
              <a:t>5</a:t>
            </a:fld>
            <a:endParaRPr lang="en-US"/>
          </a:p>
        </p:txBody>
      </p:sp>
    </p:spTree>
    <p:extLst>
      <p:ext uri="{BB962C8B-B14F-4D97-AF65-F5344CB8AC3E}">
        <p14:creationId xmlns:p14="http://schemas.microsoft.com/office/powerpoint/2010/main" val="129186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C8380C-FF75-40D8-A6C5-79A08F75DFF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DC206-D9ED-4B86-BED2-5A91BB928B52}" type="slidenum">
              <a:rPr lang="en-US" smtClean="0"/>
              <a:t>‹#›</a:t>
            </a:fld>
            <a:endParaRPr lang="en-US"/>
          </a:p>
        </p:txBody>
      </p:sp>
    </p:spTree>
    <p:extLst>
      <p:ext uri="{BB962C8B-B14F-4D97-AF65-F5344CB8AC3E}">
        <p14:creationId xmlns:p14="http://schemas.microsoft.com/office/powerpoint/2010/main" val="126647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8380C-FF75-40D8-A6C5-79A08F75DFF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DC206-D9ED-4B86-BED2-5A91BB928B52}" type="slidenum">
              <a:rPr lang="en-US" smtClean="0"/>
              <a:t>‹#›</a:t>
            </a:fld>
            <a:endParaRPr lang="en-US"/>
          </a:p>
        </p:txBody>
      </p:sp>
    </p:spTree>
    <p:extLst>
      <p:ext uri="{BB962C8B-B14F-4D97-AF65-F5344CB8AC3E}">
        <p14:creationId xmlns:p14="http://schemas.microsoft.com/office/powerpoint/2010/main" val="169228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8380C-FF75-40D8-A6C5-79A08F75DFF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DC206-D9ED-4B86-BED2-5A91BB928B52}" type="slidenum">
              <a:rPr lang="en-US" smtClean="0"/>
              <a:t>‹#›</a:t>
            </a:fld>
            <a:endParaRPr lang="en-US"/>
          </a:p>
        </p:txBody>
      </p:sp>
    </p:spTree>
    <p:extLst>
      <p:ext uri="{BB962C8B-B14F-4D97-AF65-F5344CB8AC3E}">
        <p14:creationId xmlns:p14="http://schemas.microsoft.com/office/powerpoint/2010/main" val="307730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extbox slide">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5279D2BB-DBC8-7140-9C26-3B5EA1295E6B}"/>
              </a:ext>
            </a:extLst>
          </p:cNvPr>
          <p:cNvSpPr>
            <a:spLocks noGrp="1"/>
          </p:cNvSpPr>
          <p:nvPr>
            <p:ph type="body" sz="quarter" idx="11" hasCustomPrompt="1"/>
          </p:nvPr>
        </p:nvSpPr>
        <p:spPr>
          <a:xfrm>
            <a:off x="382144" y="754767"/>
            <a:ext cx="11468543" cy="396241"/>
          </a:xfrm>
          <a:prstGeom prst="rect">
            <a:avLst/>
          </a:prstGeom>
        </p:spPr>
        <p:txBody>
          <a:bodyPr lIns="36000" tIns="36000" rIns="36000" bIns="36000"/>
          <a:lstStyle>
            <a:lvl1pPr marL="0" marR="0" indent="0" algn="l" defTabSz="914235" rtl="0" eaLnBrk="1" fontAlgn="auto" latinLnBrk="0" hangingPunct="1">
              <a:lnSpc>
                <a:spcPct val="100000"/>
              </a:lnSpc>
              <a:spcBef>
                <a:spcPts val="0"/>
              </a:spcBef>
              <a:spcAft>
                <a:spcPts val="0"/>
              </a:spcAft>
              <a:buClrTx/>
              <a:buSzTx/>
              <a:buFont typeface="Arial" panose="020B0604020202020204" pitchFamily="34" charset="0"/>
              <a:buNone/>
              <a:tabLst/>
              <a:defRPr sz="2000" b="0" i="0">
                <a:solidFill>
                  <a:schemeClr val="tx2"/>
                </a:solidFill>
                <a:latin typeface="Helvetica" pitchFamily="2" charset="0"/>
                <a:ea typeface="Helvetica Neue" panose="02000503000000020004" pitchFamily="2" charset="0"/>
                <a:cs typeface="Helvetica Neue" panose="02000503000000020004" pitchFamily="2" charset="0"/>
              </a:defRPr>
            </a:lvl1pPr>
            <a:lvl2pPr marL="457118" indent="0">
              <a:buNone/>
              <a:defRPr b="0" i="0">
                <a:latin typeface="Helvetica Neue" panose="02000503000000020004" pitchFamily="2" charset="0"/>
                <a:ea typeface="Helvetica Neue" panose="02000503000000020004" pitchFamily="2" charset="0"/>
                <a:cs typeface="Helvetica Neue" panose="02000503000000020004" pitchFamily="2" charset="0"/>
              </a:defRPr>
            </a:lvl2pPr>
            <a:lvl3pPr marL="914235" indent="0">
              <a:buNone/>
              <a:defRPr b="0" i="0">
                <a:latin typeface="Helvetica Neue" panose="02000503000000020004" pitchFamily="2" charset="0"/>
                <a:ea typeface="Helvetica Neue" panose="02000503000000020004" pitchFamily="2" charset="0"/>
                <a:cs typeface="Helvetica Neue" panose="02000503000000020004" pitchFamily="2" charset="0"/>
              </a:defRPr>
            </a:lvl3pPr>
            <a:lvl4pPr marL="1371352" indent="0">
              <a:buNone/>
              <a:defRPr b="0" i="0">
                <a:latin typeface="Helvetica Neue" panose="02000503000000020004" pitchFamily="2" charset="0"/>
                <a:ea typeface="Helvetica Neue" panose="02000503000000020004" pitchFamily="2" charset="0"/>
                <a:cs typeface="Helvetica Neue" panose="02000503000000020004" pitchFamily="2" charset="0"/>
              </a:defRPr>
            </a:lvl4pPr>
            <a:lvl5pPr marL="1828469" indent="0">
              <a:buNone/>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marL="0" marR="0" lvl="0" indent="0" algn="l" defTabSz="914235" rtl="0" eaLnBrk="1" fontAlgn="auto" latinLnBrk="0" hangingPunct="1">
              <a:lnSpc>
                <a:spcPts val="2400"/>
              </a:lnSpc>
              <a:spcBef>
                <a:spcPts val="0"/>
              </a:spcBef>
              <a:spcAft>
                <a:spcPts val="0"/>
              </a:spcAft>
              <a:buClrTx/>
              <a:buSzTx/>
              <a:buFont typeface="Arial" panose="020B0604020202020204" pitchFamily="34" charset="0"/>
              <a:buNone/>
              <a:tabLst/>
              <a:defRPr/>
            </a:pPr>
            <a:r>
              <a:rPr lang="en-US"/>
              <a:t>Edit the subtitle here</a:t>
            </a:r>
          </a:p>
        </p:txBody>
      </p:sp>
      <p:sp>
        <p:nvSpPr>
          <p:cNvPr id="14" name="Text Placeholder 14">
            <a:extLst>
              <a:ext uri="{FF2B5EF4-FFF2-40B4-BE49-F238E27FC236}">
                <a16:creationId xmlns:a16="http://schemas.microsoft.com/office/drawing/2014/main" id="{CA7D8811-1755-E245-856C-9EEF94BC4C8E}"/>
              </a:ext>
            </a:extLst>
          </p:cNvPr>
          <p:cNvSpPr>
            <a:spLocks noGrp="1"/>
          </p:cNvSpPr>
          <p:nvPr>
            <p:ph type="body" sz="quarter" idx="10" hasCustomPrompt="1"/>
          </p:nvPr>
        </p:nvSpPr>
        <p:spPr>
          <a:xfrm>
            <a:off x="382144" y="381001"/>
            <a:ext cx="11468543" cy="411191"/>
          </a:xfrm>
          <a:prstGeom prst="rect">
            <a:avLst/>
          </a:prstGeom>
        </p:spPr>
        <p:txBody>
          <a:bodyPr lIns="36000" tIns="36000" rIns="36000" bIns="36000"/>
          <a:lstStyle>
            <a:lvl1pPr marL="0" indent="0">
              <a:lnSpc>
                <a:spcPct val="100000"/>
              </a:lnSpc>
              <a:spcBef>
                <a:spcPts val="0"/>
              </a:spcBef>
              <a:buNone/>
              <a:defRPr sz="2000" b="0" i="0" spc="0" baseline="0">
                <a:latin typeface="Helvetica" pitchFamily="2" charset="0"/>
                <a:ea typeface="Helvetica Neue" panose="02000503000000020004" pitchFamily="2" charset="0"/>
                <a:cs typeface="Helvetica Neue" panose="02000503000000020004" pitchFamily="2" charset="0"/>
              </a:defRPr>
            </a:lvl1pPr>
            <a:lvl2pPr marL="457118" indent="0">
              <a:buNone/>
              <a:defRPr b="0" i="0">
                <a:latin typeface="Helvetica Neue" panose="02000503000000020004" pitchFamily="2" charset="0"/>
                <a:ea typeface="Helvetica Neue" panose="02000503000000020004" pitchFamily="2" charset="0"/>
                <a:cs typeface="Helvetica Neue" panose="02000503000000020004" pitchFamily="2" charset="0"/>
              </a:defRPr>
            </a:lvl2pPr>
            <a:lvl3pPr marL="914235" indent="0">
              <a:buNone/>
              <a:defRPr b="0" i="0">
                <a:latin typeface="Helvetica Neue" panose="02000503000000020004" pitchFamily="2" charset="0"/>
                <a:ea typeface="Helvetica Neue" panose="02000503000000020004" pitchFamily="2" charset="0"/>
                <a:cs typeface="Helvetica Neue" panose="02000503000000020004" pitchFamily="2" charset="0"/>
              </a:defRPr>
            </a:lvl3pPr>
            <a:lvl4pPr marL="1371352" indent="0">
              <a:buNone/>
              <a:defRPr b="0" i="0">
                <a:latin typeface="Helvetica Neue" panose="02000503000000020004" pitchFamily="2" charset="0"/>
                <a:ea typeface="Helvetica Neue" panose="02000503000000020004" pitchFamily="2" charset="0"/>
                <a:cs typeface="Helvetica Neue" panose="02000503000000020004" pitchFamily="2" charset="0"/>
              </a:defRPr>
            </a:lvl4pPr>
            <a:lvl5pPr marL="1828469" indent="0">
              <a:buNone/>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Edit the main title here</a:t>
            </a:r>
          </a:p>
        </p:txBody>
      </p:sp>
      <p:sp>
        <p:nvSpPr>
          <p:cNvPr id="17" name="Rectangle 16">
            <a:extLst>
              <a:ext uri="{FF2B5EF4-FFF2-40B4-BE49-F238E27FC236}">
                <a16:creationId xmlns:a16="http://schemas.microsoft.com/office/drawing/2014/main" id="{9537B62E-1E90-4243-AC74-812281FA700D}"/>
              </a:ext>
            </a:extLst>
          </p:cNvPr>
          <p:cNvSpPr/>
          <p:nvPr/>
        </p:nvSpPr>
        <p:spPr>
          <a:xfrm>
            <a:off x="0" y="6454193"/>
            <a:ext cx="12192000" cy="40380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09"/>
          </a:p>
        </p:txBody>
      </p:sp>
      <p:sp>
        <p:nvSpPr>
          <p:cNvPr id="18" name="Slide Number Placeholder 5">
            <a:extLst>
              <a:ext uri="{FF2B5EF4-FFF2-40B4-BE49-F238E27FC236}">
                <a16:creationId xmlns:a16="http://schemas.microsoft.com/office/drawing/2014/main" id="{073A5756-3D71-C84A-A1AF-7DD4AED74F7D}"/>
              </a:ext>
            </a:extLst>
          </p:cNvPr>
          <p:cNvSpPr txBox="1">
            <a:spLocks/>
          </p:cNvSpPr>
          <p:nvPr/>
        </p:nvSpPr>
        <p:spPr>
          <a:xfrm>
            <a:off x="11648441" y="6489276"/>
            <a:ext cx="726440" cy="349250"/>
          </a:xfrm>
          <a:prstGeom prst="rect">
            <a:avLst/>
          </a:prstGeom>
        </p:spPr>
        <p:txBody>
          <a:bodyPr vert="horz" lIns="91428" tIns="45714" rIns="91428" bIns="4571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D5D8DC-9473-3845-81D6-4BCA6EEE8B1B}" type="slidenum">
              <a:rPr lang="en-US" sz="800" smtClean="0">
                <a:latin typeface="Helvetica" pitchFamily="2" charset="0"/>
                <a:ea typeface="Helvetica Neue" panose="02000503000000020004" pitchFamily="2" charset="0"/>
                <a:cs typeface="Helvetica Neue" panose="02000503000000020004" pitchFamily="2" charset="0"/>
              </a:rPr>
              <a:pPr algn="l"/>
              <a:t>‹#›</a:t>
            </a:fld>
            <a:endParaRPr lang="en-US" sz="800">
              <a:latin typeface="Helvetica" pitchFamily="2" charset="0"/>
              <a:ea typeface="Helvetica Neue" panose="02000503000000020004" pitchFamily="2" charset="0"/>
              <a:cs typeface="Helvetica Neue" panose="02000503000000020004" pitchFamily="2" charset="0"/>
            </a:endParaRPr>
          </a:p>
        </p:txBody>
      </p:sp>
      <p:grpSp>
        <p:nvGrpSpPr>
          <p:cNvPr id="19" name="Group 18">
            <a:extLst>
              <a:ext uri="{FF2B5EF4-FFF2-40B4-BE49-F238E27FC236}">
                <a16:creationId xmlns:a16="http://schemas.microsoft.com/office/drawing/2014/main" id="{8BB78DB9-2B30-304E-96CE-E426DB9FC552}"/>
              </a:ext>
            </a:extLst>
          </p:cNvPr>
          <p:cNvGrpSpPr/>
          <p:nvPr/>
        </p:nvGrpSpPr>
        <p:grpSpPr>
          <a:xfrm>
            <a:off x="3544577" y="6601153"/>
            <a:ext cx="5102847" cy="178867"/>
            <a:chOff x="7229781" y="13205016"/>
            <a:chExt cx="10207023" cy="357732"/>
          </a:xfrm>
        </p:grpSpPr>
        <p:sp>
          <p:nvSpPr>
            <p:cNvPr id="20" name="TextBox 19">
              <a:extLst>
                <a:ext uri="{FF2B5EF4-FFF2-40B4-BE49-F238E27FC236}">
                  <a16:creationId xmlns:a16="http://schemas.microsoft.com/office/drawing/2014/main" id="{97D52AA5-C399-5C41-A516-D562D4E4829B}"/>
                </a:ext>
              </a:extLst>
            </p:cNvPr>
            <p:cNvSpPr txBox="1"/>
            <p:nvPr/>
          </p:nvSpPr>
          <p:spPr>
            <a:xfrm>
              <a:off x="7229781" y="13205016"/>
              <a:ext cx="4801225" cy="353942"/>
            </a:xfrm>
            <a:prstGeom prst="rect">
              <a:avLst/>
            </a:prstGeom>
            <a:noFill/>
          </p:spPr>
          <p:txBody>
            <a:bodyPr wrap="square" rtlCol="0">
              <a:spAutoFit/>
            </a:bodyPr>
            <a:lstStyle/>
            <a:p>
              <a:r>
                <a:rPr lang="en-US" sz="550" b="0" i="0" spc="100" baseline="0">
                  <a:solidFill>
                    <a:schemeClr val="tx2"/>
                  </a:solidFill>
                  <a:latin typeface="Helvetica" pitchFamily="2" charset="0"/>
                  <a:ea typeface="Helvetica Neue" panose="02000503000000020004" pitchFamily="2" charset="0"/>
                  <a:cs typeface="GothamSSm Medium" pitchFamily="2" charset="0"/>
                </a:rPr>
                <a:t>COPYRIGHT 2020 TESLA, INC.</a:t>
              </a:r>
            </a:p>
          </p:txBody>
        </p:sp>
        <p:sp>
          <p:nvSpPr>
            <p:cNvPr id="21" name="TextBox 20">
              <a:extLst>
                <a:ext uri="{FF2B5EF4-FFF2-40B4-BE49-F238E27FC236}">
                  <a16:creationId xmlns:a16="http://schemas.microsoft.com/office/drawing/2014/main" id="{A3E8C0A1-6237-0045-8785-26917DBB5AA8}"/>
                </a:ext>
              </a:extLst>
            </p:cNvPr>
            <p:cNvSpPr txBox="1"/>
            <p:nvPr/>
          </p:nvSpPr>
          <p:spPr>
            <a:xfrm>
              <a:off x="11665173" y="13208806"/>
              <a:ext cx="5771631" cy="353942"/>
            </a:xfrm>
            <a:prstGeom prst="rect">
              <a:avLst/>
            </a:prstGeom>
            <a:noFill/>
          </p:spPr>
          <p:txBody>
            <a:bodyPr wrap="square" rtlCol="0">
              <a:spAutoFit/>
            </a:bodyPr>
            <a:lstStyle/>
            <a:p>
              <a:r>
                <a:rPr lang="en-US" sz="550" b="0" i="0" spc="100" baseline="0">
                  <a:solidFill>
                    <a:schemeClr val="tx2"/>
                  </a:solidFill>
                  <a:latin typeface="Helvetica" pitchFamily="2" charset="0"/>
                  <a:ea typeface="Helvetica Neue" panose="02000503000000020004" pitchFamily="2" charset="0"/>
                  <a:cs typeface="GothamSSm Medium" pitchFamily="2" charset="0"/>
                </a:rPr>
                <a:t>PROPRIETARY AND CONFIDENTIAL, DISCLOSED UNDER NDA</a:t>
              </a:r>
            </a:p>
          </p:txBody>
        </p:sp>
      </p:grpSp>
      <p:pic>
        <p:nvPicPr>
          <p:cNvPr id="22" name="Picture 21">
            <a:extLst>
              <a:ext uri="{FF2B5EF4-FFF2-40B4-BE49-F238E27FC236}">
                <a16:creationId xmlns:a16="http://schemas.microsoft.com/office/drawing/2014/main" id="{A1B73C07-90F5-5A42-8FE0-CECB65B759CD}"/>
              </a:ext>
            </a:extLst>
          </p:cNvPr>
          <p:cNvPicPr>
            <a:picLocks noChangeAspect="1"/>
          </p:cNvPicPr>
          <p:nvPr/>
        </p:nvPicPr>
        <p:blipFill>
          <a:blip r:embed="rId2"/>
          <a:stretch>
            <a:fillRect/>
          </a:stretch>
        </p:blipFill>
        <p:spPr>
          <a:xfrm>
            <a:off x="376740" y="6627679"/>
            <a:ext cx="1068120" cy="75877"/>
          </a:xfrm>
          <a:prstGeom prst="rect">
            <a:avLst/>
          </a:prstGeom>
        </p:spPr>
      </p:pic>
      <p:sp>
        <p:nvSpPr>
          <p:cNvPr id="10" name="Rectangle 9">
            <a:extLst>
              <a:ext uri="{FF2B5EF4-FFF2-40B4-BE49-F238E27FC236}">
                <a16:creationId xmlns:a16="http://schemas.microsoft.com/office/drawing/2014/main" id="{F61FD8A5-83FC-40D3-B426-731702AC09E1}"/>
              </a:ext>
            </a:extLst>
          </p:cNvPr>
          <p:cNvSpPr/>
          <p:nvPr userDrawn="1"/>
        </p:nvSpPr>
        <p:spPr>
          <a:xfrm>
            <a:off x="0" y="6454193"/>
            <a:ext cx="12192000" cy="40380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09"/>
          </a:p>
        </p:txBody>
      </p:sp>
      <p:sp>
        <p:nvSpPr>
          <p:cNvPr id="11" name="Slide Number Placeholder 5">
            <a:extLst>
              <a:ext uri="{FF2B5EF4-FFF2-40B4-BE49-F238E27FC236}">
                <a16:creationId xmlns:a16="http://schemas.microsoft.com/office/drawing/2014/main" id="{69A7B6DB-1ABF-4E42-95E5-F0481F9944F4}"/>
              </a:ext>
            </a:extLst>
          </p:cNvPr>
          <p:cNvSpPr txBox="1">
            <a:spLocks/>
          </p:cNvSpPr>
          <p:nvPr userDrawn="1"/>
        </p:nvSpPr>
        <p:spPr>
          <a:xfrm>
            <a:off x="11648441" y="6489276"/>
            <a:ext cx="726440" cy="349250"/>
          </a:xfrm>
          <a:prstGeom prst="rect">
            <a:avLst/>
          </a:prstGeom>
        </p:spPr>
        <p:txBody>
          <a:bodyPr vert="horz" lIns="91428" tIns="45714" rIns="91428" bIns="4571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D5D8DC-9473-3845-81D6-4BCA6EEE8B1B}" type="slidenum">
              <a:rPr lang="en-US" sz="800" smtClean="0">
                <a:latin typeface="Helvetica" pitchFamily="2" charset="0"/>
                <a:ea typeface="Helvetica Neue" panose="02000503000000020004" pitchFamily="2" charset="0"/>
                <a:cs typeface="Helvetica Neue" panose="02000503000000020004" pitchFamily="2" charset="0"/>
              </a:rPr>
              <a:pPr algn="l"/>
              <a:t>‹#›</a:t>
            </a:fld>
            <a:endParaRPr lang="en-US" sz="800">
              <a:latin typeface="Helvetica" pitchFamily="2" charset="0"/>
              <a:ea typeface="Helvetica Neue" panose="02000503000000020004" pitchFamily="2" charset="0"/>
              <a:cs typeface="Helvetica Neue" panose="02000503000000020004" pitchFamily="2" charset="0"/>
            </a:endParaRPr>
          </a:p>
        </p:txBody>
      </p:sp>
      <p:grpSp>
        <p:nvGrpSpPr>
          <p:cNvPr id="12" name="Group 11">
            <a:extLst>
              <a:ext uri="{FF2B5EF4-FFF2-40B4-BE49-F238E27FC236}">
                <a16:creationId xmlns:a16="http://schemas.microsoft.com/office/drawing/2014/main" id="{CE1A09A2-51B0-4174-93D9-F97DC194D2F6}"/>
              </a:ext>
            </a:extLst>
          </p:cNvPr>
          <p:cNvGrpSpPr/>
          <p:nvPr userDrawn="1"/>
        </p:nvGrpSpPr>
        <p:grpSpPr>
          <a:xfrm>
            <a:off x="3544577" y="6601153"/>
            <a:ext cx="5102847" cy="178867"/>
            <a:chOff x="7229781" y="13205016"/>
            <a:chExt cx="10207023" cy="357732"/>
          </a:xfrm>
        </p:grpSpPr>
        <p:sp>
          <p:nvSpPr>
            <p:cNvPr id="15" name="TextBox 14">
              <a:extLst>
                <a:ext uri="{FF2B5EF4-FFF2-40B4-BE49-F238E27FC236}">
                  <a16:creationId xmlns:a16="http://schemas.microsoft.com/office/drawing/2014/main" id="{760FE01B-93C9-4A7D-AC79-CAFB9D4966FF}"/>
                </a:ext>
              </a:extLst>
            </p:cNvPr>
            <p:cNvSpPr txBox="1"/>
            <p:nvPr userDrawn="1"/>
          </p:nvSpPr>
          <p:spPr>
            <a:xfrm>
              <a:off x="7229781" y="13205016"/>
              <a:ext cx="4801225" cy="353942"/>
            </a:xfrm>
            <a:prstGeom prst="rect">
              <a:avLst/>
            </a:prstGeom>
            <a:noFill/>
          </p:spPr>
          <p:txBody>
            <a:bodyPr wrap="square" rtlCol="0">
              <a:spAutoFit/>
            </a:bodyPr>
            <a:lstStyle/>
            <a:p>
              <a:r>
                <a:rPr lang="en-US" sz="550" b="0" i="0" spc="100" baseline="0">
                  <a:solidFill>
                    <a:schemeClr val="tx2"/>
                  </a:solidFill>
                  <a:latin typeface="Helvetica" pitchFamily="2" charset="0"/>
                  <a:ea typeface="Helvetica Neue" panose="02000503000000020004" pitchFamily="2" charset="0"/>
                  <a:cs typeface="GothamSSm Medium" pitchFamily="2" charset="0"/>
                </a:rPr>
                <a:t>COPYRIGHT 2020 TESLA, INC.</a:t>
              </a:r>
            </a:p>
          </p:txBody>
        </p:sp>
        <p:sp>
          <p:nvSpPr>
            <p:cNvPr id="16" name="TextBox 15">
              <a:extLst>
                <a:ext uri="{FF2B5EF4-FFF2-40B4-BE49-F238E27FC236}">
                  <a16:creationId xmlns:a16="http://schemas.microsoft.com/office/drawing/2014/main" id="{807D1861-6C51-4103-B615-0C4B565DF8A3}"/>
                </a:ext>
              </a:extLst>
            </p:cNvPr>
            <p:cNvSpPr txBox="1"/>
            <p:nvPr userDrawn="1"/>
          </p:nvSpPr>
          <p:spPr>
            <a:xfrm>
              <a:off x="11665173" y="13208806"/>
              <a:ext cx="5771631" cy="353942"/>
            </a:xfrm>
            <a:prstGeom prst="rect">
              <a:avLst/>
            </a:prstGeom>
            <a:noFill/>
          </p:spPr>
          <p:txBody>
            <a:bodyPr wrap="square" rtlCol="0">
              <a:spAutoFit/>
            </a:bodyPr>
            <a:lstStyle/>
            <a:p>
              <a:r>
                <a:rPr lang="en-US" sz="550" b="0" i="0" spc="100" baseline="0">
                  <a:solidFill>
                    <a:schemeClr val="tx2"/>
                  </a:solidFill>
                  <a:latin typeface="Helvetica" pitchFamily="2" charset="0"/>
                  <a:ea typeface="Helvetica Neue" panose="02000503000000020004" pitchFamily="2" charset="0"/>
                  <a:cs typeface="GothamSSm Medium" pitchFamily="2" charset="0"/>
                </a:rPr>
                <a:t>PROPRIETARY AND CONFIDENTIAL, DISCLOSED UNDER NDA</a:t>
              </a:r>
            </a:p>
          </p:txBody>
        </p:sp>
      </p:grpSp>
      <p:pic>
        <p:nvPicPr>
          <p:cNvPr id="23" name="Picture 22">
            <a:extLst>
              <a:ext uri="{FF2B5EF4-FFF2-40B4-BE49-F238E27FC236}">
                <a16:creationId xmlns:a16="http://schemas.microsoft.com/office/drawing/2014/main" id="{A7B03311-7899-4FCC-8010-11A8B49D186F}"/>
              </a:ext>
            </a:extLst>
          </p:cNvPr>
          <p:cNvPicPr>
            <a:picLocks noChangeAspect="1"/>
          </p:cNvPicPr>
          <p:nvPr userDrawn="1"/>
        </p:nvPicPr>
        <p:blipFill>
          <a:blip r:embed="rId2"/>
          <a:stretch>
            <a:fillRect/>
          </a:stretch>
        </p:blipFill>
        <p:spPr>
          <a:xfrm>
            <a:off x="376740" y="6627679"/>
            <a:ext cx="1068120" cy="75877"/>
          </a:xfrm>
          <a:prstGeom prst="rect">
            <a:avLst/>
          </a:prstGeom>
        </p:spPr>
      </p:pic>
      <p:sp>
        <p:nvSpPr>
          <p:cNvPr id="26" name="Content Placeholder 2">
            <a:extLst>
              <a:ext uri="{FF2B5EF4-FFF2-40B4-BE49-F238E27FC236}">
                <a16:creationId xmlns:a16="http://schemas.microsoft.com/office/drawing/2014/main" id="{14EB7E56-F03C-41CB-A122-CC8CEA3E22F1}"/>
              </a:ext>
            </a:extLst>
          </p:cNvPr>
          <p:cNvSpPr>
            <a:spLocks noGrp="1"/>
          </p:cNvSpPr>
          <p:nvPr>
            <p:ph idx="1" hasCustomPrompt="1"/>
          </p:nvPr>
        </p:nvSpPr>
        <p:spPr>
          <a:xfrm>
            <a:off x="382143" y="1608655"/>
            <a:ext cx="11468545" cy="4383284"/>
          </a:xfrm>
          <a:prstGeom prst="rect">
            <a:avLst/>
          </a:prstGeom>
        </p:spPr>
        <p:txBody>
          <a:bodyPr lIns="36000" tIns="36000" rIns="36000" bIns="36000">
            <a:normAutofit/>
          </a:bodyPr>
          <a:lstStyle>
            <a:lvl1pPr marL="228577" indent="-228577">
              <a:buClr>
                <a:schemeClr val="tx2"/>
              </a:buClr>
              <a:buFont typeface="Wingdings" panose="05000000000000000000" pitchFamily="2" charset="2"/>
              <a:buChar char="§"/>
              <a:defRPr sz="1800">
                <a:latin typeface="Helvetica" panose="020B0604020202020204" pitchFamily="34" charset="0"/>
                <a:ea typeface="Helvetica" panose="020B0604020202020204" pitchFamily="34" charset="0"/>
                <a:cs typeface="Helvetica" panose="020B0604020202020204" pitchFamily="34" charset="0"/>
              </a:defRPr>
            </a:lvl1pPr>
            <a:lvl2pPr marL="685732" indent="-228577">
              <a:buClr>
                <a:schemeClr val="tx2"/>
              </a:buClr>
              <a:buFont typeface="Helvetica" panose="020B0604020202020204" pitchFamily="34" charset="0"/>
              <a:buChar char="–"/>
              <a:defRPr sz="1600">
                <a:latin typeface="Helvetica" panose="020B0604020202020204" pitchFamily="34" charset="0"/>
                <a:cs typeface="Helvetica" panose="020B0604020202020204" pitchFamily="34" charset="0"/>
              </a:defRPr>
            </a:lvl2pPr>
            <a:lvl3pPr>
              <a:buClr>
                <a:schemeClr val="tx2"/>
              </a:buClr>
              <a:defRPr sz="1400">
                <a:latin typeface="Helvetica" panose="020B0604020202020204" pitchFamily="34" charset="0"/>
                <a:cs typeface="Helvetica" panose="020B0604020202020204" pitchFamily="34" charset="0"/>
              </a:defRPr>
            </a:lvl3pPr>
            <a:lvl4pPr marL="1600040" indent="-228577">
              <a:buClr>
                <a:schemeClr val="tx2"/>
              </a:buClr>
              <a:buFont typeface="Helvetica" panose="020B0604020202020204" pitchFamily="34" charset="0"/>
              <a:buChar char="–"/>
              <a:defRPr sz="1400">
                <a:latin typeface="Helvetica" panose="020B0604020202020204" pitchFamily="34" charset="0"/>
                <a:cs typeface="Helvetica" panose="020B0604020202020204" pitchFamily="34" charset="0"/>
              </a:defRPr>
            </a:lvl4pPr>
            <a:lvl5pPr marL="2057195" indent="-228577">
              <a:buClr>
                <a:schemeClr val="tx2"/>
              </a:buClr>
              <a:buFont typeface="Wingdings" panose="05000000000000000000" pitchFamily="2" charset="2"/>
              <a:buChar char="§"/>
              <a:defRPr sz="1400" baseline="0">
                <a:latin typeface="Helvetica" panose="020B0604020202020204" pitchFamily="34" charset="0"/>
                <a:cs typeface="Helvetica" panose="020B0604020202020204" pitchFamily="34" charset="0"/>
              </a:defRPr>
            </a:lvl5pPr>
          </a:lstStyle>
          <a:p>
            <a:pPr lvl="0"/>
            <a:r>
              <a:rPr lang="en-US"/>
              <a:t>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9314493"/>
      </p:ext>
    </p:extLst>
  </p:cSld>
  <p:clrMapOvr>
    <a:masterClrMapping/>
  </p:clrMapOvr>
  <p:extLst>
    <p:ext uri="{DCECCB84-F9BA-43D5-87BE-67443E8EF086}">
      <p15:sldGuideLst xmlns:p15="http://schemas.microsoft.com/office/powerpoint/2012/main">
        <p15:guide id="3" pos="241">
          <p15:clr>
            <a:srgbClr val="FBAE40"/>
          </p15:clr>
        </p15:guide>
        <p15:guide id="7" orient="horz" pos="4056">
          <p15:clr>
            <a:srgbClr val="FBAE40"/>
          </p15:clr>
        </p15:guide>
        <p15:guide id="8" orient="horz" pos="240">
          <p15:clr>
            <a:srgbClr val="FBAE40"/>
          </p15:clr>
        </p15:guide>
        <p15:guide id="10" pos="746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extbox slide">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5279D2BB-DBC8-7140-9C26-3B5EA1295E6B}"/>
              </a:ext>
            </a:extLst>
          </p:cNvPr>
          <p:cNvSpPr>
            <a:spLocks noGrp="1"/>
          </p:cNvSpPr>
          <p:nvPr>
            <p:ph type="body" sz="quarter" idx="11" hasCustomPrompt="1"/>
          </p:nvPr>
        </p:nvSpPr>
        <p:spPr>
          <a:xfrm>
            <a:off x="382144" y="754767"/>
            <a:ext cx="11468543" cy="396241"/>
          </a:xfrm>
          <a:prstGeom prst="rect">
            <a:avLst/>
          </a:prstGeom>
        </p:spPr>
        <p:txBody>
          <a:bodyPr lIns="36000" tIns="36000" rIns="36000" bIns="36000"/>
          <a:lstStyle>
            <a:lvl1pPr marL="0" marR="0" indent="0" algn="l" defTabSz="914235" rtl="0" eaLnBrk="1" fontAlgn="auto" latinLnBrk="0" hangingPunct="1">
              <a:lnSpc>
                <a:spcPct val="100000"/>
              </a:lnSpc>
              <a:spcBef>
                <a:spcPts val="0"/>
              </a:spcBef>
              <a:spcAft>
                <a:spcPts val="0"/>
              </a:spcAft>
              <a:buClrTx/>
              <a:buSzTx/>
              <a:buFont typeface="Arial" panose="020B0604020202020204" pitchFamily="34" charset="0"/>
              <a:buNone/>
              <a:tabLst/>
              <a:defRPr sz="2000" b="0" i="0">
                <a:solidFill>
                  <a:schemeClr val="tx2"/>
                </a:solidFill>
                <a:latin typeface="Helvetica" pitchFamily="2" charset="0"/>
                <a:ea typeface="Helvetica Neue" panose="02000503000000020004" pitchFamily="2" charset="0"/>
                <a:cs typeface="Helvetica Neue" panose="02000503000000020004" pitchFamily="2" charset="0"/>
              </a:defRPr>
            </a:lvl1pPr>
            <a:lvl2pPr marL="457118" indent="0">
              <a:buNone/>
              <a:defRPr b="0" i="0">
                <a:latin typeface="Helvetica Neue" panose="02000503000000020004" pitchFamily="2" charset="0"/>
                <a:ea typeface="Helvetica Neue" panose="02000503000000020004" pitchFamily="2" charset="0"/>
                <a:cs typeface="Helvetica Neue" panose="02000503000000020004" pitchFamily="2" charset="0"/>
              </a:defRPr>
            </a:lvl2pPr>
            <a:lvl3pPr marL="914235" indent="0">
              <a:buNone/>
              <a:defRPr b="0" i="0">
                <a:latin typeface="Helvetica Neue" panose="02000503000000020004" pitchFamily="2" charset="0"/>
                <a:ea typeface="Helvetica Neue" panose="02000503000000020004" pitchFamily="2" charset="0"/>
                <a:cs typeface="Helvetica Neue" panose="02000503000000020004" pitchFamily="2" charset="0"/>
              </a:defRPr>
            </a:lvl3pPr>
            <a:lvl4pPr marL="1371352" indent="0">
              <a:buNone/>
              <a:defRPr b="0" i="0">
                <a:latin typeface="Helvetica Neue" panose="02000503000000020004" pitchFamily="2" charset="0"/>
                <a:ea typeface="Helvetica Neue" panose="02000503000000020004" pitchFamily="2" charset="0"/>
                <a:cs typeface="Helvetica Neue" panose="02000503000000020004" pitchFamily="2" charset="0"/>
              </a:defRPr>
            </a:lvl4pPr>
            <a:lvl5pPr marL="1828469" indent="0">
              <a:buNone/>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marL="0" marR="0" lvl="0" indent="0" algn="l" defTabSz="914235" rtl="0" eaLnBrk="1" fontAlgn="auto" latinLnBrk="0" hangingPunct="1">
              <a:lnSpc>
                <a:spcPts val="2400"/>
              </a:lnSpc>
              <a:spcBef>
                <a:spcPts val="0"/>
              </a:spcBef>
              <a:spcAft>
                <a:spcPts val="0"/>
              </a:spcAft>
              <a:buClrTx/>
              <a:buSzTx/>
              <a:buFont typeface="Arial" panose="020B0604020202020204" pitchFamily="34" charset="0"/>
              <a:buNone/>
              <a:tabLst/>
              <a:defRPr/>
            </a:pPr>
            <a:r>
              <a:rPr lang="en-US"/>
              <a:t>Edit the subtitle here</a:t>
            </a:r>
          </a:p>
        </p:txBody>
      </p:sp>
      <p:sp>
        <p:nvSpPr>
          <p:cNvPr id="14" name="Text Placeholder 14">
            <a:extLst>
              <a:ext uri="{FF2B5EF4-FFF2-40B4-BE49-F238E27FC236}">
                <a16:creationId xmlns:a16="http://schemas.microsoft.com/office/drawing/2014/main" id="{CA7D8811-1755-E245-856C-9EEF94BC4C8E}"/>
              </a:ext>
            </a:extLst>
          </p:cNvPr>
          <p:cNvSpPr>
            <a:spLocks noGrp="1"/>
          </p:cNvSpPr>
          <p:nvPr>
            <p:ph type="body" sz="quarter" idx="10" hasCustomPrompt="1"/>
          </p:nvPr>
        </p:nvSpPr>
        <p:spPr>
          <a:xfrm>
            <a:off x="382144" y="381001"/>
            <a:ext cx="11468543" cy="411191"/>
          </a:xfrm>
          <a:prstGeom prst="rect">
            <a:avLst/>
          </a:prstGeom>
        </p:spPr>
        <p:txBody>
          <a:bodyPr lIns="36000" tIns="36000" rIns="36000" bIns="36000"/>
          <a:lstStyle>
            <a:lvl1pPr marL="0" indent="0">
              <a:lnSpc>
                <a:spcPct val="100000"/>
              </a:lnSpc>
              <a:spcBef>
                <a:spcPts val="0"/>
              </a:spcBef>
              <a:buNone/>
              <a:defRPr sz="2000" b="0" i="0" spc="0" baseline="0">
                <a:latin typeface="Helvetica" pitchFamily="2" charset="0"/>
                <a:ea typeface="Helvetica Neue" panose="02000503000000020004" pitchFamily="2" charset="0"/>
                <a:cs typeface="Helvetica Neue" panose="02000503000000020004" pitchFamily="2" charset="0"/>
              </a:defRPr>
            </a:lvl1pPr>
            <a:lvl2pPr marL="457118" indent="0">
              <a:buNone/>
              <a:defRPr b="0" i="0">
                <a:latin typeface="Helvetica Neue" panose="02000503000000020004" pitchFamily="2" charset="0"/>
                <a:ea typeface="Helvetica Neue" panose="02000503000000020004" pitchFamily="2" charset="0"/>
                <a:cs typeface="Helvetica Neue" panose="02000503000000020004" pitchFamily="2" charset="0"/>
              </a:defRPr>
            </a:lvl2pPr>
            <a:lvl3pPr marL="914235" indent="0">
              <a:buNone/>
              <a:defRPr b="0" i="0">
                <a:latin typeface="Helvetica Neue" panose="02000503000000020004" pitchFamily="2" charset="0"/>
                <a:ea typeface="Helvetica Neue" panose="02000503000000020004" pitchFamily="2" charset="0"/>
                <a:cs typeface="Helvetica Neue" panose="02000503000000020004" pitchFamily="2" charset="0"/>
              </a:defRPr>
            </a:lvl3pPr>
            <a:lvl4pPr marL="1371352" indent="0">
              <a:buNone/>
              <a:defRPr b="0" i="0">
                <a:latin typeface="Helvetica Neue" panose="02000503000000020004" pitchFamily="2" charset="0"/>
                <a:ea typeface="Helvetica Neue" panose="02000503000000020004" pitchFamily="2" charset="0"/>
                <a:cs typeface="Helvetica Neue" panose="02000503000000020004" pitchFamily="2" charset="0"/>
              </a:defRPr>
            </a:lvl4pPr>
            <a:lvl5pPr marL="1828469" indent="0">
              <a:buNone/>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Edit the main title here</a:t>
            </a:r>
          </a:p>
        </p:txBody>
      </p:sp>
      <p:sp>
        <p:nvSpPr>
          <p:cNvPr id="17" name="Rectangle 16">
            <a:extLst>
              <a:ext uri="{FF2B5EF4-FFF2-40B4-BE49-F238E27FC236}">
                <a16:creationId xmlns:a16="http://schemas.microsoft.com/office/drawing/2014/main" id="{9537B62E-1E90-4243-AC74-812281FA700D}"/>
              </a:ext>
            </a:extLst>
          </p:cNvPr>
          <p:cNvSpPr/>
          <p:nvPr/>
        </p:nvSpPr>
        <p:spPr>
          <a:xfrm>
            <a:off x="0" y="6454193"/>
            <a:ext cx="12192000" cy="40380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09"/>
          </a:p>
        </p:txBody>
      </p:sp>
      <p:sp>
        <p:nvSpPr>
          <p:cNvPr id="18" name="Slide Number Placeholder 5">
            <a:extLst>
              <a:ext uri="{FF2B5EF4-FFF2-40B4-BE49-F238E27FC236}">
                <a16:creationId xmlns:a16="http://schemas.microsoft.com/office/drawing/2014/main" id="{073A5756-3D71-C84A-A1AF-7DD4AED74F7D}"/>
              </a:ext>
            </a:extLst>
          </p:cNvPr>
          <p:cNvSpPr txBox="1">
            <a:spLocks/>
          </p:cNvSpPr>
          <p:nvPr/>
        </p:nvSpPr>
        <p:spPr>
          <a:xfrm>
            <a:off x="11648441" y="6489276"/>
            <a:ext cx="726440" cy="349250"/>
          </a:xfrm>
          <a:prstGeom prst="rect">
            <a:avLst/>
          </a:prstGeom>
        </p:spPr>
        <p:txBody>
          <a:bodyPr vert="horz" lIns="91428" tIns="45714" rIns="91428" bIns="4571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D5D8DC-9473-3845-81D6-4BCA6EEE8B1B}" type="slidenum">
              <a:rPr lang="en-US" sz="800" smtClean="0">
                <a:latin typeface="Helvetica" pitchFamily="2" charset="0"/>
                <a:ea typeface="Helvetica Neue" panose="02000503000000020004" pitchFamily="2" charset="0"/>
                <a:cs typeface="Helvetica Neue" panose="02000503000000020004" pitchFamily="2" charset="0"/>
              </a:rPr>
              <a:pPr algn="l"/>
              <a:t>‹#›</a:t>
            </a:fld>
            <a:endParaRPr lang="en-US" sz="800">
              <a:latin typeface="Helvetica" pitchFamily="2" charset="0"/>
              <a:ea typeface="Helvetica Neue" panose="02000503000000020004" pitchFamily="2" charset="0"/>
              <a:cs typeface="Helvetica Neue" panose="02000503000000020004" pitchFamily="2" charset="0"/>
            </a:endParaRPr>
          </a:p>
        </p:txBody>
      </p:sp>
      <p:grpSp>
        <p:nvGrpSpPr>
          <p:cNvPr id="19" name="Group 18">
            <a:extLst>
              <a:ext uri="{FF2B5EF4-FFF2-40B4-BE49-F238E27FC236}">
                <a16:creationId xmlns:a16="http://schemas.microsoft.com/office/drawing/2014/main" id="{8BB78DB9-2B30-304E-96CE-E426DB9FC552}"/>
              </a:ext>
            </a:extLst>
          </p:cNvPr>
          <p:cNvGrpSpPr/>
          <p:nvPr/>
        </p:nvGrpSpPr>
        <p:grpSpPr>
          <a:xfrm>
            <a:off x="3544577" y="6601153"/>
            <a:ext cx="5102847" cy="178867"/>
            <a:chOff x="7229781" y="13205016"/>
            <a:chExt cx="10207023" cy="357732"/>
          </a:xfrm>
        </p:grpSpPr>
        <p:sp>
          <p:nvSpPr>
            <p:cNvPr id="20" name="TextBox 19">
              <a:extLst>
                <a:ext uri="{FF2B5EF4-FFF2-40B4-BE49-F238E27FC236}">
                  <a16:creationId xmlns:a16="http://schemas.microsoft.com/office/drawing/2014/main" id="{97D52AA5-C399-5C41-A516-D562D4E4829B}"/>
                </a:ext>
              </a:extLst>
            </p:cNvPr>
            <p:cNvSpPr txBox="1"/>
            <p:nvPr/>
          </p:nvSpPr>
          <p:spPr>
            <a:xfrm>
              <a:off x="7229781" y="13205016"/>
              <a:ext cx="4801225" cy="353942"/>
            </a:xfrm>
            <a:prstGeom prst="rect">
              <a:avLst/>
            </a:prstGeom>
            <a:noFill/>
          </p:spPr>
          <p:txBody>
            <a:bodyPr wrap="square" rtlCol="0">
              <a:spAutoFit/>
            </a:bodyPr>
            <a:lstStyle/>
            <a:p>
              <a:r>
                <a:rPr lang="en-US" sz="550" b="0" i="0" spc="100" baseline="0">
                  <a:solidFill>
                    <a:schemeClr val="tx2"/>
                  </a:solidFill>
                  <a:latin typeface="Helvetica" pitchFamily="2" charset="0"/>
                  <a:ea typeface="Helvetica Neue" panose="02000503000000020004" pitchFamily="2" charset="0"/>
                  <a:cs typeface="GothamSSm Medium" pitchFamily="2" charset="0"/>
                </a:rPr>
                <a:t>COPYRIGHT 2020 TESLA, INC.</a:t>
              </a:r>
            </a:p>
          </p:txBody>
        </p:sp>
        <p:sp>
          <p:nvSpPr>
            <p:cNvPr id="21" name="TextBox 20">
              <a:extLst>
                <a:ext uri="{FF2B5EF4-FFF2-40B4-BE49-F238E27FC236}">
                  <a16:creationId xmlns:a16="http://schemas.microsoft.com/office/drawing/2014/main" id="{A3E8C0A1-6237-0045-8785-26917DBB5AA8}"/>
                </a:ext>
              </a:extLst>
            </p:cNvPr>
            <p:cNvSpPr txBox="1"/>
            <p:nvPr/>
          </p:nvSpPr>
          <p:spPr>
            <a:xfrm>
              <a:off x="11665173" y="13208806"/>
              <a:ext cx="5771631" cy="353942"/>
            </a:xfrm>
            <a:prstGeom prst="rect">
              <a:avLst/>
            </a:prstGeom>
            <a:noFill/>
          </p:spPr>
          <p:txBody>
            <a:bodyPr wrap="square" rtlCol="0">
              <a:spAutoFit/>
            </a:bodyPr>
            <a:lstStyle/>
            <a:p>
              <a:r>
                <a:rPr lang="en-US" sz="550" b="0" i="0" spc="100" baseline="0">
                  <a:solidFill>
                    <a:schemeClr val="tx2"/>
                  </a:solidFill>
                  <a:latin typeface="Helvetica" pitchFamily="2" charset="0"/>
                  <a:ea typeface="Helvetica Neue" panose="02000503000000020004" pitchFamily="2" charset="0"/>
                  <a:cs typeface="GothamSSm Medium" pitchFamily="2" charset="0"/>
                </a:rPr>
                <a:t>PROPRIETARY AND CONFIDENTIAL, DISCLOSED UNDER NDA</a:t>
              </a:r>
            </a:p>
          </p:txBody>
        </p:sp>
      </p:grpSp>
      <p:pic>
        <p:nvPicPr>
          <p:cNvPr id="22" name="Picture 21">
            <a:extLst>
              <a:ext uri="{FF2B5EF4-FFF2-40B4-BE49-F238E27FC236}">
                <a16:creationId xmlns:a16="http://schemas.microsoft.com/office/drawing/2014/main" id="{A1B73C07-90F5-5A42-8FE0-CECB65B759CD}"/>
              </a:ext>
            </a:extLst>
          </p:cNvPr>
          <p:cNvPicPr>
            <a:picLocks noChangeAspect="1"/>
          </p:cNvPicPr>
          <p:nvPr/>
        </p:nvPicPr>
        <p:blipFill>
          <a:blip r:embed="rId2"/>
          <a:stretch>
            <a:fillRect/>
          </a:stretch>
        </p:blipFill>
        <p:spPr>
          <a:xfrm>
            <a:off x="376740" y="6627679"/>
            <a:ext cx="1068120" cy="75877"/>
          </a:xfrm>
          <a:prstGeom prst="rect">
            <a:avLst/>
          </a:prstGeom>
        </p:spPr>
      </p:pic>
      <p:sp>
        <p:nvSpPr>
          <p:cNvPr id="10" name="Rectangle 9">
            <a:extLst>
              <a:ext uri="{FF2B5EF4-FFF2-40B4-BE49-F238E27FC236}">
                <a16:creationId xmlns:a16="http://schemas.microsoft.com/office/drawing/2014/main" id="{F61FD8A5-83FC-40D3-B426-731702AC09E1}"/>
              </a:ext>
            </a:extLst>
          </p:cNvPr>
          <p:cNvSpPr/>
          <p:nvPr userDrawn="1"/>
        </p:nvSpPr>
        <p:spPr>
          <a:xfrm>
            <a:off x="0" y="6454193"/>
            <a:ext cx="12192000" cy="40380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09"/>
          </a:p>
        </p:txBody>
      </p:sp>
      <p:sp>
        <p:nvSpPr>
          <p:cNvPr id="11" name="Slide Number Placeholder 5">
            <a:extLst>
              <a:ext uri="{FF2B5EF4-FFF2-40B4-BE49-F238E27FC236}">
                <a16:creationId xmlns:a16="http://schemas.microsoft.com/office/drawing/2014/main" id="{69A7B6DB-1ABF-4E42-95E5-F0481F9944F4}"/>
              </a:ext>
            </a:extLst>
          </p:cNvPr>
          <p:cNvSpPr txBox="1">
            <a:spLocks/>
          </p:cNvSpPr>
          <p:nvPr userDrawn="1"/>
        </p:nvSpPr>
        <p:spPr>
          <a:xfrm>
            <a:off x="11648441" y="6489276"/>
            <a:ext cx="726440" cy="349250"/>
          </a:xfrm>
          <a:prstGeom prst="rect">
            <a:avLst/>
          </a:prstGeom>
        </p:spPr>
        <p:txBody>
          <a:bodyPr vert="horz" lIns="91428" tIns="45714" rIns="91428" bIns="4571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D5D8DC-9473-3845-81D6-4BCA6EEE8B1B}" type="slidenum">
              <a:rPr lang="en-US" sz="800" smtClean="0">
                <a:latin typeface="Helvetica" pitchFamily="2" charset="0"/>
                <a:ea typeface="Helvetica Neue" panose="02000503000000020004" pitchFamily="2" charset="0"/>
                <a:cs typeface="Helvetica Neue" panose="02000503000000020004" pitchFamily="2" charset="0"/>
              </a:rPr>
              <a:pPr algn="l"/>
              <a:t>‹#›</a:t>
            </a:fld>
            <a:endParaRPr lang="en-US" sz="800">
              <a:latin typeface="Helvetica" pitchFamily="2" charset="0"/>
              <a:ea typeface="Helvetica Neue" panose="02000503000000020004" pitchFamily="2" charset="0"/>
              <a:cs typeface="Helvetica Neue" panose="02000503000000020004" pitchFamily="2" charset="0"/>
            </a:endParaRPr>
          </a:p>
        </p:txBody>
      </p:sp>
      <p:grpSp>
        <p:nvGrpSpPr>
          <p:cNvPr id="12" name="Group 11">
            <a:extLst>
              <a:ext uri="{FF2B5EF4-FFF2-40B4-BE49-F238E27FC236}">
                <a16:creationId xmlns:a16="http://schemas.microsoft.com/office/drawing/2014/main" id="{CE1A09A2-51B0-4174-93D9-F97DC194D2F6}"/>
              </a:ext>
            </a:extLst>
          </p:cNvPr>
          <p:cNvGrpSpPr/>
          <p:nvPr userDrawn="1"/>
        </p:nvGrpSpPr>
        <p:grpSpPr>
          <a:xfrm>
            <a:off x="3544577" y="6601153"/>
            <a:ext cx="5102847" cy="178867"/>
            <a:chOff x="7229781" y="13205016"/>
            <a:chExt cx="10207023" cy="357732"/>
          </a:xfrm>
        </p:grpSpPr>
        <p:sp>
          <p:nvSpPr>
            <p:cNvPr id="15" name="TextBox 14">
              <a:extLst>
                <a:ext uri="{FF2B5EF4-FFF2-40B4-BE49-F238E27FC236}">
                  <a16:creationId xmlns:a16="http://schemas.microsoft.com/office/drawing/2014/main" id="{760FE01B-93C9-4A7D-AC79-CAFB9D4966FF}"/>
                </a:ext>
              </a:extLst>
            </p:cNvPr>
            <p:cNvSpPr txBox="1"/>
            <p:nvPr userDrawn="1"/>
          </p:nvSpPr>
          <p:spPr>
            <a:xfrm>
              <a:off x="7229781" y="13205016"/>
              <a:ext cx="4801225" cy="353942"/>
            </a:xfrm>
            <a:prstGeom prst="rect">
              <a:avLst/>
            </a:prstGeom>
            <a:noFill/>
          </p:spPr>
          <p:txBody>
            <a:bodyPr wrap="square" rtlCol="0">
              <a:spAutoFit/>
            </a:bodyPr>
            <a:lstStyle/>
            <a:p>
              <a:r>
                <a:rPr lang="en-US" sz="550" b="0" i="0" spc="100" baseline="0">
                  <a:solidFill>
                    <a:schemeClr val="tx2"/>
                  </a:solidFill>
                  <a:latin typeface="Helvetica" pitchFamily="2" charset="0"/>
                  <a:ea typeface="Helvetica Neue" panose="02000503000000020004" pitchFamily="2" charset="0"/>
                  <a:cs typeface="GothamSSm Medium" pitchFamily="2" charset="0"/>
                </a:rPr>
                <a:t>COPYRIGHT 2020 TESLA, INC.</a:t>
              </a:r>
            </a:p>
          </p:txBody>
        </p:sp>
        <p:sp>
          <p:nvSpPr>
            <p:cNvPr id="16" name="TextBox 15">
              <a:extLst>
                <a:ext uri="{FF2B5EF4-FFF2-40B4-BE49-F238E27FC236}">
                  <a16:creationId xmlns:a16="http://schemas.microsoft.com/office/drawing/2014/main" id="{807D1861-6C51-4103-B615-0C4B565DF8A3}"/>
                </a:ext>
              </a:extLst>
            </p:cNvPr>
            <p:cNvSpPr txBox="1"/>
            <p:nvPr userDrawn="1"/>
          </p:nvSpPr>
          <p:spPr>
            <a:xfrm>
              <a:off x="11665173" y="13208806"/>
              <a:ext cx="5771631" cy="353942"/>
            </a:xfrm>
            <a:prstGeom prst="rect">
              <a:avLst/>
            </a:prstGeom>
            <a:noFill/>
          </p:spPr>
          <p:txBody>
            <a:bodyPr wrap="square" rtlCol="0">
              <a:spAutoFit/>
            </a:bodyPr>
            <a:lstStyle/>
            <a:p>
              <a:r>
                <a:rPr lang="en-US" sz="550" b="0" i="0" spc="100" baseline="0">
                  <a:solidFill>
                    <a:schemeClr val="tx2"/>
                  </a:solidFill>
                  <a:latin typeface="Helvetica" pitchFamily="2" charset="0"/>
                  <a:ea typeface="Helvetica Neue" panose="02000503000000020004" pitchFamily="2" charset="0"/>
                  <a:cs typeface="GothamSSm Medium" pitchFamily="2" charset="0"/>
                </a:rPr>
                <a:t>PROPRIETARY AND CONFIDENTIAL, DISCLOSED UNDER NDA</a:t>
              </a:r>
            </a:p>
          </p:txBody>
        </p:sp>
      </p:grpSp>
      <p:pic>
        <p:nvPicPr>
          <p:cNvPr id="23" name="Picture 22">
            <a:extLst>
              <a:ext uri="{FF2B5EF4-FFF2-40B4-BE49-F238E27FC236}">
                <a16:creationId xmlns:a16="http://schemas.microsoft.com/office/drawing/2014/main" id="{A7B03311-7899-4FCC-8010-11A8B49D186F}"/>
              </a:ext>
            </a:extLst>
          </p:cNvPr>
          <p:cNvPicPr>
            <a:picLocks noChangeAspect="1"/>
          </p:cNvPicPr>
          <p:nvPr userDrawn="1"/>
        </p:nvPicPr>
        <p:blipFill>
          <a:blip r:embed="rId2"/>
          <a:stretch>
            <a:fillRect/>
          </a:stretch>
        </p:blipFill>
        <p:spPr>
          <a:xfrm>
            <a:off x="376740" y="6627679"/>
            <a:ext cx="1068120" cy="75877"/>
          </a:xfrm>
          <a:prstGeom prst="rect">
            <a:avLst/>
          </a:prstGeom>
        </p:spPr>
      </p:pic>
      <p:sp>
        <p:nvSpPr>
          <p:cNvPr id="24" name="Content Placeholder 2">
            <a:extLst>
              <a:ext uri="{FF2B5EF4-FFF2-40B4-BE49-F238E27FC236}">
                <a16:creationId xmlns:a16="http://schemas.microsoft.com/office/drawing/2014/main" id="{852866E2-A83B-45FC-8DF6-8EF9150C4CDD}"/>
              </a:ext>
            </a:extLst>
          </p:cNvPr>
          <p:cNvSpPr>
            <a:spLocks noGrp="1"/>
          </p:cNvSpPr>
          <p:nvPr>
            <p:ph idx="1" hasCustomPrompt="1"/>
          </p:nvPr>
        </p:nvSpPr>
        <p:spPr>
          <a:xfrm>
            <a:off x="382143" y="1608655"/>
            <a:ext cx="5562733" cy="4383284"/>
          </a:xfrm>
          <a:prstGeom prst="rect">
            <a:avLst/>
          </a:prstGeom>
        </p:spPr>
        <p:txBody>
          <a:bodyPr lIns="36000" tIns="36000" rIns="36000" bIns="36000">
            <a:normAutofit/>
          </a:bodyPr>
          <a:lstStyle>
            <a:lvl1pPr marL="228577" indent="-228577">
              <a:buClr>
                <a:schemeClr val="tx2"/>
              </a:buClr>
              <a:buFont typeface="Wingdings" panose="05000000000000000000" pitchFamily="2" charset="2"/>
              <a:buChar char="§"/>
              <a:defRPr sz="1800">
                <a:latin typeface="Helvetica" panose="020B0604020202020204" pitchFamily="34" charset="0"/>
                <a:ea typeface="Helvetica" panose="020B0604020202020204" pitchFamily="34" charset="0"/>
                <a:cs typeface="Helvetica" panose="020B0604020202020204" pitchFamily="34" charset="0"/>
              </a:defRPr>
            </a:lvl1pPr>
            <a:lvl2pPr marL="685732" indent="-228577">
              <a:buClr>
                <a:schemeClr val="tx2"/>
              </a:buClr>
              <a:buFont typeface="Helvetica" panose="020B0604020202020204" pitchFamily="34" charset="0"/>
              <a:buChar char="–"/>
              <a:defRPr sz="1600">
                <a:latin typeface="Helvetica" panose="020B0604020202020204" pitchFamily="34" charset="0"/>
                <a:cs typeface="Helvetica" panose="020B0604020202020204" pitchFamily="34" charset="0"/>
              </a:defRPr>
            </a:lvl2pPr>
            <a:lvl3pPr>
              <a:buClr>
                <a:schemeClr val="tx2"/>
              </a:buClr>
              <a:defRPr sz="1400">
                <a:latin typeface="Helvetica" panose="020B0604020202020204" pitchFamily="34" charset="0"/>
                <a:cs typeface="Helvetica" panose="020B0604020202020204" pitchFamily="34" charset="0"/>
              </a:defRPr>
            </a:lvl3pPr>
            <a:lvl4pPr marL="1600040" indent="-228577">
              <a:buClr>
                <a:schemeClr val="tx2"/>
              </a:buClr>
              <a:buFont typeface="Helvetica" panose="020B0604020202020204" pitchFamily="34" charset="0"/>
              <a:buChar char="–"/>
              <a:defRPr sz="1400">
                <a:latin typeface="Helvetica" panose="020B0604020202020204" pitchFamily="34" charset="0"/>
                <a:cs typeface="Helvetica" panose="020B0604020202020204" pitchFamily="34" charset="0"/>
              </a:defRPr>
            </a:lvl4pPr>
            <a:lvl5pPr marL="2057195" indent="-228577">
              <a:buClr>
                <a:schemeClr val="tx2"/>
              </a:buClr>
              <a:buFont typeface="Wingdings" panose="05000000000000000000" pitchFamily="2" charset="2"/>
              <a:buChar char="§"/>
              <a:defRPr sz="1400" baseline="0">
                <a:latin typeface="Helvetica" panose="020B0604020202020204" pitchFamily="34" charset="0"/>
                <a:cs typeface="Helvetica" panose="020B0604020202020204" pitchFamily="34" charset="0"/>
              </a:defRPr>
            </a:lvl5pPr>
          </a:lstStyle>
          <a:p>
            <a:pPr lvl="0"/>
            <a:r>
              <a:rPr lang="en-US"/>
              <a:t>Text</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788D916C-F0BC-4B9B-9FE0-A1E74D80CF23}"/>
              </a:ext>
            </a:extLst>
          </p:cNvPr>
          <p:cNvSpPr>
            <a:spLocks noGrp="1"/>
          </p:cNvSpPr>
          <p:nvPr>
            <p:ph idx="12" hasCustomPrompt="1"/>
          </p:nvPr>
        </p:nvSpPr>
        <p:spPr>
          <a:xfrm>
            <a:off x="6287954" y="1608655"/>
            <a:ext cx="5562733" cy="4383284"/>
          </a:xfrm>
          <a:prstGeom prst="rect">
            <a:avLst/>
          </a:prstGeom>
        </p:spPr>
        <p:txBody>
          <a:bodyPr lIns="36000" tIns="36000" rIns="36000" bIns="36000">
            <a:normAutofit/>
          </a:bodyPr>
          <a:lstStyle>
            <a:lvl1pPr marL="228577" indent="-228577">
              <a:buClr>
                <a:schemeClr val="tx2"/>
              </a:buClr>
              <a:buFont typeface="Wingdings" panose="05000000000000000000" pitchFamily="2" charset="2"/>
              <a:buChar char="§"/>
              <a:defRPr sz="1800">
                <a:latin typeface="Helvetica" panose="020B0604020202020204" pitchFamily="34" charset="0"/>
                <a:ea typeface="Helvetica" panose="020B0604020202020204" pitchFamily="34" charset="0"/>
                <a:cs typeface="Helvetica" panose="020B0604020202020204" pitchFamily="34" charset="0"/>
              </a:defRPr>
            </a:lvl1pPr>
            <a:lvl2pPr marL="685732" indent="-228577">
              <a:buClr>
                <a:schemeClr val="tx2"/>
              </a:buClr>
              <a:buFont typeface="Helvetica" panose="020B0604020202020204" pitchFamily="34" charset="0"/>
              <a:buChar char="–"/>
              <a:defRPr sz="1600">
                <a:latin typeface="Helvetica" panose="020B0604020202020204" pitchFamily="34" charset="0"/>
                <a:cs typeface="Helvetica" panose="020B0604020202020204" pitchFamily="34" charset="0"/>
              </a:defRPr>
            </a:lvl2pPr>
            <a:lvl3pPr>
              <a:buClr>
                <a:schemeClr val="tx2"/>
              </a:buClr>
              <a:defRPr sz="1400">
                <a:latin typeface="Helvetica" panose="020B0604020202020204" pitchFamily="34" charset="0"/>
                <a:cs typeface="Helvetica" panose="020B0604020202020204" pitchFamily="34" charset="0"/>
              </a:defRPr>
            </a:lvl3pPr>
            <a:lvl4pPr marL="1600040" indent="-228577">
              <a:buClr>
                <a:schemeClr val="tx2"/>
              </a:buClr>
              <a:buFont typeface="Helvetica" panose="020B0604020202020204" pitchFamily="34" charset="0"/>
              <a:buChar char="–"/>
              <a:defRPr sz="1400">
                <a:latin typeface="Helvetica" panose="020B0604020202020204" pitchFamily="34" charset="0"/>
                <a:cs typeface="Helvetica" panose="020B0604020202020204" pitchFamily="34" charset="0"/>
              </a:defRPr>
            </a:lvl4pPr>
            <a:lvl5pPr marL="2057195" indent="-228577">
              <a:buClr>
                <a:schemeClr val="tx2"/>
              </a:buClr>
              <a:buFont typeface="Wingdings" panose="05000000000000000000" pitchFamily="2" charset="2"/>
              <a:buChar char="§"/>
              <a:defRPr sz="1400" baseline="0">
                <a:latin typeface="Helvetica" panose="020B0604020202020204" pitchFamily="34" charset="0"/>
                <a:cs typeface="Helvetica" panose="020B0604020202020204" pitchFamily="34" charset="0"/>
              </a:defRPr>
            </a:lvl5pPr>
          </a:lstStyle>
          <a:p>
            <a:pPr lvl="0"/>
            <a:r>
              <a:rPr lang="en-US"/>
              <a:t>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6159222"/>
      </p:ext>
    </p:extLst>
  </p:cSld>
  <p:clrMapOvr>
    <a:masterClrMapping/>
  </p:clrMapOvr>
  <p:extLst>
    <p:ext uri="{DCECCB84-F9BA-43D5-87BE-67443E8EF086}">
      <p15:sldGuideLst xmlns:p15="http://schemas.microsoft.com/office/powerpoint/2012/main">
        <p15:guide id="3" pos="241">
          <p15:clr>
            <a:srgbClr val="FBAE40"/>
          </p15:clr>
        </p15:guide>
        <p15:guide id="7" orient="horz" pos="4056">
          <p15:clr>
            <a:srgbClr val="FBAE40"/>
          </p15:clr>
        </p15:guide>
        <p15:guide id="8" orient="horz" pos="240">
          <p15:clr>
            <a:srgbClr val="FBAE40"/>
          </p15:clr>
        </p15:guide>
        <p15:guide id="10" pos="746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id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CE18A1-DFF2-EF4B-AC0E-CDDD3C2394E3}"/>
              </a:ext>
            </a:extLst>
          </p:cNvPr>
          <p:cNvSpPr/>
          <p:nvPr/>
        </p:nvSpPr>
        <p:spPr>
          <a:xfrm>
            <a:off x="4949859" y="379477"/>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3">
            <a:extLst>
              <a:ext uri="{FF2B5EF4-FFF2-40B4-BE49-F238E27FC236}">
                <a16:creationId xmlns:a16="http://schemas.microsoft.com/office/drawing/2014/main" id="{D6498325-F377-7040-A81C-7C377EAF1785}"/>
              </a:ext>
            </a:extLst>
          </p:cNvPr>
          <p:cNvSpPr/>
          <p:nvPr/>
        </p:nvSpPr>
        <p:spPr>
          <a:xfrm>
            <a:off x="7243629" y="2406277"/>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4">
            <a:extLst>
              <a:ext uri="{FF2B5EF4-FFF2-40B4-BE49-F238E27FC236}">
                <a16:creationId xmlns:a16="http://schemas.microsoft.com/office/drawing/2014/main" id="{91533AF2-3076-E644-B0C2-D63461A337E4}"/>
              </a:ext>
            </a:extLst>
          </p:cNvPr>
          <p:cNvSpPr/>
          <p:nvPr/>
        </p:nvSpPr>
        <p:spPr>
          <a:xfrm>
            <a:off x="4947748" y="4436540"/>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826605E1-1213-C940-8DCB-9B2E378D250C}"/>
              </a:ext>
            </a:extLst>
          </p:cNvPr>
          <p:cNvSpPr/>
          <p:nvPr/>
        </p:nvSpPr>
        <p:spPr>
          <a:xfrm>
            <a:off x="2663300" y="2404382"/>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6">
            <a:extLst>
              <a:ext uri="{FF2B5EF4-FFF2-40B4-BE49-F238E27FC236}">
                <a16:creationId xmlns:a16="http://schemas.microsoft.com/office/drawing/2014/main" id="{C950B0DD-A8BE-C240-BD4E-8EF473B38828}"/>
              </a:ext>
            </a:extLst>
          </p:cNvPr>
          <p:cNvSpPr/>
          <p:nvPr/>
        </p:nvSpPr>
        <p:spPr>
          <a:xfrm>
            <a:off x="2663300" y="4429287"/>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7">
            <a:extLst>
              <a:ext uri="{FF2B5EF4-FFF2-40B4-BE49-F238E27FC236}">
                <a16:creationId xmlns:a16="http://schemas.microsoft.com/office/drawing/2014/main" id="{55F515C5-1AE4-954A-8273-B7F57BD2C43E}"/>
              </a:ext>
            </a:extLst>
          </p:cNvPr>
          <p:cNvSpPr/>
          <p:nvPr/>
        </p:nvSpPr>
        <p:spPr>
          <a:xfrm>
            <a:off x="4949859" y="2404382"/>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6BD6935D-1E56-3E4F-B567-BF61568AA972}"/>
              </a:ext>
            </a:extLst>
          </p:cNvPr>
          <p:cNvSpPr/>
          <p:nvPr/>
        </p:nvSpPr>
        <p:spPr>
          <a:xfrm>
            <a:off x="7236418" y="4429287"/>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Rectangle 9">
            <a:extLst>
              <a:ext uri="{FF2B5EF4-FFF2-40B4-BE49-F238E27FC236}">
                <a16:creationId xmlns:a16="http://schemas.microsoft.com/office/drawing/2014/main" id="{3F83DD17-6AED-EC42-B12F-8C27D14CEF90}"/>
              </a:ext>
            </a:extLst>
          </p:cNvPr>
          <p:cNvSpPr/>
          <p:nvPr/>
        </p:nvSpPr>
        <p:spPr>
          <a:xfrm>
            <a:off x="2663300" y="379477"/>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a:extLst>
              <a:ext uri="{FF2B5EF4-FFF2-40B4-BE49-F238E27FC236}">
                <a16:creationId xmlns:a16="http://schemas.microsoft.com/office/drawing/2014/main" id="{5C93B2EB-BB8D-2A41-9490-178E57EB18FA}"/>
              </a:ext>
            </a:extLst>
          </p:cNvPr>
          <p:cNvSpPr/>
          <p:nvPr/>
        </p:nvSpPr>
        <p:spPr>
          <a:xfrm>
            <a:off x="7236418" y="379477"/>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8755CF9E-68BD-184C-BA4C-352088E2EF8F}"/>
              </a:ext>
            </a:extLst>
          </p:cNvPr>
          <p:cNvSpPr/>
          <p:nvPr/>
        </p:nvSpPr>
        <p:spPr>
          <a:xfrm>
            <a:off x="9522978" y="379477"/>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Rectangle 12">
            <a:extLst>
              <a:ext uri="{FF2B5EF4-FFF2-40B4-BE49-F238E27FC236}">
                <a16:creationId xmlns:a16="http://schemas.microsoft.com/office/drawing/2014/main" id="{FE5E9A80-B07B-7F49-93E8-78E183A8550B}"/>
              </a:ext>
            </a:extLst>
          </p:cNvPr>
          <p:cNvSpPr/>
          <p:nvPr/>
        </p:nvSpPr>
        <p:spPr>
          <a:xfrm>
            <a:off x="9530188" y="2407015"/>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32FE489-AD8C-E642-9C9B-457DB02C0A18}"/>
              </a:ext>
            </a:extLst>
          </p:cNvPr>
          <p:cNvSpPr/>
          <p:nvPr/>
        </p:nvSpPr>
        <p:spPr>
          <a:xfrm>
            <a:off x="9522978" y="4429287"/>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extLst>
              <a:ext uri="{FF2B5EF4-FFF2-40B4-BE49-F238E27FC236}">
                <a16:creationId xmlns:a16="http://schemas.microsoft.com/office/drawing/2014/main" id="{B499D8D3-87FC-FF42-A248-6EB970232E38}"/>
              </a:ext>
            </a:extLst>
          </p:cNvPr>
          <p:cNvSpPr/>
          <p:nvPr/>
        </p:nvSpPr>
        <p:spPr>
          <a:xfrm>
            <a:off x="376740" y="2404382"/>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54377B0-06EE-4047-A0F1-F2ED23C54C30}"/>
              </a:ext>
            </a:extLst>
          </p:cNvPr>
          <p:cNvSpPr/>
          <p:nvPr/>
        </p:nvSpPr>
        <p:spPr>
          <a:xfrm>
            <a:off x="376740" y="379477"/>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62EFA87-3792-0541-B9E2-F8DC3F848F3E}"/>
              </a:ext>
            </a:extLst>
          </p:cNvPr>
          <p:cNvSpPr/>
          <p:nvPr/>
        </p:nvSpPr>
        <p:spPr>
          <a:xfrm>
            <a:off x="377395" y="4429287"/>
            <a:ext cx="2286560" cy="2024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77FE9CEE-93A4-2842-8AC4-72936C59B4A2}"/>
              </a:ext>
            </a:extLst>
          </p:cNvPr>
          <p:cNvSpPr>
            <a:spLocks/>
          </p:cNvSpPr>
          <p:nvPr/>
        </p:nvSpPr>
        <p:spPr>
          <a:xfrm>
            <a:off x="390875" y="4367174"/>
            <a:ext cx="11433084" cy="128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E4D0CD70-D010-D34E-B767-3F2A02CDBE75}"/>
              </a:ext>
            </a:extLst>
          </p:cNvPr>
          <p:cNvSpPr>
            <a:spLocks/>
          </p:cNvSpPr>
          <p:nvPr/>
        </p:nvSpPr>
        <p:spPr>
          <a:xfrm rot="5400000">
            <a:off x="-374796" y="3352098"/>
            <a:ext cx="6076188" cy="1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249FBA68-07D2-9347-ADD0-31CE4CD1E7A2}"/>
              </a:ext>
            </a:extLst>
          </p:cNvPr>
          <p:cNvSpPr>
            <a:spLocks/>
          </p:cNvSpPr>
          <p:nvPr/>
        </p:nvSpPr>
        <p:spPr>
          <a:xfrm rot="5400000">
            <a:off x="1913876" y="3352098"/>
            <a:ext cx="6076188" cy="1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A416E9F1-49EB-5B4B-9E24-48658C9C7868}"/>
              </a:ext>
            </a:extLst>
          </p:cNvPr>
          <p:cNvSpPr>
            <a:spLocks/>
          </p:cNvSpPr>
          <p:nvPr/>
        </p:nvSpPr>
        <p:spPr>
          <a:xfrm rot="5400000">
            <a:off x="4200435" y="3352098"/>
            <a:ext cx="6076188" cy="1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Rectangle 21">
            <a:extLst>
              <a:ext uri="{FF2B5EF4-FFF2-40B4-BE49-F238E27FC236}">
                <a16:creationId xmlns:a16="http://schemas.microsoft.com/office/drawing/2014/main" id="{681D336C-A3D7-C148-B216-75C86B6CA864}"/>
              </a:ext>
            </a:extLst>
          </p:cNvPr>
          <p:cNvSpPr>
            <a:spLocks/>
          </p:cNvSpPr>
          <p:nvPr/>
        </p:nvSpPr>
        <p:spPr>
          <a:xfrm rot="5400000">
            <a:off x="6482774" y="3352098"/>
            <a:ext cx="6076188" cy="1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Rectangle 22">
            <a:extLst>
              <a:ext uri="{FF2B5EF4-FFF2-40B4-BE49-F238E27FC236}">
                <a16:creationId xmlns:a16="http://schemas.microsoft.com/office/drawing/2014/main" id="{41F2DE52-8E31-D840-BC26-CD8F8BCB8F1E}"/>
              </a:ext>
            </a:extLst>
          </p:cNvPr>
          <p:cNvSpPr>
            <a:spLocks/>
          </p:cNvSpPr>
          <p:nvPr/>
        </p:nvSpPr>
        <p:spPr>
          <a:xfrm>
            <a:off x="390875" y="2340374"/>
            <a:ext cx="11433084" cy="128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Rectangle 23">
            <a:extLst>
              <a:ext uri="{FF2B5EF4-FFF2-40B4-BE49-F238E27FC236}">
                <a16:creationId xmlns:a16="http://schemas.microsoft.com/office/drawing/2014/main" id="{8C46067B-6250-42C9-983D-040C68881E3F}"/>
              </a:ext>
            </a:extLst>
          </p:cNvPr>
          <p:cNvSpPr/>
          <p:nvPr userDrawn="1"/>
        </p:nvSpPr>
        <p:spPr>
          <a:xfrm>
            <a:off x="4949859" y="379477"/>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25" name="Rectangle 24">
            <a:extLst>
              <a:ext uri="{FF2B5EF4-FFF2-40B4-BE49-F238E27FC236}">
                <a16:creationId xmlns:a16="http://schemas.microsoft.com/office/drawing/2014/main" id="{56365C68-4AE7-41FE-9C90-42DD76A6040E}"/>
              </a:ext>
            </a:extLst>
          </p:cNvPr>
          <p:cNvSpPr/>
          <p:nvPr userDrawn="1"/>
        </p:nvSpPr>
        <p:spPr>
          <a:xfrm>
            <a:off x="7243629" y="2406277"/>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26" name="Rectangle 25">
            <a:extLst>
              <a:ext uri="{FF2B5EF4-FFF2-40B4-BE49-F238E27FC236}">
                <a16:creationId xmlns:a16="http://schemas.microsoft.com/office/drawing/2014/main" id="{96566817-2D78-43EA-8066-FCCEF06AB0F8}"/>
              </a:ext>
            </a:extLst>
          </p:cNvPr>
          <p:cNvSpPr/>
          <p:nvPr userDrawn="1"/>
        </p:nvSpPr>
        <p:spPr>
          <a:xfrm>
            <a:off x="4947748" y="4436540"/>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27" name="Rectangle 26">
            <a:extLst>
              <a:ext uri="{FF2B5EF4-FFF2-40B4-BE49-F238E27FC236}">
                <a16:creationId xmlns:a16="http://schemas.microsoft.com/office/drawing/2014/main" id="{90C4553D-745E-4652-8A00-6E02FBCF10D7}"/>
              </a:ext>
            </a:extLst>
          </p:cNvPr>
          <p:cNvSpPr/>
          <p:nvPr userDrawn="1"/>
        </p:nvSpPr>
        <p:spPr>
          <a:xfrm>
            <a:off x="2663300" y="2404382"/>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28" name="Rectangle 27">
            <a:extLst>
              <a:ext uri="{FF2B5EF4-FFF2-40B4-BE49-F238E27FC236}">
                <a16:creationId xmlns:a16="http://schemas.microsoft.com/office/drawing/2014/main" id="{EB7B1573-F15A-49E6-A743-CA430A98DB21}"/>
              </a:ext>
            </a:extLst>
          </p:cNvPr>
          <p:cNvSpPr/>
          <p:nvPr userDrawn="1"/>
        </p:nvSpPr>
        <p:spPr>
          <a:xfrm>
            <a:off x="2663300" y="4429287"/>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29" name="Rectangle 28">
            <a:extLst>
              <a:ext uri="{FF2B5EF4-FFF2-40B4-BE49-F238E27FC236}">
                <a16:creationId xmlns:a16="http://schemas.microsoft.com/office/drawing/2014/main" id="{BBE9551A-369F-4DE4-A1E7-6BFF89EA47BB}"/>
              </a:ext>
            </a:extLst>
          </p:cNvPr>
          <p:cNvSpPr/>
          <p:nvPr userDrawn="1"/>
        </p:nvSpPr>
        <p:spPr>
          <a:xfrm>
            <a:off x="4949859" y="2404382"/>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30" name="Rectangle 29">
            <a:extLst>
              <a:ext uri="{FF2B5EF4-FFF2-40B4-BE49-F238E27FC236}">
                <a16:creationId xmlns:a16="http://schemas.microsoft.com/office/drawing/2014/main" id="{0D8822F2-1D9A-45BD-95E1-1C5C8930FB13}"/>
              </a:ext>
            </a:extLst>
          </p:cNvPr>
          <p:cNvSpPr/>
          <p:nvPr userDrawn="1"/>
        </p:nvSpPr>
        <p:spPr>
          <a:xfrm>
            <a:off x="7236418" y="4429287"/>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31" name="Rectangle 30">
            <a:extLst>
              <a:ext uri="{FF2B5EF4-FFF2-40B4-BE49-F238E27FC236}">
                <a16:creationId xmlns:a16="http://schemas.microsoft.com/office/drawing/2014/main" id="{97F27D2C-C2EB-49CE-83F6-B5929899D2A0}"/>
              </a:ext>
            </a:extLst>
          </p:cNvPr>
          <p:cNvSpPr/>
          <p:nvPr userDrawn="1"/>
        </p:nvSpPr>
        <p:spPr>
          <a:xfrm>
            <a:off x="2663300" y="379477"/>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32" name="Rectangle 31">
            <a:extLst>
              <a:ext uri="{FF2B5EF4-FFF2-40B4-BE49-F238E27FC236}">
                <a16:creationId xmlns:a16="http://schemas.microsoft.com/office/drawing/2014/main" id="{BF492207-7A99-4B4E-A114-DD5F5D2B9C24}"/>
              </a:ext>
            </a:extLst>
          </p:cNvPr>
          <p:cNvSpPr/>
          <p:nvPr userDrawn="1"/>
        </p:nvSpPr>
        <p:spPr>
          <a:xfrm>
            <a:off x="7236418" y="379477"/>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33" name="Rectangle 32">
            <a:extLst>
              <a:ext uri="{FF2B5EF4-FFF2-40B4-BE49-F238E27FC236}">
                <a16:creationId xmlns:a16="http://schemas.microsoft.com/office/drawing/2014/main" id="{003F8A3F-B718-4161-812E-FAA3E8CEA210}"/>
              </a:ext>
            </a:extLst>
          </p:cNvPr>
          <p:cNvSpPr/>
          <p:nvPr userDrawn="1"/>
        </p:nvSpPr>
        <p:spPr>
          <a:xfrm>
            <a:off x="9522978" y="379477"/>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34" name="Rectangle 33">
            <a:extLst>
              <a:ext uri="{FF2B5EF4-FFF2-40B4-BE49-F238E27FC236}">
                <a16:creationId xmlns:a16="http://schemas.microsoft.com/office/drawing/2014/main" id="{426D2843-5C27-4187-9B26-3070A6F99CD3}"/>
              </a:ext>
            </a:extLst>
          </p:cNvPr>
          <p:cNvSpPr/>
          <p:nvPr userDrawn="1"/>
        </p:nvSpPr>
        <p:spPr>
          <a:xfrm>
            <a:off x="9530188" y="2407015"/>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35" name="Rectangle 34">
            <a:extLst>
              <a:ext uri="{FF2B5EF4-FFF2-40B4-BE49-F238E27FC236}">
                <a16:creationId xmlns:a16="http://schemas.microsoft.com/office/drawing/2014/main" id="{5F4C3C29-C130-40E1-9247-1FF2AD232E54}"/>
              </a:ext>
            </a:extLst>
          </p:cNvPr>
          <p:cNvSpPr/>
          <p:nvPr userDrawn="1"/>
        </p:nvSpPr>
        <p:spPr>
          <a:xfrm>
            <a:off x="9522978" y="4429287"/>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36" name="Rectangle 35">
            <a:extLst>
              <a:ext uri="{FF2B5EF4-FFF2-40B4-BE49-F238E27FC236}">
                <a16:creationId xmlns:a16="http://schemas.microsoft.com/office/drawing/2014/main" id="{CBEFEF69-5B5F-4F5A-85BD-9874E772E276}"/>
              </a:ext>
            </a:extLst>
          </p:cNvPr>
          <p:cNvSpPr/>
          <p:nvPr userDrawn="1"/>
        </p:nvSpPr>
        <p:spPr>
          <a:xfrm>
            <a:off x="376740" y="2404382"/>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37" name="Rectangle 36">
            <a:extLst>
              <a:ext uri="{FF2B5EF4-FFF2-40B4-BE49-F238E27FC236}">
                <a16:creationId xmlns:a16="http://schemas.microsoft.com/office/drawing/2014/main" id="{E783AC95-8A05-43F1-B11D-CEA8540F9753}"/>
              </a:ext>
            </a:extLst>
          </p:cNvPr>
          <p:cNvSpPr/>
          <p:nvPr userDrawn="1"/>
        </p:nvSpPr>
        <p:spPr>
          <a:xfrm>
            <a:off x="376740" y="379477"/>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38" name="Rectangle 37">
            <a:extLst>
              <a:ext uri="{FF2B5EF4-FFF2-40B4-BE49-F238E27FC236}">
                <a16:creationId xmlns:a16="http://schemas.microsoft.com/office/drawing/2014/main" id="{D4F93AB2-D3BB-4BFF-8CEC-0421F505DF37}"/>
              </a:ext>
            </a:extLst>
          </p:cNvPr>
          <p:cNvSpPr/>
          <p:nvPr userDrawn="1"/>
        </p:nvSpPr>
        <p:spPr>
          <a:xfrm>
            <a:off x="377395" y="4429287"/>
            <a:ext cx="2286560" cy="2024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a:p>
        </p:txBody>
      </p:sp>
      <p:sp>
        <p:nvSpPr>
          <p:cNvPr id="39" name="Rectangle 38">
            <a:extLst>
              <a:ext uri="{FF2B5EF4-FFF2-40B4-BE49-F238E27FC236}">
                <a16:creationId xmlns:a16="http://schemas.microsoft.com/office/drawing/2014/main" id="{4C6DC076-E4D5-4C9E-8B85-7AEAFEB19B76}"/>
              </a:ext>
            </a:extLst>
          </p:cNvPr>
          <p:cNvSpPr>
            <a:spLocks/>
          </p:cNvSpPr>
          <p:nvPr userDrawn="1"/>
        </p:nvSpPr>
        <p:spPr>
          <a:xfrm>
            <a:off x="390875" y="4367174"/>
            <a:ext cx="11433084" cy="128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Rectangle 39">
            <a:extLst>
              <a:ext uri="{FF2B5EF4-FFF2-40B4-BE49-F238E27FC236}">
                <a16:creationId xmlns:a16="http://schemas.microsoft.com/office/drawing/2014/main" id="{1036C711-6B76-4CA5-8BC3-A693839BA9C0}"/>
              </a:ext>
            </a:extLst>
          </p:cNvPr>
          <p:cNvSpPr>
            <a:spLocks/>
          </p:cNvSpPr>
          <p:nvPr userDrawn="1"/>
        </p:nvSpPr>
        <p:spPr>
          <a:xfrm rot="5400000">
            <a:off x="-374796" y="3352098"/>
            <a:ext cx="6076188" cy="1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40">
            <a:extLst>
              <a:ext uri="{FF2B5EF4-FFF2-40B4-BE49-F238E27FC236}">
                <a16:creationId xmlns:a16="http://schemas.microsoft.com/office/drawing/2014/main" id="{B723B389-B5FF-433A-80F7-B9BDF979D09A}"/>
              </a:ext>
            </a:extLst>
          </p:cNvPr>
          <p:cNvSpPr>
            <a:spLocks/>
          </p:cNvSpPr>
          <p:nvPr userDrawn="1"/>
        </p:nvSpPr>
        <p:spPr>
          <a:xfrm rot="5400000">
            <a:off x="1913876" y="3352098"/>
            <a:ext cx="6076188" cy="1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a:extLst>
              <a:ext uri="{FF2B5EF4-FFF2-40B4-BE49-F238E27FC236}">
                <a16:creationId xmlns:a16="http://schemas.microsoft.com/office/drawing/2014/main" id="{4F308D5C-11BC-4B56-99E7-4A14561504FE}"/>
              </a:ext>
            </a:extLst>
          </p:cNvPr>
          <p:cNvSpPr>
            <a:spLocks/>
          </p:cNvSpPr>
          <p:nvPr userDrawn="1"/>
        </p:nvSpPr>
        <p:spPr>
          <a:xfrm rot="5400000">
            <a:off x="4200435" y="3352098"/>
            <a:ext cx="6076188" cy="1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C5F171DD-B755-431C-B36F-BE0BBF72E3D3}"/>
              </a:ext>
            </a:extLst>
          </p:cNvPr>
          <p:cNvSpPr>
            <a:spLocks/>
          </p:cNvSpPr>
          <p:nvPr userDrawn="1"/>
        </p:nvSpPr>
        <p:spPr>
          <a:xfrm rot="5400000">
            <a:off x="6482774" y="3352098"/>
            <a:ext cx="6076188" cy="1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C3888DC1-5414-42D7-A486-B67A744CF54A}"/>
              </a:ext>
            </a:extLst>
          </p:cNvPr>
          <p:cNvSpPr>
            <a:spLocks/>
          </p:cNvSpPr>
          <p:nvPr userDrawn="1"/>
        </p:nvSpPr>
        <p:spPr>
          <a:xfrm>
            <a:off x="390875" y="2340374"/>
            <a:ext cx="11433084" cy="128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776808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BFB0-3640-49CC-A47F-E491863F2B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013E28-97BF-4CB5-B2FC-B410B0F509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B63013-219D-43A4-B29B-B2F891950A13}"/>
              </a:ext>
            </a:extLst>
          </p:cNvPr>
          <p:cNvSpPr>
            <a:spLocks noGrp="1"/>
          </p:cNvSpPr>
          <p:nvPr>
            <p:ph type="dt" sz="half" idx="10"/>
          </p:nvPr>
        </p:nvSpPr>
        <p:spPr/>
        <p:txBody>
          <a:bodyPr/>
          <a:lstStyle/>
          <a:p>
            <a:fld id="{2E29180C-2D3C-42D7-9FA0-4374E5DBBE18}" type="datetimeFigureOut">
              <a:rPr lang="en-US" smtClean="0"/>
              <a:t>5/31/2022</a:t>
            </a:fld>
            <a:endParaRPr lang="en-US"/>
          </a:p>
        </p:txBody>
      </p:sp>
      <p:sp>
        <p:nvSpPr>
          <p:cNvPr id="5" name="Footer Placeholder 4">
            <a:extLst>
              <a:ext uri="{FF2B5EF4-FFF2-40B4-BE49-F238E27FC236}">
                <a16:creationId xmlns:a16="http://schemas.microsoft.com/office/drawing/2014/main" id="{B6AD4D53-0053-44DC-9CD4-C0493DB2C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26477-BA17-4A94-A9A4-2D0AD22BF1FA}"/>
              </a:ext>
            </a:extLst>
          </p:cNvPr>
          <p:cNvSpPr>
            <a:spLocks noGrp="1"/>
          </p:cNvSpPr>
          <p:nvPr>
            <p:ph type="sldNum" sz="quarter" idx="12"/>
          </p:nvPr>
        </p:nvSpPr>
        <p:spPr/>
        <p:txBody>
          <a:bodyPr/>
          <a:lstStyle/>
          <a:p>
            <a:fld id="{40C8B4D5-600C-4F8F-ACD8-0101B5F1F982}" type="slidenum">
              <a:rPr lang="en-US" smtClean="0"/>
              <a:t>‹#›</a:t>
            </a:fld>
            <a:endParaRPr lang="en-US"/>
          </a:p>
        </p:txBody>
      </p:sp>
    </p:spTree>
    <p:extLst>
      <p:ext uri="{BB962C8B-B14F-4D97-AF65-F5344CB8AC3E}">
        <p14:creationId xmlns:p14="http://schemas.microsoft.com/office/powerpoint/2010/main" val="318629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16E1-318A-48E7-9139-C7B971544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6053F-16A6-41BA-BA64-6B11D5E41D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A2AA0-F68D-4716-ADF2-8BDAA619EB02}"/>
              </a:ext>
            </a:extLst>
          </p:cNvPr>
          <p:cNvSpPr>
            <a:spLocks noGrp="1"/>
          </p:cNvSpPr>
          <p:nvPr>
            <p:ph type="dt" sz="half" idx="10"/>
          </p:nvPr>
        </p:nvSpPr>
        <p:spPr/>
        <p:txBody>
          <a:bodyPr/>
          <a:lstStyle/>
          <a:p>
            <a:fld id="{2E29180C-2D3C-42D7-9FA0-4374E5DBBE18}" type="datetimeFigureOut">
              <a:rPr lang="en-US" smtClean="0"/>
              <a:t>5/31/2022</a:t>
            </a:fld>
            <a:endParaRPr lang="en-US"/>
          </a:p>
        </p:txBody>
      </p:sp>
      <p:sp>
        <p:nvSpPr>
          <p:cNvPr id="5" name="Footer Placeholder 4">
            <a:extLst>
              <a:ext uri="{FF2B5EF4-FFF2-40B4-BE49-F238E27FC236}">
                <a16:creationId xmlns:a16="http://schemas.microsoft.com/office/drawing/2014/main" id="{9067D10C-55E9-43F0-9A80-BBF551A75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1E7FE-45A1-437F-819B-2868069A40F6}"/>
              </a:ext>
            </a:extLst>
          </p:cNvPr>
          <p:cNvSpPr>
            <a:spLocks noGrp="1"/>
          </p:cNvSpPr>
          <p:nvPr>
            <p:ph type="sldNum" sz="quarter" idx="12"/>
          </p:nvPr>
        </p:nvSpPr>
        <p:spPr/>
        <p:txBody>
          <a:bodyPr/>
          <a:lstStyle/>
          <a:p>
            <a:fld id="{40C8B4D5-600C-4F8F-ACD8-0101B5F1F982}" type="slidenum">
              <a:rPr lang="en-US" smtClean="0"/>
              <a:t>‹#›</a:t>
            </a:fld>
            <a:endParaRPr lang="en-US"/>
          </a:p>
        </p:txBody>
      </p:sp>
    </p:spTree>
    <p:extLst>
      <p:ext uri="{BB962C8B-B14F-4D97-AF65-F5344CB8AC3E}">
        <p14:creationId xmlns:p14="http://schemas.microsoft.com/office/powerpoint/2010/main" val="2893683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6250-0C45-45E6-9544-037AC595A5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C916C7-E93F-4E2C-A315-6F3C2D65B0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DB5F5C-547A-4A62-A89A-B6AEF84C4392}"/>
              </a:ext>
            </a:extLst>
          </p:cNvPr>
          <p:cNvSpPr>
            <a:spLocks noGrp="1"/>
          </p:cNvSpPr>
          <p:nvPr>
            <p:ph type="dt" sz="half" idx="10"/>
          </p:nvPr>
        </p:nvSpPr>
        <p:spPr/>
        <p:txBody>
          <a:bodyPr/>
          <a:lstStyle/>
          <a:p>
            <a:fld id="{2E29180C-2D3C-42D7-9FA0-4374E5DBBE18}" type="datetimeFigureOut">
              <a:rPr lang="en-US" smtClean="0"/>
              <a:t>5/31/2022</a:t>
            </a:fld>
            <a:endParaRPr lang="en-US"/>
          </a:p>
        </p:txBody>
      </p:sp>
      <p:sp>
        <p:nvSpPr>
          <p:cNvPr id="5" name="Footer Placeholder 4">
            <a:extLst>
              <a:ext uri="{FF2B5EF4-FFF2-40B4-BE49-F238E27FC236}">
                <a16:creationId xmlns:a16="http://schemas.microsoft.com/office/drawing/2014/main" id="{5D1DA09D-A356-4660-8E89-97CE8390A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3229E-A86C-41A0-B62A-B02E370427F8}"/>
              </a:ext>
            </a:extLst>
          </p:cNvPr>
          <p:cNvSpPr>
            <a:spLocks noGrp="1"/>
          </p:cNvSpPr>
          <p:nvPr>
            <p:ph type="sldNum" sz="quarter" idx="12"/>
          </p:nvPr>
        </p:nvSpPr>
        <p:spPr/>
        <p:txBody>
          <a:bodyPr/>
          <a:lstStyle/>
          <a:p>
            <a:fld id="{40C8B4D5-600C-4F8F-ACD8-0101B5F1F982}" type="slidenum">
              <a:rPr lang="en-US" smtClean="0"/>
              <a:t>‹#›</a:t>
            </a:fld>
            <a:endParaRPr lang="en-US"/>
          </a:p>
        </p:txBody>
      </p:sp>
    </p:spTree>
    <p:extLst>
      <p:ext uri="{BB962C8B-B14F-4D97-AF65-F5344CB8AC3E}">
        <p14:creationId xmlns:p14="http://schemas.microsoft.com/office/powerpoint/2010/main" val="239716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603D-4C3B-4E8D-9263-2A2C4E88AA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5F90A4-935C-493F-B199-A983BEBD60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103BC8-90C7-43E7-A852-C864F044A0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980D37-5F96-4118-AA88-2883934E76B6}"/>
              </a:ext>
            </a:extLst>
          </p:cNvPr>
          <p:cNvSpPr>
            <a:spLocks noGrp="1"/>
          </p:cNvSpPr>
          <p:nvPr>
            <p:ph type="dt" sz="half" idx="10"/>
          </p:nvPr>
        </p:nvSpPr>
        <p:spPr/>
        <p:txBody>
          <a:bodyPr/>
          <a:lstStyle/>
          <a:p>
            <a:fld id="{2E29180C-2D3C-42D7-9FA0-4374E5DBBE18}" type="datetimeFigureOut">
              <a:rPr lang="en-US" smtClean="0"/>
              <a:t>5/31/2022</a:t>
            </a:fld>
            <a:endParaRPr lang="en-US"/>
          </a:p>
        </p:txBody>
      </p:sp>
      <p:sp>
        <p:nvSpPr>
          <p:cNvPr id="6" name="Footer Placeholder 5">
            <a:extLst>
              <a:ext uri="{FF2B5EF4-FFF2-40B4-BE49-F238E27FC236}">
                <a16:creationId xmlns:a16="http://schemas.microsoft.com/office/drawing/2014/main" id="{E49294EF-7345-4E17-817B-A0A37765F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08AAC-C97B-4EB3-88E9-9BB186F4A42C}"/>
              </a:ext>
            </a:extLst>
          </p:cNvPr>
          <p:cNvSpPr>
            <a:spLocks noGrp="1"/>
          </p:cNvSpPr>
          <p:nvPr>
            <p:ph type="sldNum" sz="quarter" idx="12"/>
          </p:nvPr>
        </p:nvSpPr>
        <p:spPr/>
        <p:txBody>
          <a:bodyPr/>
          <a:lstStyle/>
          <a:p>
            <a:fld id="{40C8B4D5-600C-4F8F-ACD8-0101B5F1F982}" type="slidenum">
              <a:rPr lang="en-US" smtClean="0"/>
              <a:t>‹#›</a:t>
            </a:fld>
            <a:endParaRPr lang="en-US"/>
          </a:p>
        </p:txBody>
      </p:sp>
    </p:spTree>
    <p:extLst>
      <p:ext uri="{BB962C8B-B14F-4D97-AF65-F5344CB8AC3E}">
        <p14:creationId xmlns:p14="http://schemas.microsoft.com/office/powerpoint/2010/main" val="4256236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862E-FAE8-45F0-87BF-6CEB36B3A5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5802F-B0E1-4425-AE12-77E8072791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AF7F70-A3CF-45EA-B5CC-AF1E8316C7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BB1F52-59CA-4D9B-BF4D-7E2A56902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90433-CA8F-43A2-A319-9E9D22E931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640B0-6F17-4983-98CB-76729B8BA358}"/>
              </a:ext>
            </a:extLst>
          </p:cNvPr>
          <p:cNvSpPr>
            <a:spLocks noGrp="1"/>
          </p:cNvSpPr>
          <p:nvPr>
            <p:ph type="dt" sz="half" idx="10"/>
          </p:nvPr>
        </p:nvSpPr>
        <p:spPr/>
        <p:txBody>
          <a:bodyPr/>
          <a:lstStyle/>
          <a:p>
            <a:fld id="{2E29180C-2D3C-42D7-9FA0-4374E5DBBE18}" type="datetimeFigureOut">
              <a:rPr lang="en-US" smtClean="0"/>
              <a:t>5/31/2022</a:t>
            </a:fld>
            <a:endParaRPr lang="en-US"/>
          </a:p>
        </p:txBody>
      </p:sp>
      <p:sp>
        <p:nvSpPr>
          <p:cNvPr id="8" name="Footer Placeholder 7">
            <a:extLst>
              <a:ext uri="{FF2B5EF4-FFF2-40B4-BE49-F238E27FC236}">
                <a16:creationId xmlns:a16="http://schemas.microsoft.com/office/drawing/2014/main" id="{0151C26C-999D-4FBF-BDA2-7C06124D68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21D32D-3D6D-400A-BE12-7042107177BE}"/>
              </a:ext>
            </a:extLst>
          </p:cNvPr>
          <p:cNvSpPr>
            <a:spLocks noGrp="1"/>
          </p:cNvSpPr>
          <p:nvPr>
            <p:ph type="sldNum" sz="quarter" idx="12"/>
          </p:nvPr>
        </p:nvSpPr>
        <p:spPr/>
        <p:txBody>
          <a:bodyPr/>
          <a:lstStyle/>
          <a:p>
            <a:fld id="{40C8B4D5-600C-4F8F-ACD8-0101B5F1F982}" type="slidenum">
              <a:rPr lang="en-US" smtClean="0"/>
              <a:t>‹#›</a:t>
            </a:fld>
            <a:endParaRPr lang="en-US"/>
          </a:p>
        </p:txBody>
      </p:sp>
    </p:spTree>
    <p:extLst>
      <p:ext uri="{BB962C8B-B14F-4D97-AF65-F5344CB8AC3E}">
        <p14:creationId xmlns:p14="http://schemas.microsoft.com/office/powerpoint/2010/main" val="283722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8380C-FF75-40D8-A6C5-79A08F75DFF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DC206-D9ED-4B86-BED2-5A91BB928B52}" type="slidenum">
              <a:rPr lang="en-US" smtClean="0"/>
              <a:t>‹#›</a:t>
            </a:fld>
            <a:endParaRPr lang="en-US"/>
          </a:p>
        </p:txBody>
      </p:sp>
    </p:spTree>
    <p:extLst>
      <p:ext uri="{BB962C8B-B14F-4D97-AF65-F5344CB8AC3E}">
        <p14:creationId xmlns:p14="http://schemas.microsoft.com/office/powerpoint/2010/main" val="1055032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B6AC-24D9-4CF6-95F7-E415712E63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8EF0F8-1FD6-470E-852F-BDF5F6AF2A04}"/>
              </a:ext>
            </a:extLst>
          </p:cNvPr>
          <p:cNvSpPr>
            <a:spLocks noGrp="1"/>
          </p:cNvSpPr>
          <p:nvPr>
            <p:ph type="dt" sz="half" idx="10"/>
          </p:nvPr>
        </p:nvSpPr>
        <p:spPr/>
        <p:txBody>
          <a:bodyPr/>
          <a:lstStyle/>
          <a:p>
            <a:fld id="{2E29180C-2D3C-42D7-9FA0-4374E5DBBE18}" type="datetimeFigureOut">
              <a:rPr lang="en-US" smtClean="0"/>
              <a:t>5/31/2022</a:t>
            </a:fld>
            <a:endParaRPr lang="en-US"/>
          </a:p>
        </p:txBody>
      </p:sp>
      <p:sp>
        <p:nvSpPr>
          <p:cNvPr id="4" name="Footer Placeholder 3">
            <a:extLst>
              <a:ext uri="{FF2B5EF4-FFF2-40B4-BE49-F238E27FC236}">
                <a16:creationId xmlns:a16="http://schemas.microsoft.com/office/drawing/2014/main" id="{B6278437-1633-4ED3-A49A-4504C8B0BE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6B4139-270E-4F7A-A859-5723A4FEBEBA}"/>
              </a:ext>
            </a:extLst>
          </p:cNvPr>
          <p:cNvSpPr>
            <a:spLocks noGrp="1"/>
          </p:cNvSpPr>
          <p:nvPr>
            <p:ph type="sldNum" sz="quarter" idx="12"/>
          </p:nvPr>
        </p:nvSpPr>
        <p:spPr/>
        <p:txBody>
          <a:bodyPr/>
          <a:lstStyle/>
          <a:p>
            <a:fld id="{40C8B4D5-600C-4F8F-ACD8-0101B5F1F982}" type="slidenum">
              <a:rPr lang="en-US" smtClean="0"/>
              <a:t>‹#›</a:t>
            </a:fld>
            <a:endParaRPr lang="en-US"/>
          </a:p>
        </p:txBody>
      </p:sp>
    </p:spTree>
    <p:extLst>
      <p:ext uri="{BB962C8B-B14F-4D97-AF65-F5344CB8AC3E}">
        <p14:creationId xmlns:p14="http://schemas.microsoft.com/office/powerpoint/2010/main" val="786839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1EC31-836F-4694-B482-F585392A3ECA}"/>
              </a:ext>
            </a:extLst>
          </p:cNvPr>
          <p:cNvSpPr>
            <a:spLocks noGrp="1"/>
          </p:cNvSpPr>
          <p:nvPr>
            <p:ph type="dt" sz="half" idx="10"/>
          </p:nvPr>
        </p:nvSpPr>
        <p:spPr/>
        <p:txBody>
          <a:bodyPr/>
          <a:lstStyle/>
          <a:p>
            <a:fld id="{2E29180C-2D3C-42D7-9FA0-4374E5DBBE18}" type="datetimeFigureOut">
              <a:rPr lang="en-US" smtClean="0"/>
              <a:t>5/31/2022</a:t>
            </a:fld>
            <a:endParaRPr lang="en-US"/>
          </a:p>
        </p:txBody>
      </p:sp>
      <p:sp>
        <p:nvSpPr>
          <p:cNvPr id="3" name="Footer Placeholder 2">
            <a:extLst>
              <a:ext uri="{FF2B5EF4-FFF2-40B4-BE49-F238E27FC236}">
                <a16:creationId xmlns:a16="http://schemas.microsoft.com/office/drawing/2014/main" id="{69D07B63-BD26-4888-971B-DAA957FE2E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883876-4409-49E1-843A-B5997497A5E2}"/>
              </a:ext>
            </a:extLst>
          </p:cNvPr>
          <p:cNvSpPr>
            <a:spLocks noGrp="1"/>
          </p:cNvSpPr>
          <p:nvPr>
            <p:ph type="sldNum" sz="quarter" idx="12"/>
          </p:nvPr>
        </p:nvSpPr>
        <p:spPr/>
        <p:txBody>
          <a:bodyPr/>
          <a:lstStyle/>
          <a:p>
            <a:fld id="{40C8B4D5-600C-4F8F-ACD8-0101B5F1F982}" type="slidenum">
              <a:rPr lang="en-US" smtClean="0"/>
              <a:t>‹#›</a:t>
            </a:fld>
            <a:endParaRPr lang="en-US"/>
          </a:p>
        </p:txBody>
      </p:sp>
    </p:spTree>
    <p:extLst>
      <p:ext uri="{BB962C8B-B14F-4D97-AF65-F5344CB8AC3E}">
        <p14:creationId xmlns:p14="http://schemas.microsoft.com/office/powerpoint/2010/main" val="3432483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D2FB4-74BC-4FD8-9886-2934ED119C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1E8D2E-4772-4EE7-A2DE-40F2E5A10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2703B6-3940-4AA1-A315-302F98B9D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C1F55-C1BB-43F0-843C-3909520262DF}"/>
              </a:ext>
            </a:extLst>
          </p:cNvPr>
          <p:cNvSpPr>
            <a:spLocks noGrp="1"/>
          </p:cNvSpPr>
          <p:nvPr>
            <p:ph type="dt" sz="half" idx="10"/>
          </p:nvPr>
        </p:nvSpPr>
        <p:spPr/>
        <p:txBody>
          <a:bodyPr/>
          <a:lstStyle/>
          <a:p>
            <a:fld id="{2E29180C-2D3C-42D7-9FA0-4374E5DBBE18}" type="datetimeFigureOut">
              <a:rPr lang="en-US" smtClean="0"/>
              <a:t>5/31/2022</a:t>
            </a:fld>
            <a:endParaRPr lang="en-US"/>
          </a:p>
        </p:txBody>
      </p:sp>
      <p:sp>
        <p:nvSpPr>
          <p:cNvPr id="6" name="Footer Placeholder 5">
            <a:extLst>
              <a:ext uri="{FF2B5EF4-FFF2-40B4-BE49-F238E27FC236}">
                <a16:creationId xmlns:a16="http://schemas.microsoft.com/office/drawing/2014/main" id="{9B54215C-8E44-4511-930E-2576544C9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21FB91-47E7-4165-914D-A94122842EB2}"/>
              </a:ext>
            </a:extLst>
          </p:cNvPr>
          <p:cNvSpPr>
            <a:spLocks noGrp="1"/>
          </p:cNvSpPr>
          <p:nvPr>
            <p:ph type="sldNum" sz="quarter" idx="12"/>
          </p:nvPr>
        </p:nvSpPr>
        <p:spPr/>
        <p:txBody>
          <a:bodyPr/>
          <a:lstStyle/>
          <a:p>
            <a:fld id="{40C8B4D5-600C-4F8F-ACD8-0101B5F1F982}" type="slidenum">
              <a:rPr lang="en-US" smtClean="0"/>
              <a:t>‹#›</a:t>
            </a:fld>
            <a:endParaRPr lang="en-US"/>
          </a:p>
        </p:txBody>
      </p:sp>
    </p:spTree>
    <p:extLst>
      <p:ext uri="{BB962C8B-B14F-4D97-AF65-F5344CB8AC3E}">
        <p14:creationId xmlns:p14="http://schemas.microsoft.com/office/powerpoint/2010/main" val="4265768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8E0E-E89D-4B62-B8A3-AAFDE1513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B722E-F39D-4BBA-BBC8-ED2304CBE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9BEEF1-D908-4859-830D-29E3B0BBD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C01AA-BF23-4855-A95E-45C9DAF088D9}"/>
              </a:ext>
            </a:extLst>
          </p:cNvPr>
          <p:cNvSpPr>
            <a:spLocks noGrp="1"/>
          </p:cNvSpPr>
          <p:nvPr>
            <p:ph type="dt" sz="half" idx="10"/>
          </p:nvPr>
        </p:nvSpPr>
        <p:spPr/>
        <p:txBody>
          <a:bodyPr/>
          <a:lstStyle/>
          <a:p>
            <a:fld id="{2E29180C-2D3C-42D7-9FA0-4374E5DBBE18}" type="datetimeFigureOut">
              <a:rPr lang="en-US" smtClean="0"/>
              <a:t>5/31/2022</a:t>
            </a:fld>
            <a:endParaRPr lang="en-US"/>
          </a:p>
        </p:txBody>
      </p:sp>
      <p:sp>
        <p:nvSpPr>
          <p:cNvPr id="6" name="Footer Placeholder 5">
            <a:extLst>
              <a:ext uri="{FF2B5EF4-FFF2-40B4-BE49-F238E27FC236}">
                <a16:creationId xmlns:a16="http://schemas.microsoft.com/office/drawing/2014/main" id="{B66F73AC-DD30-4628-A279-E8494BE05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242E1-F8FC-44B0-8087-F580B96D3739}"/>
              </a:ext>
            </a:extLst>
          </p:cNvPr>
          <p:cNvSpPr>
            <a:spLocks noGrp="1"/>
          </p:cNvSpPr>
          <p:nvPr>
            <p:ph type="sldNum" sz="quarter" idx="12"/>
          </p:nvPr>
        </p:nvSpPr>
        <p:spPr/>
        <p:txBody>
          <a:bodyPr/>
          <a:lstStyle/>
          <a:p>
            <a:fld id="{40C8B4D5-600C-4F8F-ACD8-0101B5F1F982}" type="slidenum">
              <a:rPr lang="en-US" smtClean="0"/>
              <a:t>‹#›</a:t>
            </a:fld>
            <a:endParaRPr lang="en-US"/>
          </a:p>
        </p:txBody>
      </p:sp>
    </p:spTree>
    <p:extLst>
      <p:ext uri="{BB962C8B-B14F-4D97-AF65-F5344CB8AC3E}">
        <p14:creationId xmlns:p14="http://schemas.microsoft.com/office/powerpoint/2010/main" val="291175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50E6-E054-4073-B43E-17000F3C49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3C05A-99B4-4C12-B03D-E5616CEABB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F9DC6-6847-40F7-8B78-F99C8E85CC80}"/>
              </a:ext>
            </a:extLst>
          </p:cNvPr>
          <p:cNvSpPr>
            <a:spLocks noGrp="1"/>
          </p:cNvSpPr>
          <p:nvPr>
            <p:ph type="dt" sz="half" idx="10"/>
          </p:nvPr>
        </p:nvSpPr>
        <p:spPr/>
        <p:txBody>
          <a:bodyPr/>
          <a:lstStyle/>
          <a:p>
            <a:fld id="{2E29180C-2D3C-42D7-9FA0-4374E5DBBE18}" type="datetimeFigureOut">
              <a:rPr lang="en-US" smtClean="0"/>
              <a:t>5/31/2022</a:t>
            </a:fld>
            <a:endParaRPr lang="en-US"/>
          </a:p>
        </p:txBody>
      </p:sp>
      <p:sp>
        <p:nvSpPr>
          <p:cNvPr id="5" name="Footer Placeholder 4">
            <a:extLst>
              <a:ext uri="{FF2B5EF4-FFF2-40B4-BE49-F238E27FC236}">
                <a16:creationId xmlns:a16="http://schemas.microsoft.com/office/drawing/2014/main" id="{068B408F-8043-4ADE-A314-38F20B280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17B61-59E5-4425-808A-02145F802509}"/>
              </a:ext>
            </a:extLst>
          </p:cNvPr>
          <p:cNvSpPr>
            <a:spLocks noGrp="1"/>
          </p:cNvSpPr>
          <p:nvPr>
            <p:ph type="sldNum" sz="quarter" idx="12"/>
          </p:nvPr>
        </p:nvSpPr>
        <p:spPr/>
        <p:txBody>
          <a:bodyPr/>
          <a:lstStyle/>
          <a:p>
            <a:fld id="{40C8B4D5-600C-4F8F-ACD8-0101B5F1F982}" type="slidenum">
              <a:rPr lang="en-US" smtClean="0"/>
              <a:t>‹#›</a:t>
            </a:fld>
            <a:endParaRPr lang="en-US"/>
          </a:p>
        </p:txBody>
      </p:sp>
    </p:spTree>
    <p:extLst>
      <p:ext uri="{BB962C8B-B14F-4D97-AF65-F5344CB8AC3E}">
        <p14:creationId xmlns:p14="http://schemas.microsoft.com/office/powerpoint/2010/main" val="2066602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7E5F42-F01E-4E95-A09C-FDC611D181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1DEB07-28F6-46F7-B1E6-0B851AFFFC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829E4-381E-4F48-83C5-C13448D50ABE}"/>
              </a:ext>
            </a:extLst>
          </p:cNvPr>
          <p:cNvSpPr>
            <a:spLocks noGrp="1"/>
          </p:cNvSpPr>
          <p:nvPr>
            <p:ph type="dt" sz="half" idx="10"/>
          </p:nvPr>
        </p:nvSpPr>
        <p:spPr/>
        <p:txBody>
          <a:bodyPr/>
          <a:lstStyle/>
          <a:p>
            <a:fld id="{2E29180C-2D3C-42D7-9FA0-4374E5DBBE18}" type="datetimeFigureOut">
              <a:rPr lang="en-US" smtClean="0"/>
              <a:t>5/31/2022</a:t>
            </a:fld>
            <a:endParaRPr lang="en-US"/>
          </a:p>
        </p:txBody>
      </p:sp>
      <p:sp>
        <p:nvSpPr>
          <p:cNvPr id="5" name="Footer Placeholder 4">
            <a:extLst>
              <a:ext uri="{FF2B5EF4-FFF2-40B4-BE49-F238E27FC236}">
                <a16:creationId xmlns:a16="http://schemas.microsoft.com/office/drawing/2014/main" id="{1528BE10-F356-4319-9FCC-40F511723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A561B-B86C-455D-A1FC-E57B2063634A}"/>
              </a:ext>
            </a:extLst>
          </p:cNvPr>
          <p:cNvSpPr>
            <a:spLocks noGrp="1"/>
          </p:cNvSpPr>
          <p:nvPr>
            <p:ph type="sldNum" sz="quarter" idx="12"/>
          </p:nvPr>
        </p:nvSpPr>
        <p:spPr/>
        <p:txBody>
          <a:bodyPr/>
          <a:lstStyle/>
          <a:p>
            <a:fld id="{40C8B4D5-600C-4F8F-ACD8-0101B5F1F982}" type="slidenum">
              <a:rPr lang="en-US" smtClean="0"/>
              <a:t>‹#›</a:t>
            </a:fld>
            <a:endParaRPr lang="en-US"/>
          </a:p>
        </p:txBody>
      </p:sp>
    </p:spTree>
    <p:extLst>
      <p:ext uri="{BB962C8B-B14F-4D97-AF65-F5344CB8AC3E}">
        <p14:creationId xmlns:p14="http://schemas.microsoft.com/office/powerpoint/2010/main" val="132925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8380C-FF75-40D8-A6C5-79A08F75DFF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DC206-D9ED-4B86-BED2-5A91BB928B52}" type="slidenum">
              <a:rPr lang="en-US" smtClean="0"/>
              <a:t>‹#›</a:t>
            </a:fld>
            <a:endParaRPr lang="en-US"/>
          </a:p>
        </p:txBody>
      </p:sp>
    </p:spTree>
    <p:extLst>
      <p:ext uri="{BB962C8B-B14F-4D97-AF65-F5344CB8AC3E}">
        <p14:creationId xmlns:p14="http://schemas.microsoft.com/office/powerpoint/2010/main" val="49833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C8380C-FF75-40D8-A6C5-79A08F75DFFD}"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DC206-D9ED-4B86-BED2-5A91BB928B52}" type="slidenum">
              <a:rPr lang="en-US" smtClean="0"/>
              <a:t>‹#›</a:t>
            </a:fld>
            <a:endParaRPr lang="en-US"/>
          </a:p>
        </p:txBody>
      </p:sp>
    </p:spTree>
    <p:extLst>
      <p:ext uri="{BB962C8B-B14F-4D97-AF65-F5344CB8AC3E}">
        <p14:creationId xmlns:p14="http://schemas.microsoft.com/office/powerpoint/2010/main" val="28388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C8380C-FF75-40D8-A6C5-79A08F75DFFD}" type="datetimeFigureOut">
              <a:rPr lang="en-US" smtClean="0"/>
              <a:t>5/31/2022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FDC206-D9ED-4B86-BED2-5A91BB928B52}" type="slidenum">
              <a:rPr lang="en-US" smtClean="0"/>
              <a:t>‹#›</a:t>
            </a:fld>
            <a:endParaRPr lang="en-US"/>
          </a:p>
        </p:txBody>
      </p:sp>
    </p:spTree>
    <p:extLst>
      <p:ext uri="{BB962C8B-B14F-4D97-AF65-F5344CB8AC3E}">
        <p14:creationId xmlns:p14="http://schemas.microsoft.com/office/powerpoint/2010/main" val="100449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C8380C-FF75-40D8-A6C5-79A08F75DFFD}" type="datetimeFigureOut">
              <a:rPr lang="en-US" smtClean="0"/>
              <a:t>5/31/2022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DC206-D9ED-4B86-BED2-5A91BB928B52}" type="slidenum">
              <a:rPr lang="en-US" smtClean="0"/>
              <a:t>‹#›</a:t>
            </a:fld>
            <a:endParaRPr lang="en-US"/>
          </a:p>
        </p:txBody>
      </p:sp>
    </p:spTree>
    <p:extLst>
      <p:ext uri="{BB962C8B-B14F-4D97-AF65-F5344CB8AC3E}">
        <p14:creationId xmlns:p14="http://schemas.microsoft.com/office/powerpoint/2010/main" val="183164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8380C-FF75-40D8-A6C5-79A08F75DFFD}" type="datetimeFigureOut">
              <a:rPr lang="en-US" smtClean="0"/>
              <a:t>5/31/2022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FDC206-D9ED-4B86-BED2-5A91BB928B52}" type="slidenum">
              <a:rPr lang="en-US" smtClean="0"/>
              <a:t>‹#›</a:t>
            </a:fld>
            <a:endParaRPr lang="en-US"/>
          </a:p>
        </p:txBody>
      </p:sp>
    </p:spTree>
    <p:extLst>
      <p:ext uri="{BB962C8B-B14F-4D97-AF65-F5344CB8AC3E}">
        <p14:creationId xmlns:p14="http://schemas.microsoft.com/office/powerpoint/2010/main" val="72709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8380C-FF75-40D8-A6C5-79A08F75DFFD}"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DC206-D9ED-4B86-BED2-5A91BB928B52}" type="slidenum">
              <a:rPr lang="en-US" smtClean="0"/>
              <a:t>‹#›</a:t>
            </a:fld>
            <a:endParaRPr lang="en-US"/>
          </a:p>
        </p:txBody>
      </p:sp>
    </p:spTree>
    <p:extLst>
      <p:ext uri="{BB962C8B-B14F-4D97-AF65-F5344CB8AC3E}">
        <p14:creationId xmlns:p14="http://schemas.microsoft.com/office/powerpoint/2010/main" val="245422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8380C-FF75-40D8-A6C5-79A08F75DFFD}"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DC206-D9ED-4B86-BED2-5A91BB928B52}" type="slidenum">
              <a:rPr lang="en-US" smtClean="0"/>
              <a:t>‹#›</a:t>
            </a:fld>
            <a:endParaRPr lang="en-US"/>
          </a:p>
        </p:txBody>
      </p:sp>
    </p:spTree>
    <p:extLst>
      <p:ext uri="{BB962C8B-B14F-4D97-AF65-F5344CB8AC3E}">
        <p14:creationId xmlns:p14="http://schemas.microsoft.com/office/powerpoint/2010/main" val="75448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tags" Target="../tags/tag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xml"/><Relationship Id="rId5" Type="http://schemas.openxmlformats.org/officeDocument/2006/relationships/vmlDrawing" Target="../drawings/vmlDrawing1.vml"/><Relationship Id="rId10" Type="http://schemas.openxmlformats.org/officeDocument/2006/relationships/image" Target="../media/image2.emf"/><Relationship Id="rId4" Type="http://schemas.openxmlformats.org/officeDocument/2006/relationships/theme" Target="../theme/theme2.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8380C-FF75-40D8-A6C5-79A08F75DFFD}" type="datetimeFigureOut">
              <a:rPr lang="en-US" smtClean="0"/>
              <a:t>5/31/2022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DC206-D9ED-4B86-BED2-5A91BB928B52}" type="slidenum">
              <a:rPr lang="en-US" smtClean="0"/>
              <a:t>‹#›</a:t>
            </a:fld>
            <a:endParaRPr lang="en-US"/>
          </a:p>
        </p:txBody>
      </p:sp>
    </p:spTree>
    <p:extLst>
      <p:ext uri="{BB962C8B-B14F-4D97-AF65-F5344CB8AC3E}">
        <p14:creationId xmlns:p14="http://schemas.microsoft.com/office/powerpoint/2010/main" val="3453903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FF021CF-EE00-467D-95DE-307E6B9A5CA0}"/>
              </a:ext>
            </a:extLst>
          </p:cNvPr>
          <p:cNvGraphicFramePr>
            <a:graphicFrameLocks noChangeAspect="1"/>
          </p:cNvGraphicFramePr>
          <p:nvPr userDrawn="1">
            <p:custDataLst>
              <p:tags r:id="rId6"/>
            </p:custDataLst>
            <p:extLst>
              <p:ext uri="{D42A27DB-BD31-4B8C-83A1-F6EECF244321}">
                <p14:modId xmlns:p14="http://schemas.microsoft.com/office/powerpoint/2010/main" val="591749815"/>
              </p:ex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spid="_x0000_s13316" name="think-cell Slide" r:id="rId8" imgW="408" imgH="408" progId="TCLayout.ActiveDocument.1">
                  <p:embed/>
                </p:oleObj>
              </mc:Choice>
              <mc:Fallback>
                <p:oleObj name="think-cell Slide" r:id="rId8" imgW="408" imgH="408" progId="TCLayout.ActiveDocument.1">
                  <p:embed/>
                  <p:pic>
                    <p:nvPicPr>
                      <p:cNvPr id="2" name="Object 1" hidden="1">
                        <a:extLst>
                          <a:ext uri="{FF2B5EF4-FFF2-40B4-BE49-F238E27FC236}">
                            <a16:creationId xmlns:a16="http://schemas.microsoft.com/office/drawing/2014/main" id="{EFF021CF-EE00-467D-95DE-307E6B9A5CA0}"/>
                          </a:ext>
                        </a:extLst>
                      </p:cNvPr>
                      <p:cNvPicPr/>
                      <p:nvPr/>
                    </p:nvPicPr>
                    <p:blipFill>
                      <a:blip r:embed="rId9"/>
                      <a:stretch>
                        <a:fillRect/>
                      </a:stretch>
                    </p:blipFill>
                    <p:spPr>
                      <a:xfrm>
                        <a:off x="794" y="794"/>
                        <a:ext cx="794" cy="794"/>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6EEFF63-E06D-4E22-8FA2-8E4E16336EA7}"/>
              </a:ext>
            </a:extLst>
          </p:cNvPr>
          <p:cNvSpPr/>
          <p:nvPr userDrawn="1">
            <p:custDataLst>
              <p:tags r:id="rId7"/>
            </p:custDataLst>
          </p:nvPr>
        </p:nvSpPr>
        <p:spPr>
          <a:xfrm>
            <a:off x="1" y="1"/>
            <a:ext cx="79375" cy="79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4" name="Rectangle 3">
            <a:extLst>
              <a:ext uri="{FF2B5EF4-FFF2-40B4-BE49-F238E27FC236}">
                <a16:creationId xmlns:a16="http://schemas.microsoft.com/office/drawing/2014/main" id="{FCDF9780-0177-4082-B514-11DEF0D00CC8}"/>
              </a:ext>
            </a:extLst>
          </p:cNvPr>
          <p:cNvSpPr/>
          <p:nvPr userDrawn="1"/>
        </p:nvSpPr>
        <p:spPr>
          <a:xfrm>
            <a:off x="0" y="6454193"/>
            <a:ext cx="12192000" cy="40380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09"/>
          </a:p>
        </p:txBody>
      </p:sp>
      <p:sp>
        <p:nvSpPr>
          <p:cNvPr id="5" name="Slide Number Placeholder 5">
            <a:extLst>
              <a:ext uri="{FF2B5EF4-FFF2-40B4-BE49-F238E27FC236}">
                <a16:creationId xmlns:a16="http://schemas.microsoft.com/office/drawing/2014/main" id="{77FAC6B9-02CD-46D3-A06A-F9525E9DAB81}"/>
              </a:ext>
            </a:extLst>
          </p:cNvPr>
          <p:cNvSpPr txBox="1">
            <a:spLocks/>
          </p:cNvSpPr>
          <p:nvPr userDrawn="1"/>
        </p:nvSpPr>
        <p:spPr>
          <a:xfrm>
            <a:off x="11648441" y="6489276"/>
            <a:ext cx="726440" cy="349250"/>
          </a:xfrm>
          <a:prstGeom prst="rect">
            <a:avLst/>
          </a:prstGeom>
        </p:spPr>
        <p:txBody>
          <a:bodyPr vert="horz" lIns="91428" tIns="45714" rIns="91428" bIns="4571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D5D8DC-9473-3845-81D6-4BCA6EEE8B1B}" type="slidenum">
              <a:rPr lang="en-US" sz="800" smtClean="0">
                <a:latin typeface="Helvetica" pitchFamily="2" charset="0"/>
                <a:ea typeface="Helvetica Neue" panose="02000503000000020004" pitchFamily="2" charset="0"/>
                <a:cs typeface="Helvetica Neue" panose="02000503000000020004" pitchFamily="2" charset="0"/>
              </a:rPr>
              <a:pPr algn="l"/>
              <a:t>‹#›</a:t>
            </a:fld>
            <a:endParaRPr lang="en-US" sz="800">
              <a:latin typeface="Helvetica"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7C70FC0E-C854-44A3-AF4C-E407D80EA737}"/>
              </a:ext>
            </a:extLst>
          </p:cNvPr>
          <p:cNvPicPr>
            <a:picLocks noChangeAspect="1"/>
          </p:cNvPicPr>
          <p:nvPr userDrawn="1"/>
        </p:nvPicPr>
        <p:blipFill>
          <a:blip r:embed="rId10"/>
          <a:stretch>
            <a:fillRect/>
          </a:stretch>
        </p:blipFill>
        <p:spPr>
          <a:xfrm>
            <a:off x="376740" y="6627679"/>
            <a:ext cx="1068120" cy="75877"/>
          </a:xfrm>
          <a:prstGeom prst="rect">
            <a:avLst/>
          </a:prstGeom>
        </p:spPr>
      </p:pic>
      <p:grpSp>
        <p:nvGrpSpPr>
          <p:cNvPr id="7" name="Group 6">
            <a:extLst>
              <a:ext uri="{FF2B5EF4-FFF2-40B4-BE49-F238E27FC236}">
                <a16:creationId xmlns:a16="http://schemas.microsoft.com/office/drawing/2014/main" id="{ACD71A65-F3B5-4203-9212-5917F758C150}"/>
              </a:ext>
            </a:extLst>
          </p:cNvPr>
          <p:cNvGrpSpPr/>
          <p:nvPr userDrawn="1"/>
        </p:nvGrpSpPr>
        <p:grpSpPr>
          <a:xfrm>
            <a:off x="3544577" y="6601153"/>
            <a:ext cx="5102847" cy="178867"/>
            <a:chOff x="7229781" y="13205016"/>
            <a:chExt cx="10207023" cy="357732"/>
          </a:xfrm>
        </p:grpSpPr>
        <p:sp>
          <p:nvSpPr>
            <p:cNvPr id="8" name="TextBox 7">
              <a:extLst>
                <a:ext uri="{FF2B5EF4-FFF2-40B4-BE49-F238E27FC236}">
                  <a16:creationId xmlns:a16="http://schemas.microsoft.com/office/drawing/2014/main" id="{72A1D7D0-BBF7-4CE7-B314-332959495745}"/>
                </a:ext>
              </a:extLst>
            </p:cNvPr>
            <p:cNvSpPr txBox="1"/>
            <p:nvPr userDrawn="1"/>
          </p:nvSpPr>
          <p:spPr>
            <a:xfrm>
              <a:off x="7229781" y="13205016"/>
              <a:ext cx="4801225" cy="353942"/>
            </a:xfrm>
            <a:prstGeom prst="rect">
              <a:avLst/>
            </a:prstGeom>
            <a:noFill/>
          </p:spPr>
          <p:txBody>
            <a:bodyPr wrap="square" rtlCol="0">
              <a:spAutoFit/>
            </a:bodyPr>
            <a:lstStyle/>
            <a:p>
              <a:r>
                <a:rPr lang="en-US" sz="550" b="0" i="0" spc="100" baseline="0">
                  <a:solidFill>
                    <a:schemeClr val="tx2"/>
                  </a:solidFill>
                  <a:latin typeface="Helvetica" pitchFamily="2" charset="0"/>
                  <a:ea typeface="Helvetica Neue" panose="02000503000000020004" pitchFamily="2" charset="0"/>
                  <a:cs typeface="GothamSSm Medium" pitchFamily="2" charset="0"/>
                </a:rPr>
                <a:t>COPYRIGHT 2020 TESLA, INC.</a:t>
              </a:r>
            </a:p>
          </p:txBody>
        </p:sp>
        <p:sp>
          <p:nvSpPr>
            <p:cNvPr id="9" name="TextBox 8">
              <a:extLst>
                <a:ext uri="{FF2B5EF4-FFF2-40B4-BE49-F238E27FC236}">
                  <a16:creationId xmlns:a16="http://schemas.microsoft.com/office/drawing/2014/main" id="{23201388-E684-431D-8656-B8A494660F5E}"/>
                </a:ext>
              </a:extLst>
            </p:cNvPr>
            <p:cNvSpPr txBox="1"/>
            <p:nvPr userDrawn="1"/>
          </p:nvSpPr>
          <p:spPr>
            <a:xfrm>
              <a:off x="11665173" y="13208806"/>
              <a:ext cx="5771631" cy="353942"/>
            </a:xfrm>
            <a:prstGeom prst="rect">
              <a:avLst/>
            </a:prstGeom>
            <a:noFill/>
          </p:spPr>
          <p:txBody>
            <a:bodyPr wrap="square" rtlCol="0">
              <a:spAutoFit/>
            </a:bodyPr>
            <a:lstStyle/>
            <a:p>
              <a:r>
                <a:rPr lang="en-US" sz="550" b="0" i="0" spc="100" baseline="0">
                  <a:solidFill>
                    <a:schemeClr val="tx2"/>
                  </a:solidFill>
                  <a:latin typeface="Helvetica" pitchFamily="2" charset="0"/>
                  <a:ea typeface="Helvetica Neue" panose="02000503000000020004" pitchFamily="2" charset="0"/>
                  <a:cs typeface="GothamSSm Medium" pitchFamily="2" charset="0"/>
                </a:rPr>
                <a:t>PROPRIETARY AND CONFIDENTIAL, DISCLOSED UNDER NDA</a:t>
              </a:r>
            </a:p>
          </p:txBody>
        </p:sp>
      </p:grpSp>
    </p:spTree>
    <p:extLst>
      <p:ext uri="{BB962C8B-B14F-4D97-AF65-F5344CB8AC3E}">
        <p14:creationId xmlns:p14="http://schemas.microsoft.com/office/powerpoint/2010/main" val="4043518776"/>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702" r:id="rId3"/>
  </p:sldLayoutIdLst>
  <p:hf hdr="0" ftr="0" dt="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2"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5"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53D6B-7D04-4976-97AE-075526C94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3AA6A5-43BC-49CE-BF3A-CF846ED94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931DC-B285-438D-9BF3-689FF89C9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9180C-2D3C-42D7-9FA0-4374E5DBBE18}" type="datetimeFigureOut">
              <a:rPr lang="en-US" smtClean="0"/>
              <a:t>5/31/2022</a:t>
            </a:fld>
            <a:endParaRPr lang="en-US"/>
          </a:p>
        </p:txBody>
      </p:sp>
      <p:sp>
        <p:nvSpPr>
          <p:cNvPr id="5" name="Footer Placeholder 4">
            <a:extLst>
              <a:ext uri="{FF2B5EF4-FFF2-40B4-BE49-F238E27FC236}">
                <a16:creationId xmlns:a16="http://schemas.microsoft.com/office/drawing/2014/main" id="{60E36DFD-2E99-448A-8104-EEFBDC04A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C5417C-A2C4-4F16-AEBB-3D90EC4EAC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8B4D5-600C-4F8F-ACD8-0101B5F1F982}" type="slidenum">
              <a:rPr lang="en-US" smtClean="0"/>
              <a:t>‹#›</a:t>
            </a:fld>
            <a:endParaRPr lang="en-US"/>
          </a:p>
        </p:txBody>
      </p:sp>
    </p:spTree>
    <p:extLst>
      <p:ext uri="{BB962C8B-B14F-4D97-AF65-F5344CB8AC3E}">
        <p14:creationId xmlns:p14="http://schemas.microsoft.com/office/powerpoint/2010/main" val="361269707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s://www.ercot.com/files/docs/2020/08/31/Requirements_for_Aggregate_Load_Resource_Participation_in_the_ERCOT_Markets.do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ercot.com/mktrules/issues/OBDRR041#keydoc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interchange.puc.texas.gov/Documents/52373_99_1152400.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nterchange.puc.texas.gov/Documents/52373_99_1152400.PDF" TargetMode="External"/><Relationship Id="rId2" Type="http://schemas.openxmlformats.org/officeDocument/2006/relationships/hyperlink" Target="http://interchange.puc.texas.gov/search/documents/?controlNumber=51603&amp;itemNumber=4" TargetMode="External"/><Relationship Id="rId1" Type="http://schemas.openxmlformats.org/officeDocument/2006/relationships/slideLayout" Target="../slideLayouts/slideLayout2.xml"/><Relationship Id="rId4" Type="http://schemas.openxmlformats.org/officeDocument/2006/relationships/hyperlink" Target="https://aemo.com.au/en/initiatives/major-programs/nem-distributed-energy-resources-der-program/der-demonstrations/virtual-power-plant-vpp-demonstration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C4B1-61C1-1CC5-A647-4DC1847C3797}"/>
              </a:ext>
            </a:extLst>
          </p:cNvPr>
          <p:cNvSpPr>
            <a:spLocks noGrp="1"/>
          </p:cNvSpPr>
          <p:nvPr>
            <p:ph type="ctrTitle"/>
          </p:nvPr>
        </p:nvSpPr>
        <p:spPr>
          <a:xfrm>
            <a:off x="1128888" y="1677399"/>
            <a:ext cx="9827941" cy="2646749"/>
          </a:xfrm>
        </p:spPr>
        <p:txBody>
          <a:bodyPr>
            <a:normAutofit fontScale="90000"/>
          </a:bodyPr>
          <a:lstStyle/>
          <a:p>
            <a:br>
              <a:rPr lang="en-US" dirty="0">
                <a:latin typeface="Futura Medium"/>
              </a:rPr>
            </a:br>
            <a:r>
              <a:rPr lang="en-US" b="1" dirty="0">
                <a:solidFill>
                  <a:srgbClr val="C00000"/>
                </a:solidFill>
                <a:latin typeface="Calibri Light"/>
                <a:cs typeface="Calibri Light"/>
              </a:rPr>
              <a:t>Virtual Power Plants in Texas ASAP</a:t>
            </a:r>
            <a:br>
              <a:rPr lang="en-US" dirty="0">
                <a:latin typeface="Calibri Light"/>
                <a:cs typeface="Calibri Light"/>
              </a:rPr>
            </a:br>
            <a:r>
              <a:rPr lang="en-US" dirty="0">
                <a:latin typeface="Calibri Light"/>
                <a:cs typeface="Calibri Light"/>
              </a:rPr>
              <a:t> </a:t>
            </a:r>
            <a:br>
              <a:rPr lang="en-US" dirty="0">
                <a:latin typeface="Calibri Light"/>
              </a:rPr>
            </a:br>
            <a:r>
              <a:rPr lang="en-US" sz="4000" dirty="0">
                <a:latin typeface="Calibri Light"/>
                <a:cs typeface="Calibri Light"/>
              </a:rPr>
              <a:t>Refresh Rules for </a:t>
            </a:r>
            <a:br>
              <a:rPr lang="en-US" sz="4000" dirty="0">
                <a:latin typeface="Calibri Light"/>
              </a:rPr>
            </a:br>
            <a:r>
              <a:rPr lang="en-US" sz="4000" dirty="0">
                <a:latin typeface="Calibri Light"/>
                <a:cs typeface="Calibri Light"/>
              </a:rPr>
              <a:t>“Participation of Aggregate Load Resources”</a:t>
            </a:r>
          </a:p>
        </p:txBody>
      </p:sp>
      <p:sp>
        <p:nvSpPr>
          <p:cNvPr id="3" name="Subtitle 2">
            <a:extLst>
              <a:ext uri="{FF2B5EF4-FFF2-40B4-BE49-F238E27FC236}">
                <a16:creationId xmlns:a16="http://schemas.microsoft.com/office/drawing/2014/main" id="{72CC6FF7-9F7F-222A-9C0D-F200BE3A3C24}"/>
              </a:ext>
            </a:extLst>
          </p:cNvPr>
          <p:cNvSpPr>
            <a:spLocks noGrp="1"/>
          </p:cNvSpPr>
          <p:nvPr>
            <p:ph type="subTitle" idx="1"/>
          </p:nvPr>
        </p:nvSpPr>
        <p:spPr>
          <a:xfrm>
            <a:off x="238435" y="5675203"/>
            <a:ext cx="11714152" cy="1655762"/>
          </a:xfrm>
        </p:spPr>
        <p:txBody>
          <a:bodyPr vert="horz" lIns="91440" tIns="45720" rIns="91440" bIns="45720" rtlCol="0" anchor="t">
            <a:normAutofit/>
          </a:bodyPr>
          <a:lstStyle/>
          <a:p>
            <a:pPr algn="l"/>
            <a:r>
              <a:rPr lang="en-US" sz="2000" dirty="0">
                <a:latin typeface="Calibri Light"/>
                <a:cs typeface="Calibri Light"/>
              </a:rPr>
              <a:t>ERCOT OBDRR041 Workshop</a:t>
            </a:r>
          </a:p>
          <a:p>
            <a:pPr algn="l"/>
            <a:r>
              <a:rPr lang="en-US" sz="2000" dirty="0">
                <a:latin typeface="Calibri Light"/>
                <a:cs typeface="Calibri Light"/>
              </a:rPr>
              <a:t>May 31, 2022 </a:t>
            </a:r>
          </a:p>
        </p:txBody>
      </p:sp>
    </p:spTree>
    <p:extLst>
      <p:ext uri="{BB962C8B-B14F-4D97-AF65-F5344CB8AC3E}">
        <p14:creationId xmlns:p14="http://schemas.microsoft.com/office/powerpoint/2010/main" val="251899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C1ED-9F13-46FF-4879-091DDFB71E81}"/>
              </a:ext>
            </a:extLst>
          </p:cNvPr>
          <p:cNvSpPr>
            <a:spLocks noGrp="1"/>
          </p:cNvSpPr>
          <p:nvPr>
            <p:ph type="title"/>
          </p:nvPr>
        </p:nvSpPr>
        <p:spPr>
          <a:xfrm>
            <a:off x="584200" y="294241"/>
            <a:ext cx="10515600" cy="464172"/>
          </a:xfrm>
        </p:spPr>
        <p:txBody>
          <a:bodyPr>
            <a:noAutofit/>
          </a:bodyPr>
          <a:lstStyle/>
          <a:p>
            <a:r>
              <a:rPr lang="en-US" sz="3600" b="1" dirty="0">
                <a:solidFill>
                  <a:srgbClr val="C00000"/>
                </a:solidFill>
                <a:ea typeface="Calibri Light"/>
                <a:cs typeface="Calibri Light"/>
              </a:rPr>
              <a:t>SCED Dispatch – Deployment of Reserve Capacity </a:t>
            </a:r>
            <a:endParaRPr lang="en-US" sz="3600" b="1">
              <a:solidFill>
                <a:srgbClr val="C00000"/>
              </a:solidFill>
              <a:highlight>
                <a:srgbClr val="FFFF00"/>
              </a:highlight>
              <a:cs typeface="Calibri Light"/>
            </a:endParaRPr>
          </a:p>
        </p:txBody>
      </p:sp>
      <p:sp>
        <p:nvSpPr>
          <p:cNvPr id="11" name="TextBox 10">
            <a:extLst>
              <a:ext uri="{FF2B5EF4-FFF2-40B4-BE49-F238E27FC236}">
                <a16:creationId xmlns:a16="http://schemas.microsoft.com/office/drawing/2014/main" id="{7D3ED972-A604-93DF-DA5B-1A1CE5B91430}"/>
              </a:ext>
            </a:extLst>
          </p:cNvPr>
          <p:cNvSpPr txBox="1"/>
          <p:nvPr/>
        </p:nvSpPr>
        <p:spPr>
          <a:xfrm>
            <a:off x="6830890" y="1135429"/>
            <a:ext cx="470681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Light"/>
                <a:cs typeface="Calibri Light"/>
              </a:rPr>
              <a:t>Service Demonstrated</a:t>
            </a:r>
          </a:p>
          <a:p>
            <a:r>
              <a:rPr lang="en-US" dirty="0">
                <a:latin typeface="Calibri Light"/>
                <a:ea typeface="Calibri"/>
                <a:cs typeface="Calibri"/>
              </a:rPr>
              <a:t>SCED dispatch for non-spin or PFR</a:t>
            </a:r>
          </a:p>
          <a:p>
            <a:pPr marL="285750" indent="-285750">
              <a:buFont typeface="Arial"/>
              <a:buChar char="•"/>
            </a:pPr>
            <a:r>
              <a:rPr lang="en-US" dirty="0">
                <a:latin typeface="Calibri Light"/>
                <a:ea typeface="Calibri"/>
                <a:cs typeface="Calibri"/>
              </a:rPr>
              <a:t>Show that the aggregation can respond in minutes and follow ERCOT base point instructions</a:t>
            </a:r>
          </a:p>
          <a:p>
            <a:pPr marL="285750" indent="-285750">
              <a:buFont typeface="Arial"/>
              <a:buChar char="•"/>
            </a:pPr>
            <a:r>
              <a:rPr lang="en-US" dirty="0">
                <a:latin typeface="Calibri Light"/>
                <a:ea typeface="Calibri"/>
                <a:cs typeface="Calibri"/>
              </a:rPr>
              <a:t>Service provides reserve capacity for when the grid operator has a near-term shortfall</a:t>
            </a:r>
          </a:p>
          <a:p>
            <a:pPr marL="285750" indent="-285750">
              <a:buFont typeface="Arial"/>
              <a:buChar char="•"/>
            </a:pPr>
            <a:endParaRPr lang="en-US" dirty="0">
              <a:latin typeface="Calibri Light"/>
              <a:cs typeface="Calibri Light"/>
            </a:endParaRPr>
          </a:p>
          <a:p>
            <a:r>
              <a:rPr lang="en-US" sz="2400" b="1" dirty="0">
                <a:latin typeface="Calibri Light"/>
                <a:cs typeface="Calibri Light"/>
              </a:rPr>
              <a:t>Results</a:t>
            </a:r>
            <a:endParaRPr lang="en-US" sz="2400" b="1">
              <a:latin typeface="Calibri Light"/>
              <a:ea typeface="Calibri"/>
              <a:cs typeface="Calibri Light"/>
            </a:endParaRPr>
          </a:p>
          <a:p>
            <a:r>
              <a:rPr lang="en-US" dirty="0">
                <a:latin typeface="Calibri Light"/>
                <a:ea typeface="Calibri" panose="020F0502020204030204"/>
                <a:cs typeface="Calibri" panose="020F0502020204030204"/>
              </a:rPr>
              <a:t>ALR could easily meet qualification standards</a:t>
            </a:r>
          </a:p>
          <a:p>
            <a:pPr marL="285750" indent="-285750">
              <a:buFont typeface="Arial"/>
              <a:buChar char="•"/>
            </a:pPr>
            <a:r>
              <a:rPr lang="en-US" dirty="0">
                <a:latin typeface="Calibri Light"/>
                <a:ea typeface="Calibri" panose="020F0502020204030204"/>
                <a:cs typeface="Calibri" panose="020F0502020204030204"/>
              </a:rPr>
              <a:t>Responsive in seconds</a:t>
            </a:r>
          </a:p>
          <a:p>
            <a:pPr marL="285750" indent="-285750">
              <a:buFont typeface="Arial"/>
              <a:buChar char="•"/>
            </a:pPr>
            <a:r>
              <a:rPr lang="en-US" dirty="0">
                <a:latin typeface="Calibri Light"/>
                <a:ea typeface="Calibri" panose="020F0502020204030204"/>
                <a:cs typeface="Calibri" panose="020F0502020204030204"/>
              </a:rPr>
              <a:t>Follows base points precisely, within a few kW</a:t>
            </a:r>
          </a:p>
          <a:p>
            <a:pPr marL="285750" indent="-285750">
              <a:buFont typeface="Arial"/>
              <a:buChar char="•"/>
            </a:pPr>
            <a:endParaRPr lang="en-US" dirty="0">
              <a:latin typeface="Calibri Light"/>
              <a:ea typeface="Calibri" panose="020F0502020204030204"/>
              <a:cs typeface="Calibri" panose="020F0502020204030204"/>
            </a:endParaRPr>
          </a:p>
          <a:p>
            <a:r>
              <a:rPr lang="en-US" sz="2400" b="1" dirty="0">
                <a:solidFill>
                  <a:srgbClr val="00B050"/>
                </a:solidFill>
                <a:latin typeface="Calibri Light"/>
                <a:cs typeface="Calibri Light"/>
              </a:rPr>
              <a:t>Takeaway</a:t>
            </a:r>
          </a:p>
          <a:p>
            <a:r>
              <a:rPr lang="en-US" dirty="0">
                <a:solidFill>
                  <a:srgbClr val="00B050"/>
                </a:solidFill>
                <a:latin typeface="Calibri Light"/>
                <a:ea typeface="Calibri" panose="020F0502020204030204"/>
                <a:cs typeface="Calibri" panose="020F0502020204030204"/>
              </a:rPr>
              <a:t>ERCOT could effectively deploy an aggregation of devices if reserves are needed to serve load.</a:t>
            </a:r>
          </a:p>
        </p:txBody>
      </p:sp>
      <p:sp>
        <p:nvSpPr>
          <p:cNvPr id="3" name="TextBox 2">
            <a:extLst>
              <a:ext uri="{FF2B5EF4-FFF2-40B4-BE49-F238E27FC236}">
                <a16:creationId xmlns:a16="http://schemas.microsoft.com/office/drawing/2014/main" id="{D48BB915-9E95-FC74-0992-2ED876864F61}"/>
              </a:ext>
            </a:extLst>
          </p:cNvPr>
          <p:cNvSpPr txBox="1"/>
          <p:nvPr/>
        </p:nvSpPr>
        <p:spPr>
          <a:xfrm>
            <a:off x="632471" y="1071663"/>
            <a:ext cx="5592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ea typeface="+mn-lt"/>
                <a:cs typeface="Calibri"/>
              </a:rPr>
              <a:t>ERCOT's pre-defined qualification test dispatch profile</a:t>
            </a:r>
            <a:endParaRPr lang="en-US">
              <a:latin typeface="Calibri Light"/>
              <a:ea typeface="Calibri"/>
              <a:cs typeface="Calibri"/>
            </a:endParaRPr>
          </a:p>
        </p:txBody>
      </p:sp>
      <p:sp>
        <p:nvSpPr>
          <p:cNvPr id="13" name="TextBox 12">
            <a:extLst>
              <a:ext uri="{FF2B5EF4-FFF2-40B4-BE49-F238E27FC236}">
                <a16:creationId xmlns:a16="http://schemas.microsoft.com/office/drawing/2014/main" id="{8CF38E89-75D8-18A4-163A-C0C8126C5B12}"/>
              </a:ext>
            </a:extLst>
          </p:cNvPr>
          <p:cNvSpPr txBox="1"/>
          <p:nvPr/>
        </p:nvSpPr>
        <p:spPr>
          <a:xfrm>
            <a:off x="506050" y="3961493"/>
            <a:ext cx="5592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ea typeface="+mn-lt"/>
                <a:cs typeface="Calibri"/>
              </a:rPr>
              <a:t>Aggregation response follows dispatch exactly</a:t>
            </a:r>
            <a:endParaRPr lang="en-US" dirty="0">
              <a:latin typeface="Calibri Light"/>
              <a:ea typeface="Calibri"/>
              <a:cs typeface="Calibri"/>
            </a:endParaRPr>
          </a:p>
        </p:txBody>
      </p:sp>
      <p:pic>
        <p:nvPicPr>
          <p:cNvPr id="9" name="Picture 9" descr="Chart, line chart&#10;&#10;Description automatically generated">
            <a:extLst>
              <a:ext uri="{FF2B5EF4-FFF2-40B4-BE49-F238E27FC236}">
                <a16:creationId xmlns:a16="http://schemas.microsoft.com/office/drawing/2014/main" id="{044856B2-CE83-D452-0F65-395502E1631F}"/>
              </a:ext>
            </a:extLst>
          </p:cNvPr>
          <p:cNvPicPr>
            <a:picLocks noChangeAspect="1"/>
          </p:cNvPicPr>
          <p:nvPr/>
        </p:nvPicPr>
        <p:blipFill>
          <a:blip r:embed="rId2"/>
          <a:stretch>
            <a:fillRect/>
          </a:stretch>
        </p:blipFill>
        <p:spPr>
          <a:xfrm>
            <a:off x="578757" y="4294414"/>
            <a:ext cx="5110842" cy="2559956"/>
          </a:xfrm>
          <a:prstGeom prst="rect">
            <a:avLst/>
          </a:prstGeom>
        </p:spPr>
      </p:pic>
      <p:pic>
        <p:nvPicPr>
          <p:cNvPr id="14" name="Picture 14" descr="Chart, line chart&#10;&#10;Description automatically generated">
            <a:extLst>
              <a:ext uri="{FF2B5EF4-FFF2-40B4-BE49-F238E27FC236}">
                <a16:creationId xmlns:a16="http://schemas.microsoft.com/office/drawing/2014/main" id="{A22D0690-1F97-D5BD-A65F-DA910C5860F9}"/>
              </a:ext>
            </a:extLst>
          </p:cNvPr>
          <p:cNvPicPr>
            <a:picLocks noGrp="1" noChangeAspect="1"/>
          </p:cNvPicPr>
          <p:nvPr>
            <p:ph idx="1"/>
          </p:nvPr>
        </p:nvPicPr>
        <p:blipFill>
          <a:blip r:embed="rId3"/>
          <a:stretch>
            <a:fillRect/>
          </a:stretch>
        </p:blipFill>
        <p:spPr>
          <a:xfrm>
            <a:off x="762000" y="1520258"/>
            <a:ext cx="5080001" cy="2540001"/>
          </a:xfrm>
        </p:spPr>
      </p:pic>
    </p:spTree>
    <p:extLst>
      <p:ext uri="{BB962C8B-B14F-4D97-AF65-F5344CB8AC3E}">
        <p14:creationId xmlns:p14="http://schemas.microsoft.com/office/powerpoint/2010/main" val="296213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0592-1932-62BC-7EE1-F1C334B243AD}"/>
              </a:ext>
            </a:extLst>
          </p:cNvPr>
          <p:cNvSpPr>
            <a:spLocks noGrp="1"/>
          </p:cNvSpPr>
          <p:nvPr>
            <p:ph type="title"/>
          </p:nvPr>
        </p:nvSpPr>
        <p:spPr>
          <a:xfrm>
            <a:off x="177324" y="264642"/>
            <a:ext cx="11886531" cy="740318"/>
          </a:xfrm>
        </p:spPr>
        <p:txBody>
          <a:bodyPr>
            <a:noAutofit/>
          </a:bodyPr>
          <a:lstStyle/>
          <a:p>
            <a:r>
              <a:rPr lang="en-US" sz="3600" b="1" dirty="0">
                <a:solidFill>
                  <a:srgbClr val="C00000"/>
                </a:solidFill>
                <a:cs typeface="Calibri Light"/>
              </a:rPr>
              <a:t>Primary Frequency Response </a:t>
            </a:r>
            <a:br>
              <a:rPr lang="en-US" sz="3600" b="1" dirty="0">
                <a:cs typeface="Calibri Light"/>
              </a:rPr>
            </a:br>
            <a:r>
              <a:rPr lang="en-US" sz="3600" b="1" dirty="0">
                <a:solidFill>
                  <a:srgbClr val="C00000"/>
                </a:solidFill>
                <a:cs typeface="Calibri Light"/>
              </a:rPr>
              <a:t>(Required for SCED and Nonspin Reserve Service) </a:t>
            </a:r>
          </a:p>
        </p:txBody>
      </p:sp>
      <p:pic>
        <p:nvPicPr>
          <p:cNvPr id="4" name="Picture 4" descr="Chart&#10;&#10;Description automatically generated">
            <a:extLst>
              <a:ext uri="{FF2B5EF4-FFF2-40B4-BE49-F238E27FC236}">
                <a16:creationId xmlns:a16="http://schemas.microsoft.com/office/drawing/2014/main" id="{D5C326BC-5819-147D-2501-873B73CF1D1A}"/>
              </a:ext>
            </a:extLst>
          </p:cNvPr>
          <p:cNvPicPr>
            <a:picLocks noChangeAspect="1"/>
          </p:cNvPicPr>
          <p:nvPr/>
        </p:nvPicPr>
        <p:blipFill>
          <a:blip r:embed="rId2"/>
          <a:stretch>
            <a:fillRect/>
          </a:stretch>
        </p:blipFill>
        <p:spPr>
          <a:xfrm>
            <a:off x="806301" y="4436485"/>
            <a:ext cx="4482122" cy="1794179"/>
          </a:xfrm>
          <a:prstGeom prst="rect">
            <a:avLst/>
          </a:prstGeom>
        </p:spPr>
      </p:pic>
      <p:pic>
        <p:nvPicPr>
          <p:cNvPr id="5" name="Picture 5" descr="Shape&#10;&#10;Description automatically generated">
            <a:extLst>
              <a:ext uri="{FF2B5EF4-FFF2-40B4-BE49-F238E27FC236}">
                <a16:creationId xmlns:a16="http://schemas.microsoft.com/office/drawing/2014/main" id="{4D30BABE-711F-0ECB-5ED1-7BCBD28989B3}"/>
              </a:ext>
            </a:extLst>
          </p:cNvPr>
          <p:cNvPicPr>
            <a:picLocks noChangeAspect="1"/>
          </p:cNvPicPr>
          <p:nvPr/>
        </p:nvPicPr>
        <p:blipFill>
          <a:blip r:embed="rId3"/>
          <a:stretch>
            <a:fillRect/>
          </a:stretch>
        </p:blipFill>
        <p:spPr>
          <a:xfrm>
            <a:off x="1396704" y="1742730"/>
            <a:ext cx="3622430" cy="1963225"/>
          </a:xfrm>
          <a:prstGeom prst="rect">
            <a:avLst/>
          </a:prstGeom>
        </p:spPr>
      </p:pic>
      <p:sp>
        <p:nvSpPr>
          <p:cNvPr id="8" name="TextBox 7">
            <a:extLst>
              <a:ext uri="{FF2B5EF4-FFF2-40B4-BE49-F238E27FC236}">
                <a16:creationId xmlns:a16="http://schemas.microsoft.com/office/drawing/2014/main" id="{9DE70A18-DCD8-C87F-6F5E-68F339735F46}"/>
              </a:ext>
            </a:extLst>
          </p:cNvPr>
          <p:cNvSpPr txBox="1"/>
          <p:nvPr/>
        </p:nvSpPr>
        <p:spPr>
          <a:xfrm rot="-5400000">
            <a:off x="-209062" y="1529862"/>
            <a:ext cx="1111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Calibri"/>
              <a:cs typeface="Calibri"/>
            </a:endParaRPr>
          </a:p>
        </p:txBody>
      </p:sp>
      <p:sp>
        <p:nvSpPr>
          <p:cNvPr id="10" name="TextBox 9">
            <a:extLst>
              <a:ext uri="{FF2B5EF4-FFF2-40B4-BE49-F238E27FC236}">
                <a16:creationId xmlns:a16="http://schemas.microsoft.com/office/drawing/2014/main" id="{18F339FA-D7AA-2FEE-1803-C3FE5D3E0307}"/>
              </a:ext>
            </a:extLst>
          </p:cNvPr>
          <p:cNvSpPr txBox="1"/>
          <p:nvPr/>
        </p:nvSpPr>
        <p:spPr>
          <a:xfrm>
            <a:off x="527368" y="1157060"/>
            <a:ext cx="5592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ea typeface="+mn-lt"/>
                <a:cs typeface="Calibri"/>
              </a:rPr>
              <a:t>Set</a:t>
            </a:r>
            <a:r>
              <a:rPr lang="en-US" dirty="0">
                <a:latin typeface="Calibri Light"/>
                <a:ea typeface="Calibri"/>
                <a:cs typeface="Calibri"/>
              </a:rPr>
              <a:t> the fleet to automatically respond to grid conditions</a:t>
            </a:r>
          </a:p>
        </p:txBody>
      </p:sp>
      <p:sp>
        <p:nvSpPr>
          <p:cNvPr id="7" name="TextBox 6">
            <a:extLst>
              <a:ext uri="{FF2B5EF4-FFF2-40B4-BE49-F238E27FC236}">
                <a16:creationId xmlns:a16="http://schemas.microsoft.com/office/drawing/2014/main" id="{E1CB907E-4CBC-D3A2-0BF3-E08BE2B68918}"/>
              </a:ext>
            </a:extLst>
          </p:cNvPr>
          <p:cNvSpPr txBox="1"/>
          <p:nvPr/>
        </p:nvSpPr>
        <p:spPr>
          <a:xfrm>
            <a:off x="527368" y="3931733"/>
            <a:ext cx="5592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ea typeface="+mn-lt"/>
                <a:cs typeface="Calibri"/>
              </a:rPr>
              <a:t>Observe</a:t>
            </a:r>
            <a:r>
              <a:rPr lang="en-US" dirty="0">
                <a:latin typeface="Calibri Light"/>
                <a:ea typeface="Calibri"/>
                <a:cs typeface="Calibri"/>
              </a:rPr>
              <a:t> the devices in the field respond precisely</a:t>
            </a:r>
          </a:p>
        </p:txBody>
      </p:sp>
      <p:sp>
        <p:nvSpPr>
          <p:cNvPr id="3" name="TextBox 2">
            <a:extLst>
              <a:ext uri="{FF2B5EF4-FFF2-40B4-BE49-F238E27FC236}">
                <a16:creationId xmlns:a16="http://schemas.microsoft.com/office/drawing/2014/main" id="{6293AAF1-A6FB-40BB-6825-B5F84A880951}"/>
              </a:ext>
            </a:extLst>
          </p:cNvPr>
          <p:cNvSpPr txBox="1"/>
          <p:nvPr/>
        </p:nvSpPr>
        <p:spPr>
          <a:xfrm>
            <a:off x="6957986" y="1195146"/>
            <a:ext cx="470681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Service Demonstrated</a:t>
            </a:r>
          </a:p>
          <a:p>
            <a:r>
              <a:rPr lang="en-US" dirty="0">
                <a:ea typeface="Calibri"/>
                <a:cs typeface="Calibri"/>
              </a:rPr>
              <a:t>Droop response for non-spin or PFR</a:t>
            </a:r>
          </a:p>
          <a:p>
            <a:pPr marL="285750" indent="-285750">
              <a:buFont typeface="Arial"/>
              <a:buChar char="•"/>
            </a:pPr>
            <a:r>
              <a:rPr lang="en-US" dirty="0">
                <a:ea typeface="Calibri"/>
                <a:cs typeface="Calibri"/>
              </a:rPr>
              <a:t>Show that the aggregation can provide fast, precise responses to grid frequency</a:t>
            </a:r>
          </a:p>
          <a:p>
            <a:pPr marL="285750" indent="-285750">
              <a:buFont typeface="Arial"/>
              <a:buChar char="•"/>
            </a:pPr>
            <a:r>
              <a:rPr lang="en-US" dirty="0">
                <a:cs typeface="Calibri"/>
              </a:rPr>
              <a:t>This service is meant to respond immediately and automatically when Load and Gen get out of balance (e.g., sudden trip)</a:t>
            </a:r>
          </a:p>
          <a:p>
            <a:pPr marL="285750" indent="-285750">
              <a:buFont typeface="Arial"/>
              <a:buChar char="•"/>
            </a:pPr>
            <a:endParaRPr lang="en-US"/>
          </a:p>
          <a:p>
            <a:r>
              <a:rPr lang="en-US" sz="2400" b="1" dirty="0"/>
              <a:t>Results of technical demonstration</a:t>
            </a:r>
            <a:endParaRPr lang="en-US" sz="2400" b="1" dirty="0">
              <a:cs typeface="Calibri"/>
            </a:endParaRPr>
          </a:p>
          <a:p>
            <a:r>
              <a:rPr lang="en-US" dirty="0">
                <a:solidFill>
                  <a:srgbClr val="000000"/>
                </a:solidFill>
                <a:cs typeface="Calibri" panose="020F0502020204030204"/>
              </a:rPr>
              <a:t>ALR co</a:t>
            </a:r>
            <a:r>
              <a:rPr lang="en-US" dirty="0">
                <a:solidFill>
                  <a:srgbClr val="000000"/>
                </a:solidFill>
                <a:ea typeface="Calibri" panose="020F0502020204030204"/>
                <a:cs typeface="Calibri" panose="020F0502020204030204"/>
              </a:rPr>
              <a:t>uld</a:t>
            </a:r>
            <a:r>
              <a:rPr lang="en-US" dirty="0">
                <a:ea typeface="Calibri" panose="020F0502020204030204"/>
                <a:cs typeface="Calibri" panose="020F0502020204030204"/>
              </a:rPr>
              <a:t> easily meet qualification standards</a:t>
            </a:r>
          </a:p>
          <a:p>
            <a:pPr marL="285750" indent="-285750">
              <a:buFont typeface="Arial"/>
              <a:buChar char="•"/>
            </a:pPr>
            <a:r>
              <a:rPr lang="en-US" dirty="0">
                <a:ea typeface="Calibri" panose="020F0502020204030204"/>
                <a:cs typeface="Calibri" panose="020F0502020204030204"/>
              </a:rPr>
              <a:t>Devices instantaneous response time and fast control systems allow for an exceptional  response </a:t>
            </a:r>
          </a:p>
          <a:p>
            <a:pPr marL="285750" indent="-285750">
              <a:buFont typeface="Arial,Sans-Serif"/>
              <a:buChar char="•"/>
            </a:pPr>
            <a:endParaRPr lang="en-US">
              <a:ea typeface="Calibri" panose="020F0502020204030204"/>
              <a:cs typeface="Calibri" panose="020F0502020204030204"/>
            </a:endParaRPr>
          </a:p>
          <a:p>
            <a:r>
              <a:rPr lang="en-US" sz="2400" b="1" dirty="0">
                <a:solidFill>
                  <a:srgbClr val="00B050"/>
                </a:solidFill>
              </a:rPr>
              <a:t>Takeaway</a:t>
            </a:r>
            <a:endParaRPr lang="en-US" sz="2400" b="1" dirty="0">
              <a:solidFill>
                <a:srgbClr val="00B050"/>
              </a:solidFill>
              <a:cs typeface="Calibri"/>
            </a:endParaRPr>
          </a:p>
          <a:p>
            <a:r>
              <a:rPr lang="en-US" dirty="0">
                <a:solidFill>
                  <a:srgbClr val="00B050"/>
                </a:solidFill>
                <a:ea typeface="+mn-lt"/>
                <a:cs typeface="Calibri" panose="020F0502020204030204"/>
              </a:rPr>
              <a:t>As required, an aggregation of devices can respond automatically to help 'catch' the grid if load and gen get out of balance.</a:t>
            </a:r>
            <a:endParaRPr lang="en-US" dirty="0">
              <a:solidFill>
                <a:srgbClr val="00B050"/>
              </a:solidFill>
              <a:ea typeface="+mn-lt"/>
              <a:cs typeface="+mn-lt"/>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296764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0592-1932-62BC-7EE1-F1C334B243AD}"/>
              </a:ext>
            </a:extLst>
          </p:cNvPr>
          <p:cNvSpPr>
            <a:spLocks noGrp="1"/>
          </p:cNvSpPr>
          <p:nvPr>
            <p:ph type="title"/>
          </p:nvPr>
        </p:nvSpPr>
        <p:spPr>
          <a:xfrm>
            <a:off x="209915" y="252828"/>
            <a:ext cx="10846904" cy="622179"/>
          </a:xfrm>
        </p:spPr>
        <p:txBody>
          <a:bodyPr>
            <a:noAutofit/>
          </a:bodyPr>
          <a:lstStyle/>
          <a:p>
            <a:r>
              <a:rPr lang="en-US" sz="3600" b="1" dirty="0">
                <a:solidFill>
                  <a:srgbClr val="C00000"/>
                </a:solidFill>
                <a:cs typeface="Calibri Light"/>
              </a:rPr>
              <a:t>Regulation – Respond to ERCOT Second-by-Second</a:t>
            </a:r>
          </a:p>
        </p:txBody>
      </p:sp>
      <p:sp>
        <p:nvSpPr>
          <p:cNvPr id="8" name="TextBox 7">
            <a:extLst>
              <a:ext uri="{FF2B5EF4-FFF2-40B4-BE49-F238E27FC236}">
                <a16:creationId xmlns:a16="http://schemas.microsoft.com/office/drawing/2014/main" id="{9DE70A18-DCD8-C87F-6F5E-68F339735F46}"/>
              </a:ext>
            </a:extLst>
          </p:cNvPr>
          <p:cNvSpPr txBox="1"/>
          <p:nvPr/>
        </p:nvSpPr>
        <p:spPr>
          <a:xfrm rot="-5400000">
            <a:off x="-209062" y="1529862"/>
            <a:ext cx="1111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Calibri"/>
              <a:cs typeface="Calibri"/>
            </a:endParaRPr>
          </a:p>
        </p:txBody>
      </p:sp>
      <p:sp>
        <p:nvSpPr>
          <p:cNvPr id="10" name="TextBox 9">
            <a:extLst>
              <a:ext uri="{FF2B5EF4-FFF2-40B4-BE49-F238E27FC236}">
                <a16:creationId xmlns:a16="http://schemas.microsoft.com/office/drawing/2014/main" id="{18F339FA-D7AA-2FEE-1803-C3FE5D3E0307}"/>
              </a:ext>
            </a:extLst>
          </p:cNvPr>
          <p:cNvSpPr txBox="1"/>
          <p:nvPr/>
        </p:nvSpPr>
        <p:spPr>
          <a:xfrm>
            <a:off x="507830" y="1059368"/>
            <a:ext cx="55926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ea typeface="+mn-lt"/>
                <a:cs typeface="Calibri"/>
              </a:rPr>
              <a:t>Send the aggregation a real regulation signal – both Reg-Up and Reg-Down</a:t>
            </a:r>
            <a:endParaRPr lang="en-US" dirty="0">
              <a:latin typeface="Calibri Light"/>
              <a:ea typeface="Calibri"/>
              <a:cs typeface="Calibri"/>
            </a:endParaRPr>
          </a:p>
        </p:txBody>
      </p:sp>
      <p:sp>
        <p:nvSpPr>
          <p:cNvPr id="3" name="TextBox 2">
            <a:extLst>
              <a:ext uri="{FF2B5EF4-FFF2-40B4-BE49-F238E27FC236}">
                <a16:creationId xmlns:a16="http://schemas.microsoft.com/office/drawing/2014/main" id="{6293AAF1-A6FB-40BB-6825-B5F84A880951}"/>
              </a:ext>
            </a:extLst>
          </p:cNvPr>
          <p:cNvSpPr txBox="1"/>
          <p:nvPr/>
        </p:nvSpPr>
        <p:spPr>
          <a:xfrm>
            <a:off x="6681803" y="944929"/>
            <a:ext cx="5145792"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Light"/>
                <a:cs typeface="Calibri Light"/>
              </a:rPr>
              <a:t>Service Demonstrated</a:t>
            </a:r>
          </a:p>
          <a:p>
            <a:r>
              <a:rPr lang="en-US" dirty="0">
                <a:latin typeface="Calibri Light"/>
                <a:cs typeface="Calibri"/>
              </a:rPr>
              <a:t>Regulation: Reg-Up and Reg-Down</a:t>
            </a:r>
          </a:p>
          <a:p>
            <a:pPr marL="285750" indent="-285750">
              <a:buFont typeface="Arial"/>
              <a:buChar char="•"/>
            </a:pPr>
            <a:r>
              <a:rPr lang="en-US" dirty="0">
                <a:latin typeface="Calibri Light"/>
                <a:cs typeface="Calibri"/>
              </a:rPr>
              <a:t>Prove that the aggregation can respond to second-by-second dispatches from ERCOT</a:t>
            </a:r>
          </a:p>
          <a:p>
            <a:pPr marL="285750" indent="-285750">
              <a:buFont typeface="Arial"/>
              <a:buChar char="•"/>
            </a:pPr>
            <a:r>
              <a:rPr lang="en-US" dirty="0">
                <a:latin typeface="Calibri Light"/>
                <a:cs typeface="Calibri"/>
              </a:rPr>
              <a:t>This is the service that does the hard work of maintaining balance between load and gen</a:t>
            </a:r>
          </a:p>
          <a:p>
            <a:pPr marL="285750" indent="-285750">
              <a:buFont typeface="Arial"/>
              <a:buChar char="•"/>
            </a:pPr>
            <a:endParaRPr lang="en-US" dirty="0">
              <a:latin typeface="Calibri Light"/>
              <a:cs typeface="Calibri"/>
            </a:endParaRPr>
          </a:p>
          <a:p>
            <a:r>
              <a:rPr lang="en-US" sz="2400" b="1" dirty="0">
                <a:latin typeface="Calibri Light"/>
                <a:cs typeface="Calibri Light"/>
              </a:rPr>
              <a:t>Results</a:t>
            </a:r>
            <a:endParaRPr lang="en-US" sz="2400" b="1" dirty="0">
              <a:latin typeface="Calibri Light"/>
              <a:ea typeface="Calibri"/>
              <a:cs typeface="Calibri Light"/>
            </a:endParaRPr>
          </a:p>
          <a:p>
            <a:r>
              <a:rPr lang="en-US" dirty="0">
                <a:latin typeface="Calibri Light"/>
                <a:cs typeface="Calibri" panose="020F0502020204030204"/>
              </a:rPr>
              <a:t>ALR could easily meet qualification standards</a:t>
            </a:r>
          </a:p>
          <a:p>
            <a:pPr marL="285750" indent="-285750">
              <a:buFont typeface="Arial"/>
              <a:buChar char="•"/>
            </a:pPr>
            <a:r>
              <a:rPr lang="en-US" dirty="0">
                <a:latin typeface="Calibri Light"/>
                <a:cs typeface="Calibri" panose="020F0502020204030204"/>
              </a:rPr>
              <a:t>Instantaneous ramp </a:t>
            </a:r>
          </a:p>
          <a:p>
            <a:pPr marL="285750" indent="-285750">
              <a:buFont typeface="Arial"/>
              <a:buChar char="•"/>
            </a:pPr>
            <a:r>
              <a:rPr lang="en-US" dirty="0">
                <a:latin typeface="Calibri Light"/>
                <a:cs typeface="Calibri" panose="020F0502020204030204"/>
              </a:rPr>
              <a:t>Good performance of control and monitoring</a:t>
            </a:r>
            <a:endParaRPr lang="en-US" dirty="0">
              <a:latin typeface="Calibri Light"/>
              <a:cs typeface="Calibri Light"/>
            </a:endParaRPr>
          </a:p>
          <a:p>
            <a:pPr marL="285750" indent="-285750">
              <a:buFont typeface="Arial"/>
              <a:buChar char="•"/>
            </a:pPr>
            <a:r>
              <a:rPr lang="en-US" dirty="0">
                <a:latin typeface="Calibri Light"/>
                <a:cs typeface="Calibri" panose="020F0502020204030204"/>
              </a:rPr>
              <a:t>Performance is exceptional compared to conventional resources</a:t>
            </a:r>
          </a:p>
          <a:p>
            <a:pPr marL="285750" indent="-285750">
              <a:buFont typeface="Arial"/>
              <a:buChar char="•"/>
            </a:pPr>
            <a:r>
              <a:rPr lang="en-US" dirty="0">
                <a:latin typeface="Calibri Light"/>
                <a:cs typeface="Calibri" panose="020F0502020204030204"/>
              </a:rPr>
              <a:t>More thinking on validation of response</a:t>
            </a:r>
          </a:p>
          <a:p>
            <a:pPr marL="285750" indent="-285750">
              <a:buFont typeface="Arial"/>
              <a:buChar char="•"/>
            </a:pPr>
            <a:endParaRPr lang="en-US" dirty="0">
              <a:latin typeface="Calibri Light"/>
              <a:cs typeface="Calibri" panose="020F0502020204030204"/>
            </a:endParaRPr>
          </a:p>
          <a:p>
            <a:r>
              <a:rPr lang="en-US" sz="2400" b="1" dirty="0">
                <a:solidFill>
                  <a:srgbClr val="00B050"/>
                </a:solidFill>
                <a:latin typeface="Calibri Light"/>
                <a:cs typeface="Calibri Light"/>
              </a:rPr>
              <a:t>Takeaway</a:t>
            </a:r>
          </a:p>
          <a:p>
            <a:r>
              <a:rPr lang="en-US" dirty="0">
                <a:solidFill>
                  <a:srgbClr val="00B050"/>
                </a:solidFill>
                <a:latin typeface="Calibri Light"/>
                <a:cs typeface="Calibri" panose="020F0502020204030204"/>
              </a:rPr>
              <a:t>Looking forward, ALRs are capable of providing the most challenging Ancillary Services as well or better than conventional resources</a:t>
            </a:r>
          </a:p>
          <a:p>
            <a:pPr marL="285750" indent="-285750">
              <a:buFont typeface="Arial"/>
              <a:buChar char="•"/>
            </a:pPr>
            <a:endParaRPr lang="en-US" dirty="0">
              <a:latin typeface="Calibri Light"/>
              <a:cs typeface="Calibri" panose="020F0502020204030204"/>
            </a:endParaRPr>
          </a:p>
        </p:txBody>
      </p:sp>
      <p:pic>
        <p:nvPicPr>
          <p:cNvPr id="6" name="Picture 8" descr="Chart, line chart&#10;&#10;Description automatically generated">
            <a:extLst>
              <a:ext uri="{FF2B5EF4-FFF2-40B4-BE49-F238E27FC236}">
                <a16:creationId xmlns:a16="http://schemas.microsoft.com/office/drawing/2014/main" id="{7308126E-3D4D-64DC-CCD6-F083C678E31D}"/>
              </a:ext>
            </a:extLst>
          </p:cNvPr>
          <p:cNvPicPr>
            <a:picLocks noChangeAspect="1"/>
          </p:cNvPicPr>
          <p:nvPr/>
        </p:nvPicPr>
        <p:blipFill>
          <a:blip r:embed="rId2"/>
          <a:stretch>
            <a:fillRect/>
          </a:stretch>
        </p:blipFill>
        <p:spPr>
          <a:xfrm>
            <a:off x="533400" y="1783120"/>
            <a:ext cx="5234353" cy="3971786"/>
          </a:xfrm>
          <a:prstGeom prst="rect">
            <a:avLst/>
          </a:prstGeom>
        </p:spPr>
      </p:pic>
      <p:sp>
        <p:nvSpPr>
          <p:cNvPr id="11" name="TextBox 10">
            <a:extLst>
              <a:ext uri="{FF2B5EF4-FFF2-40B4-BE49-F238E27FC236}">
                <a16:creationId xmlns:a16="http://schemas.microsoft.com/office/drawing/2014/main" id="{0FAF79B0-96FE-FBF6-EF66-FC8F7488B286}"/>
              </a:ext>
            </a:extLst>
          </p:cNvPr>
          <p:cNvSpPr txBox="1"/>
          <p:nvPr/>
        </p:nvSpPr>
        <p:spPr>
          <a:xfrm>
            <a:off x="524395" y="5689983"/>
            <a:ext cx="58245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ea typeface="Calibri"/>
                <a:cs typeface="Calibri"/>
              </a:rPr>
              <a:t>Response plot traces exactly over the plot of the instruction</a:t>
            </a:r>
          </a:p>
        </p:txBody>
      </p:sp>
      <p:sp>
        <p:nvSpPr>
          <p:cNvPr id="4" name="TextBox 3">
            <a:extLst>
              <a:ext uri="{FF2B5EF4-FFF2-40B4-BE49-F238E27FC236}">
                <a16:creationId xmlns:a16="http://schemas.microsoft.com/office/drawing/2014/main" id="{20378F78-A9E4-5DE3-82A9-EEC51BE583C6}"/>
              </a:ext>
            </a:extLst>
          </p:cNvPr>
          <p:cNvSpPr txBox="1"/>
          <p:nvPr/>
        </p:nvSpPr>
        <p:spPr>
          <a:xfrm rot="1320000">
            <a:off x="8855317" y="492963"/>
            <a:ext cx="3650287" cy="369332"/>
          </a:xfrm>
          <a:prstGeom prst="rect">
            <a:avLst/>
          </a:prstGeom>
          <a:noFill/>
          <a:ln>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C000"/>
                </a:solidFill>
              </a:rPr>
              <a:t>            Future Opportunity</a:t>
            </a:r>
          </a:p>
        </p:txBody>
      </p:sp>
    </p:spTree>
    <p:extLst>
      <p:ext uri="{BB962C8B-B14F-4D97-AF65-F5344CB8AC3E}">
        <p14:creationId xmlns:p14="http://schemas.microsoft.com/office/powerpoint/2010/main" val="143364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5063E593-2EF8-3CB1-888B-576E1AA5CCF0}"/>
              </a:ext>
            </a:extLst>
          </p:cNvPr>
          <p:cNvSpPr txBox="1"/>
          <p:nvPr/>
        </p:nvSpPr>
        <p:spPr>
          <a:xfrm>
            <a:off x="4776788" y="642938"/>
            <a:ext cx="6780213" cy="472198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600">
                <a:latin typeface="Calibri Light"/>
                <a:ea typeface="+mn-lt"/>
                <a:cs typeface="+mn-lt"/>
              </a:rPr>
              <a:t> “Our office has taken up what the most important issues, considerations, and policy parameters were to be considered on </a:t>
            </a:r>
            <a:r>
              <a:rPr lang="en-US" sz="2600" b="1">
                <a:latin typeface="Calibri Light"/>
                <a:ea typeface="+mn-lt"/>
                <a:cs typeface="+mn-lt"/>
              </a:rPr>
              <a:t>the topic of distributed generation, on distributed energy resources. I call it the holy grail issue. If we can crack the code on that then the grid has unlimited potential,</a:t>
            </a:r>
            <a:r>
              <a:rPr lang="en-US" sz="2600">
                <a:latin typeface="Calibri Light"/>
                <a:ea typeface="+mn-lt"/>
                <a:cs typeface="+mn-lt"/>
              </a:rPr>
              <a:t> in terms of segmentation, in terms of resiliency capability, in terms of resource adequacy. All the other grids are tackling this as well, FERC is keenly interested in it.”</a:t>
            </a:r>
          </a:p>
          <a:p>
            <a:pPr>
              <a:lnSpc>
                <a:spcPct val="90000"/>
              </a:lnSpc>
              <a:spcAft>
                <a:spcPts val="600"/>
              </a:spcAft>
            </a:pPr>
            <a:br>
              <a:rPr lang="en-US" sz="2600"/>
            </a:br>
            <a:endParaRPr lang="en-US" sz="2600">
              <a:cs typeface="Calibri"/>
            </a:endParaRPr>
          </a:p>
          <a:p>
            <a:pPr algn="l">
              <a:lnSpc>
                <a:spcPct val="90000"/>
              </a:lnSpc>
              <a:spcAft>
                <a:spcPts val="600"/>
              </a:spcAft>
            </a:pPr>
            <a:endParaRPr lang="en-US" sz="2600">
              <a:cs typeface="Calibri"/>
            </a:endParaRPr>
          </a:p>
        </p:txBody>
      </p:sp>
      <p:sp>
        <p:nvSpPr>
          <p:cNvPr id="6" name="TextBox 5">
            <a:extLst>
              <a:ext uri="{FF2B5EF4-FFF2-40B4-BE49-F238E27FC236}">
                <a16:creationId xmlns:a16="http://schemas.microsoft.com/office/drawing/2014/main" id="{C8B31E93-1584-4BD1-85BB-267092FBAE70}"/>
              </a:ext>
            </a:extLst>
          </p:cNvPr>
          <p:cNvSpPr txBox="1"/>
          <p:nvPr/>
        </p:nvSpPr>
        <p:spPr>
          <a:xfrm>
            <a:off x="4776788" y="5367338"/>
            <a:ext cx="6780213" cy="844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400">
                <a:latin typeface="Calibri Light"/>
              </a:rPr>
              <a:t>Texas PUC Commissioner Will McAdams, 04/21/22 Commission Discussion of McAdams DER Memo </a:t>
            </a:r>
            <a:r>
              <a:rPr lang="en-US" sz="2400">
                <a:latin typeface="Calibri Light"/>
                <a:cs typeface="Calibri Light"/>
              </a:rPr>
              <a:t>​</a:t>
            </a:r>
            <a:endParaRPr lang="en-US" sz="2400">
              <a:cs typeface="Calibri"/>
            </a:endParaRPr>
          </a:p>
        </p:txBody>
      </p:sp>
      <p:sp>
        <p:nvSpPr>
          <p:cNvPr id="2" name="Title 1">
            <a:extLst>
              <a:ext uri="{FF2B5EF4-FFF2-40B4-BE49-F238E27FC236}">
                <a16:creationId xmlns:a16="http://schemas.microsoft.com/office/drawing/2014/main" id="{B899AB44-98BD-08B8-5E57-C5C11F772C0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Tesla will File VPP Demo Results with TX PUC </a:t>
            </a:r>
          </a:p>
        </p:txBody>
      </p:sp>
    </p:spTree>
    <p:extLst>
      <p:ext uri="{BB962C8B-B14F-4D97-AF65-F5344CB8AC3E}">
        <p14:creationId xmlns:p14="http://schemas.microsoft.com/office/powerpoint/2010/main" val="265230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8C1DCCC-206A-6881-44F8-8192E65FAE37}"/>
              </a:ext>
            </a:extLst>
          </p:cNvPr>
          <p:cNvSpPr txBox="1"/>
          <p:nvPr/>
        </p:nvSpPr>
        <p:spPr>
          <a:xfrm>
            <a:off x="4776788" y="642938"/>
            <a:ext cx="6780213" cy="4864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Aft>
                <a:spcPts val="600"/>
              </a:spcAft>
            </a:pPr>
            <a:r>
              <a:rPr lang="en-US" sz="2600" dirty="0">
                <a:latin typeface="Calibri Light"/>
                <a:cs typeface="Calibri Light"/>
              </a:rPr>
              <a:t>"As we move from a supply sided system where it was just vertically integrated utilities, and now its generators and reps, gentailers as we call them, are providing resources, the lines between what a utility does and what consumer does are being blurred. The transmission and distribution systems are being blurred, as consumers become generators of power and put that back on the system. We have to account for that. […]The demand side are suppliers now. </a:t>
            </a:r>
            <a:r>
              <a:rPr lang="en-US" sz="2600" b="1" dirty="0">
                <a:latin typeface="Calibri Light"/>
                <a:cs typeface="Calibri Light"/>
              </a:rPr>
              <a:t>We want to push for them, we want their megawatts as part of their market.”</a:t>
            </a:r>
            <a:r>
              <a:rPr lang="en-US" sz="2600" dirty="0">
                <a:latin typeface="Calibri Light"/>
                <a:cs typeface="Calibri Light"/>
              </a:rPr>
              <a:t>​</a:t>
            </a:r>
            <a:r>
              <a:rPr lang="en-US" sz="2600" dirty="0">
                <a:latin typeface="Calibri Light"/>
                <a:cs typeface="Calibri"/>
              </a:rPr>
              <a:t>​</a:t>
            </a:r>
            <a:endParaRPr lang="en-US" sz="2600" dirty="0">
              <a:latin typeface="Calibri Light"/>
            </a:endParaRPr>
          </a:p>
        </p:txBody>
      </p:sp>
      <p:sp>
        <p:nvSpPr>
          <p:cNvPr id="5" name="TextBox 4">
            <a:extLst>
              <a:ext uri="{FF2B5EF4-FFF2-40B4-BE49-F238E27FC236}">
                <a16:creationId xmlns:a16="http://schemas.microsoft.com/office/drawing/2014/main" id="{7D21256E-4932-29F4-E2BB-DB25E5BE71BB}"/>
              </a:ext>
            </a:extLst>
          </p:cNvPr>
          <p:cNvSpPr txBox="1"/>
          <p:nvPr/>
        </p:nvSpPr>
        <p:spPr>
          <a:xfrm>
            <a:off x="4776788" y="5575300"/>
            <a:ext cx="6780213" cy="635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p>
            <a:pPr>
              <a:lnSpc>
                <a:spcPct val="90000"/>
              </a:lnSpc>
              <a:spcAft>
                <a:spcPts val="600"/>
              </a:spcAft>
            </a:pPr>
            <a:r>
              <a:rPr lang="en-US" sz="2000" dirty="0">
                <a:latin typeface="Calibri Light"/>
              </a:rPr>
              <a:t>-- Texas PUC Commissioner Jimmy Glotfelty ,  12/02/21 Commission workshop  </a:t>
            </a:r>
            <a:r>
              <a:rPr lang="en-US" sz="2000" dirty="0">
                <a:latin typeface="Calibri Light"/>
                <a:cs typeface="Calibri Light"/>
              </a:rPr>
              <a:t>​</a:t>
            </a:r>
            <a:endParaRPr lang="en-US" dirty="0">
              <a:latin typeface="Calibri Light"/>
              <a:cs typeface="Calibri Light"/>
            </a:endParaRPr>
          </a:p>
        </p:txBody>
      </p:sp>
      <p:sp>
        <p:nvSpPr>
          <p:cNvPr id="2" name="Title 1">
            <a:extLst>
              <a:ext uri="{FF2B5EF4-FFF2-40B4-BE49-F238E27FC236}">
                <a16:creationId xmlns:a16="http://schemas.microsoft.com/office/drawing/2014/main" id="{32907600-2024-00FC-3AC8-1C890554B6D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Elements of OBDRR041</a:t>
            </a:r>
          </a:p>
        </p:txBody>
      </p:sp>
    </p:spTree>
    <p:extLst>
      <p:ext uri="{BB962C8B-B14F-4D97-AF65-F5344CB8AC3E}">
        <p14:creationId xmlns:p14="http://schemas.microsoft.com/office/powerpoint/2010/main" val="310324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2100-7AE3-A6AB-AB28-D582727B52A0}"/>
              </a:ext>
            </a:extLst>
          </p:cNvPr>
          <p:cNvSpPr>
            <a:spLocks noGrp="1"/>
          </p:cNvSpPr>
          <p:nvPr>
            <p:ph type="title"/>
          </p:nvPr>
        </p:nvSpPr>
        <p:spPr>
          <a:xfrm>
            <a:off x="457200" y="240315"/>
            <a:ext cx="10515600" cy="714650"/>
          </a:xfrm>
        </p:spPr>
        <p:txBody>
          <a:bodyPr>
            <a:normAutofit/>
          </a:bodyPr>
          <a:lstStyle/>
          <a:p>
            <a:r>
              <a:rPr lang="en-US" sz="4000" b="1" dirty="0">
                <a:solidFill>
                  <a:srgbClr val="C00000"/>
                </a:solidFill>
                <a:cs typeface="Calibri Light"/>
              </a:rPr>
              <a:t>OBDRR041</a:t>
            </a:r>
          </a:p>
        </p:txBody>
      </p:sp>
      <p:sp>
        <p:nvSpPr>
          <p:cNvPr id="3" name="Content Placeholder 2">
            <a:extLst>
              <a:ext uri="{FF2B5EF4-FFF2-40B4-BE49-F238E27FC236}">
                <a16:creationId xmlns:a16="http://schemas.microsoft.com/office/drawing/2014/main" id="{302EA49B-7BB4-3C71-8DE8-103216C40BEA}"/>
              </a:ext>
            </a:extLst>
          </p:cNvPr>
          <p:cNvSpPr>
            <a:spLocks noGrp="1"/>
          </p:cNvSpPr>
          <p:nvPr>
            <p:ph idx="1"/>
          </p:nvPr>
        </p:nvSpPr>
        <p:spPr>
          <a:xfrm>
            <a:off x="457201" y="853419"/>
            <a:ext cx="10515600" cy="4351338"/>
          </a:xfrm>
        </p:spPr>
        <p:txBody>
          <a:bodyPr vert="horz" lIns="91440" tIns="45720" rIns="91440" bIns="45720" rtlCol="0" anchor="t">
            <a:noAutofit/>
          </a:bodyPr>
          <a:lstStyle/>
          <a:p>
            <a:pPr marL="0" indent="0">
              <a:buNone/>
            </a:pPr>
            <a:r>
              <a:rPr lang="en-US" sz="3200" dirty="0">
                <a:latin typeface="Calibri Light"/>
                <a:cs typeface="Calibri"/>
              </a:rPr>
              <a:t>Tesla submitted OBDRR041 on May 18</a:t>
            </a:r>
          </a:p>
          <a:p>
            <a:pPr marL="0" indent="0">
              <a:buNone/>
            </a:pPr>
            <a:r>
              <a:rPr lang="en-US" sz="3200" dirty="0">
                <a:latin typeface="Calibri Light"/>
                <a:cs typeface="Calibri"/>
              </a:rPr>
              <a:t>Requires TAC approval; currently tabled at TAC</a:t>
            </a:r>
          </a:p>
          <a:p>
            <a:pPr marL="0" indent="0">
              <a:buNone/>
            </a:pPr>
            <a:r>
              <a:rPr lang="en-US" sz="3200" dirty="0">
                <a:latin typeface="Calibri Light"/>
                <a:cs typeface="Calibri"/>
              </a:rPr>
              <a:t>Key elements:</a:t>
            </a:r>
          </a:p>
          <a:p>
            <a:r>
              <a:rPr lang="en-US" sz="3200" dirty="0">
                <a:latin typeface="Calibri Light"/>
                <a:cs typeface="Calibri"/>
              </a:rPr>
              <a:t>Clarifies that a ‘device’ can be any equipment under control</a:t>
            </a:r>
          </a:p>
          <a:p>
            <a:r>
              <a:rPr lang="en-US" sz="3200" dirty="0">
                <a:latin typeface="Calibri Light"/>
                <a:cs typeface="Calibri"/>
              </a:rPr>
              <a:t>Clarifies that ‘some or all’ of the sites in an ALR can have devices under control</a:t>
            </a:r>
          </a:p>
          <a:p>
            <a:pPr lvl="1"/>
            <a:r>
              <a:rPr lang="en-US" sz="3200" dirty="0">
                <a:latin typeface="Calibri Light"/>
                <a:cs typeface="Calibri"/>
              </a:rPr>
              <a:t>Intent is to allow ALR to consist of some sites that are not under control, but are there only to ensure that the ALR is always a Load</a:t>
            </a:r>
          </a:p>
          <a:p>
            <a:pPr lvl="1"/>
            <a:r>
              <a:rPr lang="en-US" sz="3200" dirty="0">
                <a:latin typeface="Calibri Light"/>
                <a:cs typeface="Calibri"/>
              </a:rPr>
              <a:t>Any exports to the grid offset Load at the premise </a:t>
            </a:r>
            <a:r>
              <a:rPr lang="en-US" sz="3200" u="sng" dirty="0">
                <a:latin typeface="Calibri Light"/>
                <a:cs typeface="Calibri"/>
              </a:rPr>
              <a:t>and</a:t>
            </a:r>
            <a:r>
              <a:rPr lang="en-US" sz="3200" dirty="0">
                <a:latin typeface="Calibri Light"/>
                <a:cs typeface="Calibri"/>
              </a:rPr>
              <a:t> at the Load not under control, thus allowing full capacity of storage/generation to be credited in a Load Resource. </a:t>
            </a:r>
          </a:p>
          <a:p>
            <a:pPr lvl="1"/>
            <a:endParaRPr lang="en-US">
              <a:cs typeface="Calibri"/>
            </a:endParaRPr>
          </a:p>
        </p:txBody>
      </p:sp>
    </p:spTree>
    <p:extLst>
      <p:ext uri="{BB962C8B-B14F-4D97-AF65-F5344CB8AC3E}">
        <p14:creationId xmlns:p14="http://schemas.microsoft.com/office/powerpoint/2010/main" val="423320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2100-7AE3-A6AB-AB28-D582727B52A0}"/>
              </a:ext>
            </a:extLst>
          </p:cNvPr>
          <p:cNvSpPr>
            <a:spLocks noGrp="1"/>
          </p:cNvSpPr>
          <p:nvPr>
            <p:ph type="title"/>
          </p:nvPr>
        </p:nvSpPr>
        <p:spPr>
          <a:xfrm>
            <a:off x="332390" y="-311479"/>
            <a:ext cx="10515600" cy="1325563"/>
          </a:xfrm>
        </p:spPr>
        <p:txBody>
          <a:bodyPr>
            <a:normAutofit/>
          </a:bodyPr>
          <a:lstStyle/>
          <a:p>
            <a:r>
              <a:rPr lang="en-US" sz="4000" b="1" dirty="0">
                <a:solidFill>
                  <a:srgbClr val="C00000"/>
                </a:solidFill>
                <a:cs typeface="Calibri Light"/>
              </a:rPr>
              <a:t>OBDRR041</a:t>
            </a:r>
          </a:p>
        </p:txBody>
      </p:sp>
      <p:sp>
        <p:nvSpPr>
          <p:cNvPr id="3" name="Content Placeholder 2">
            <a:extLst>
              <a:ext uri="{FF2B5EF4-FFF2-40B4-BE49-F238E27FC236}">
                <a16:creationId xmlns:a16="http://schemas.microsoft.com/office/drawing/2014/main" id="{302EA49B-7BB4-3C71-8DE8-103216C40BEA}"/>
              </a:ext>
            </a:extLst>
          </p:cNvPr>
          <p:cNvSpPr>
            <a:spLocks noGrp="1"/>
          </p:cNvSpPr>
          <p:nvPr>
            <p:ph idx="1"/>
          </p:nvPr>
        </p:nvSpPr>
        <p:spPr>
          <a:xfrm>
            <a:off x="457200" y="754884"/>
            <a:ext cx="11087100" cy="4351338"/>
          </a:xfrm>
        </p:spPr>
        <p:txBody>
          <a:bodyPr vert="horz" lIns="91440" tIns="45720" rIns="91440" bIns="45720" rtlCol="0" anchor="t">
            <a:noAutofit/>
          </a:bodyPr>
          <a:lstStyle/>
          <a:p>
            <a:pPr marL="0" indent="0">
              <a:buNone/>
            </a:pPr>
            <a:r>
              <a:rPr lang="en-US" sz="3200" dirty="0">
                <a:latin typeface="Calibri Light"/>
                <a:cs typeface="Calibri"/>
              </a:rPr>
              <a:t>Key elements (cont.):</a:t>
            </a:r>
          </a:p>
          <a:p>
            <a:r>
              <a:rPr lang="en-US" sz="3200" dirty="0">
                <a:latin typeface="Calibri Light"/>
                <a:cs typeface="Calibri"/>
              </a:rPr>
              <a:t>Telemetry:  </a:t>
            </a:r>
          </a:p>
          <a:p>
            <a:pPr lvl="1"/>
            <a:r>
              <a:rPr lang="en-US" sz="3200" dirty="0">
                <a:latin typeface="Calibri Light"/>
                <a:cs typeface="Calibri"/>
              </a:rPr>
              <a:t>Confirms that QSE can send two telemetry streams to ERCOT (premise-level and device-level) (This is allowed under Protocols 6.5.5.2)</a:t>
            </a:r>
          </a:p>
          <a:p>
            <a:pPr lvl="1"/>
            <a:r>
              <a:rPr lang="en-US" sz="3200" dirty="0">
                <a:latin typeface="Calibri Light"/>
                <a:cs typeface="Calibri"/>
              </a:rPr>
              <a:t>Changes ‘Load’ to ‘MW’ to allow telemetry feed to include exports to the grid</a:t>
            </a:r>
          </a:p>
          <a:p>
            <a:r>
              <a:rPr lang="en-US" sz="3200" dirty="0">
                <a:latin typeface="Calibri Light"/>
                <a:cs typeface="Calibri"/>
              </a:rPr>
              <a:t>Provides ERCOT with additional flexibility to manage congestion</a:t>
            </a:r>
          </a:p>
          <a:p>
            <a:pPr lvl="1"/>
            <a:r>
              <a:rPr lang="en-US" sz="3200" dirty="0">
                <a:latin typeface="Calibri Light"/>
                <a:cs typeface="Calibri"/>
              </a:rPr>
              <a:t>May cap size of an ALR</a:t>
            </a:r>
          </a:p>
          <a:p>
            <a:pPr lvl="1"/>
            <a:r>
              <a:rPr lang="en-US" sz="3200" dirty="0">
                <a:latin typeface="Calibri Light"/>
                <a:cs typeface="Calibri"/>
              </a:rPr>
              <a:t>May split an ALR into multiple ALRs (example:  if sites are too concentrated to work under Load Zone shift factor dispatch)</a:t>
            </a:r>
          </a:p>
          <a:p>
            <a:pPr lvl="1"/>
            <a:r>
              <a:rPr lang="en-US" sz="3200" dirty="0">
                <a:latin typeface="Calibri Light"/>
                <a:cs typeface="Calibri"/>
              </a:rPr>
              <a:t>May prevent ALR from adding sites in a concentrated area</a:t>
            </a:r>
          </a:p>
        </p:txBody>
      </p:sp>
    </p:spTree>
    <p:extLst>
      <p:ext uri="{BB962C8B-B14F-4D97-AF65-F5344CB8AC3E}">
        <p14:creationId xmlns:p14="http://schemas.microsoft.com/office/powerpoint/2010/main" val="319130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2100-7AE3-A6AB-AB28-D582727B52A0}"/>
              </a:ext>
            </a:extLst>
          </p:cNvPr>
          <p:cNvSpPr>
            <a:spLocks noGrp="1"/>
          </p:cNvSpPr>
          <p:nvPr>
            <p:ph type="title"/>
          </p:nvPr>
        </p:nvSpPr>
        <p:spPr>
          <a:xfrm>
            <a:off x="286407" y="128642"/>
            <a:ext cx="10515600" cy="905150"/>
          </a:xfrm>
        </p:spPr>
        <p:txBody>
          <a:bodyPr>
            <a:normAutofit/>
          </a:bodyPr>
          <a:lstStyle/>
          <a:p>
            <a:r>
              <a:rPr lang="en-US" sz="4000" b="1" dirty="0">
                <a:solidFill>
                  <a:srgbClr val="C00000"/>
                </a:solidFill>
                <a:cs typeface="Calibri Light"/>
              </a:rPr>
              <a:t>OBDRR041</a:t>
            </a:r>
          </a:p>
        </p:txBody>
      </p:sp>
      <p:sp>
        <p:nvSpPr>
          <p:cNvPr id="3" name="Content Placeholder 2">
            <a:extLst>
              <a:ext uri="{FF2B5EF4-FFF2-40B4-BE49-F238E27FC236}">
                <a16:creationId xmlns:a16="http://schemas.microsoft.com/office/drawing/2014/main" id="{302EA49B-7BB4-3C71-8DE8-103216C40BEA}"/>
              </a:ext>
            </a:extLst>
          </p:cNvPr>
          <p:cNvSpPr>
            <a:spLocks noGrp="1"/>
          </p:cNvSpPr>
          <p:nvPr>
            <p:ph idx="1"/>
          </p:nvPr>
        </p:nvSpPr>
        <p:spPr>
          <a:xfrm>
            <a:off x="476907" y="1135884"/>
            <a:ext cx="10515600" cy="4351338"/>
          </a:xfrm>
        </p:spPr>
        <p:txBody>
          <a:bodyPr vert="horz" lIns="91440" tIns="45720" rIns="91440" bIns="45720" rtlCol="0" anchor="t">
            <a:noAutofit/>
          </a:bodyPr>
          <a:lstStyle/>
          <a:p>
            <a:pPr marL="0" indent="0">
              <a:buNone/>
            </a:pPr>
            <a:r>
              <a:rPr lang="en-US" sz="3200" dirty="0">
                <a:latin typeface="Calibri Light"/>
                <a:cs typeface="Calibri"/>
              </a:rPr>
              <a:t>Key elements (cont.):</a:t>
            </a:r>
          </a:p>
          <a:p>
            <a:r>
              <a:rPr lang="en-US" sz="3200" dirty="0">
                <a:latin typeface="Calibri Light"/>
                <a:cs typeface="Calibri"/>
              </a:rPr>
              <a:t>Performance Evaluation:  </a:t>
            </a:r>
          </a:p>
          <a:p>
            <a:pPr lvl="1"/>
            <a:r>
              <a:rPr lang="en-US" sz="3200" dirty="0">
                <a:latin typeface="Calibri Light"/>
                <a:cs typeface="Calibri"/>
              </a:rPr>
              <a:t>Aligns OBD with Protocols by confirming that ALR CLRs will be evaluated based on Controllable Load Resource Energy Deployment Performance (CLREDP) and Base Point deviations</a:t>
            </a:r>
          </a:p>
          <a:p>
            <a:pPr lvl="1"/>
            <a:r>
              <a:rPr lang="en-US" sz="3200" dirty="0">
                <a:latin typeface="Calibri Light"/>
                <a:cs typeface="Calibri"/>
              </a:rPr>
              <a:t>Compliance to be based on telemetry values, which can be spot-validated against 15-minute interval metering</a:t>
            </a:r>
          </a:p>
          <a:p>
            <a:pPr lvl="1"/>
            <a:r>
              <a:rPr lang="en-US" sz="3200" dirty="0">
                <a:latin typeface="Calibri Light"/>
                <a:cs typeface="Calibri"/>
              </a:rPr>
              <a:t>Further clarifies that ALR performance can be measured &amp; verified using either Baseline or Meter Before/Meter After methodology </a:t>
            </a:r>
          </a:p>
        </p:txBody>
      </p:sp>
    </p:spTree>
    <p:extLst>
      <p:ext uri="{BB962C8B-B14F-4D97-AF65-F5344CB8AC3E}">
        <p14:creationId xmlns:p14="http://schemas.microsoft.com/office/powerpoint/2010/main" val="820882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BC1DD8A8-104D-954A-821E-8C062CE1B744}"/>
              </a:ext>
            </a:extLst>
          </p:cNvPr>
          <p:cNvPicPr>
            <a:picLocks noChangeAspect="1"/>
          </p:cNvPicPr>
          <p:nvPr/>
        </p:nvPicPr>
        <p:blipFill>
          <a:blip r:embed="rId2"/>
          <a:stretch>
            <a:fillRect/>
          </a:stretch>
        </p:blipFill>
        <p:spPr>
          <a:xfrm>
            <a:off x="4202113" y="960438"/>
            <a:ext cx="6859588" cy="865188"/>
          </a:xfrm>
          <a:prstGeom prst="rect">
            <a:avLst/>
          </a:prstGeom>
        </p:spPr>
      </p:pic>
      <p:pic>
        <p:nvPicPr>
          <p:cNvPr id="6" name="Picture 6" descr="Text&#10;&#10;Description automatically generated">
            <a:extLst>
              <a:ext uri="{FF2B5EF4-FFF2-40B4-BE49-F238E27FC236}">
                <a16:creationId xmlns:a16="http://schemas.microsoft.com/office/drawing/2014/main" id="{943CD105-3D15-BFBC-30F7-C3D5902429BA}"/>
              </a:ext>
            </a:extLst>
          </p:cNvPr>
          <p:cNvPicPr>
            <a:picLocks noChangeAspect="1"/>
          </p:cNvPicPr>
          <p:nvPr/>
        </p:nvPicPr>
        <p:blipFill>
          <a:blip r:embed="rId3"/>
          <a:stretch>
            <a:fillRect/>
          </a:stretch>
        </p:blipFill>
        <p:spPr>
          <a:xfrm>
            <a:off x="4305594" y="2393950"/>
            <a:ext cx="6859588" cy="3573463"/>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166D8ADA-9D0D-6523-6136-26F73F71812B}"/>
              </a:ext>
            </a:extLst>
          </p:cNvPr>
          <p:cNvPicPr>
            <a:picLocks noChangeAspect="1"/>
          </p:cNvPicPr>
          <p:nvPr/>
        </p:nvPicPr>
        <p:blipFill>
          <a:blip r:embed="rId4"/>
          <a:stretch>
            <a:fillRect/>
          </a:stretch>
        </p:blipFill>
        <p:spPr>
          <a:xfrm>
            <a:off x="4202113" y="1888479"/>
            <a:ext cx="6859588" cy="371475"/>
          </a:xfrm>
          <a:prstGeom prst="rect">
            <a:avLst/>
          </a:prstGeom>
        </p:spPr>
      </p:pic>
      <p:sp>
        <p:nvSpPr>
          <p:cNvPr id="2" name="Title 1">
            <a:extLst>
              <a:ext uri="{FF2B5EF4-FFF2-40B4-BE49-F238E27FC236}">
                <a16:creationId xmlns:a16="http://schemas.microsoft.com/office/drawing/2014/main" id="{CAF711FE-9C94-E28E-7A93-047D1263D5DD}"/>
              </a:ext>
            </a:extLst>
          </p:cNvPr>
          <p:cNvSpPr>
            <a:spLocks noGrp="1"/>
          </p:cNvSpPr>
          <p:nvPr>
            <p:ph type="title"/>
          </p:nvPr>
        </p:nvSpPr>
        <p:spPr>
          <a:xfrm>
            <a:off x="640080" y="1252513"/>
            <a:ext cx="3502675" cy="353112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400" kern="1200" dirty="0">
                <a:solidFill>
                  <a:srgbClr val="FFFFFF"/>
                </a:solidFill>
                <a:latin typeface="+mj-lt"/>
                <a:ea typeface="+mj-ea"/>
                <a:cs typeface="+mj-cs"/>
              </a:rPr>
              <a:t>Equivalent Policy Fixes Being Made in High Grid- Risk States</a:t>
            </a:r>
            <a:r>
              <a:rPr lang="en-US" sz="2400" dirty="0">
                <a:solidFill>
                  <a:srgbClr val="FFFFFF"/>
                </a:solidFill>
              </a:rPr>
              <a:t> </a:t>
            </a:r>
            <a:br>
              <a:rPr lang="en-US" sz="2400" dirty="0">
                <a:cs typeface="Calibri Light"/>
              </a:rPr>
            </a:br>
            <a:br>
              <a:rPr lang="en-US" sz="2400" dirty="0">
                <a:cs typeface="Calibri Light"/>
              </a:rPr>
            </a:br>
            <a:r>
              <a:rPr lang="en-US" sz="2400" dirty="0">
                <a:solidFill>
                  <a:srgbClr val="FFFFFF"/>
                </a:solidFill>
              </a:rPr>
              <a:t> </a:t>
            </a:r>
            <a:r>
              <a:rPr lang="en-US" sz="2400" b="1" kern="1200" dirty="0">
                <a:solidFill>
                  <a:srgbClr val="FFFFFF"/>
                </a:solidFill>
                <a:latin typeface="+mj-lt"/>
                <a:ea typeface="+mj-ea"/>
                <a:cs typeface="+mj-cs"/>
              </a:rPr>
              <a:t>Load Resources Can Use Capacity of</a:t>
            </a:r>
            <a:r>
              <a:rPr lang="en-US" sz="2400" kern="1200" dirty="0">
                <a:solidFill>
                  <a:srgbClr val="FFFFFF"/>
                </a:solidFill>
                <a:latin typeface="+mj-lt"/>
                <a:ea typeface="+mj-ea"/>
                <a:cs typeface="+mj-cs"/>
              </a:rPr>
              <a:t> </a:t>
            </a:r>
            <a:r>
              <a:rPr lang="en-US" sz="2400" b="1" kern="1200" dirty="0">
                <a:solidFill>
                  <a:srgbClr val="FFFFFF"/>
                </a:solidFill>
                <a:latin typeface="+mj-lt"/>
                <a:ea typeface="+mj-ea"/>
                <a:cs typeface="+mj-cs"/>
              </a:rPr>
              <a:t>Devices that Export</a:t>
            </a:r>
            <a:r>
              <a:rPr lang="en-US" sz="2000" b="1" kern="1200" dirty="0">
                <a:solidFill>
                  <a:srgbClr val="FFFFFF"/>
                </a:solidFill>
                <a:latin typeface="+mj-lt"/>
                <a:ea typeface="+mj-ea"/>
                <a:cs typeface="+mj-cs"/>
              </a:rPr>
              <a:t> </a:t>
            </a:r>
            <a:endParaRPr lang="en-US" sz="2000" b="1" kern="1200" dirty="0">
              <a:solidFill>
                <a:srgbClr val="FFFFFF"/>
              </a:solidFill>
              <a:latin typeface="+mj-lt"/>
              <a:cs typeface="Calibri Light"/>
            </a:endParaRPr>
          </a:p>
        </p:txBody>
      </p:sp>
      <p:sp>
        <p:nvSpPr>
          <p:cNvPr id="7" name="TextBox 6">
            <a:extLst>
              <a:ext uri="{FF2B5EF4-FFF2-40B4-BE49-F238E27FC236}">
                <a16:creationId xmlns:a16="http://schemas.microsoft.com/office/drawing/2014/main" id="{FBE64B6D-1419-B512-1582-1373694CBE1D}"/>
              </a:ext>
            </a:extLst>
          </p:cNvPr>
          <p:cNvSpPr txBox="1"/>
          <p:nvPr/>
        </p:nvSpPr>
        <p:spPr>
          <a:xfrm>
            <a:off x="4197588" y="6107289"/>
            <a:ext cx="73528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https://www.canarymedia.com/articles/grid-edge/californias-race-to-secure-its-grid-against-summer-blackouts</a:t>
            </a:r>
            <a:endParaRPr lang="en-US" sz="1200">
              <a:cs typeface="Calibri"/>
            </a:endParaRPr>
          </a:p>
        </p:txBody>
      </p:sp>
      <p:sp>
        <p:nvSpPr>
          <p:cNvPr id="9" name="Rectangle: Rounded Corners 8">
            <a:extLst>
              <a:ext uri="{FF2B5EF4-FFF2-40B4-BE49-F238E27FC236}">
                <a16:creationId xmlns:a16="http://schemas.microsoft.com/office/drawing/2014/main" id="{73AF3EF5-ABA0-76A6-3AB7-4F982D3F73B1}"/>
              </a:ext>
            </a:extLst>
          </p:cNvPr>
          <p:cNvSpPr/>
          <p:nvPr/>
        </p:nvSpPr>
        <p:spPr>
          <a:xfrm>
            <a:off x="4302948" y="4439355"/>
            <a:ext cx="6660443" cy="153340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99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F193C-D63E-CB3F-BFE5-712C4399D79D}"/>
              </a:ext>
            </a:extLst>
          </p:cNvPr>
          <p:cNvSpPr txBox="1"/>
          <p:nvPr/>
        </p:nvSpPr>
        <p:spPr>
          <a:xfrm>
            <a:off x="128059" y="103922"/>
            <a:ext cx="110299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C00000"/>
                </a:solidFill>
                <a:latin typeface="Calibri Light"/>
                <a:cs typeface="Calibri Light"/>
              </a:rPr>
              <a:t>Long Term Solution  (Not Solved in OBDRR041) </a:t>
            </a:r>
          </a:p>
        </p:txBody>
      </p:sp>
      <p:graphicFrame>
        <p:nvGraphicFramePr>
          <p:cNvPr id="5" name="Diagram 5">
            <a:extLst>
              <a:ext uri="{FF2B5EF4-FFF2-40B4-BE49-F238E27FC236}">
                <a16:creationId xmlns:a16="http://schemas.microsoft.com/office/drawing/2014/main" id="{4F84F934-EF2F-4403-99F1-F12C93C17593}"/>
              </a:ext>
            </a:extLst>
          </p:cNvPr>
          <p:cNvGraphicFramePr/>
          <p:nvPr>
            <p:extLst>
              <p:ext uri="{D42A27DB-BD31-4B8C-83A1-F6EECF244321}">
                <p14:modId xmlns:p14="http://schemas.microsoft.com/office/powerpoint/2010/main" val="1394535807"/>
              </p:ext>
            </p:extLst>
          </p:nvPr>
        </p:nvGraphicFramePr>
        <p:xfrm>
          <a:off x="847368" y="794126"/>
          <a:ext cx="9874476" cy="596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64" name="Graphic 964" descr="Warning outline">
            <a:extLst>
              <a:ext uri="{FF2B5EF4-FFF2-40B4-BE49-F238E27FC236}">
                <a16:creationId xmlns:a16="http://schemas.microsoft.com/office/drawing/2014/main" id="{EDA6B05B-46CD-9205-073D-6BC5BC8E30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5219" y="5606312"/>
            <a:ext cx="554074" cy="542261"/>
          </a:xfrm>
          <a:prstGeom prst="rect">
            <a:avLst/>
          </a:prstGeom>
        </p:spPr>
      </p:pic>
      <p:sp>
        <p:nvSpPr>
          <p:cNvPr id="965" name="TextBox 964">
            <a:extLst>
              <a:ext uri="{FF2B5EF4-FFF2-40B4-BE49-F238E27FC236}">
                <a16:creationId xmlns:a16="http://schemas.microsoft.com/office/drawing/2014/main" id="{A9A8C794-C753-2724-2C21-5E47082E26C4}"/>
              </a:ext>
            </a:extLst>
          </p:cNvPr>
          <p:cNvSpPr txBox="1"/>
          <p:nvPr/>
        </p:nvSpPr>
        <p:spPr>
          <a:xfrm>
            <a:off x="5527749" y="5214679"/>
            <a:ext cx="334571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C00000"/>
                </a:solidFill>
              </a:rPr>
              <a:t>Timeline could run 4 - 6 years </a:t>
            </a:r>
            <a:endParaRPr lang="en-US" sz="1600" b="1" dirty="0">
              <a:solidFill>
                <a:srgbClr val="C00000"/>
              </a:solidFill>
              <a:cs typeface="Calibri"/>
            </a:endParaRPr>
          </a:p>
        </p:txBody>
      </p:sp>
      <p:sp>
        <p:nvSpPr>
          <p:cNvPr id="998" name="TextBox 997">
            <a:extLst>
              <a:ext uri="{FF2B5EF4-FFF2-40B4-BE49-F238E27FC236}">
                <a16:creationId xmlns:a16="http://schemas.microsoft.com/office/drawing/2014/main" id="{4D464024-5098-387B-7910-D3AF6AE6EC33}"/>
              </a:ext>
            </a:extLst>
          </p:cNvPr>
          <p:cNvSpPr txBox="1"/>
          <p:nvPr/>
        </p:nvSpPr>
        <p:spPr>
          <a:xfrm>
            <a:off x="2527004" y="1233376"/>
            <a:ext cx="82933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C00000"/>
                </a:solidFill>
              </a:rPr>
              <a:t>2022</a:t>
            </a:r>
            <a:endParaRPr lang="en-US"/>
          </a:p>
        </p:txBody>
      </p:sp>
      <p:sp>
        <p:nvSpPr>
          <p:cNvPr id="999" name="TextBox 998">
            <a:extLst>
              <a:ext uri="{FF2B5EF4-FFF2-40B4-BE49-F238E27FC236}">
                <a16:creationId xmlns:a16="http://schemas.microsoft.com/office/drawing/2014/main" id="{E0F31D31-AA04-88B9-0B87-74EEBBBB93C4}"/>
              </a:ext>
            </a:extLst>
          </p:cNvPr>
          <p:cNvSpPr txBox="1"/>
          <p:nvPr/>
        </p:nvSpPr>
        <p:spPr>
          <a:xfrm>
            <a:off x="2527003" y="3607980"/>
            <a:ext cx="82933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C00000"/>
                </a:solidFill>
              </a:rPr>
              <a:t>2023</a:t>
            </a:r>
            <a:endParaRPr lang="en-US"/>
          </a:p>
        </p:txBody>
      </p:sp>
      <p:sp>
        <p:nvSpPr>
          <p:cNvPr id="1000" name="TextBox 999">
            <a:extLst>
              <a:ext uri="{FF2B5EF4-FFF2-40B4-BE49-F238E27FC236}">
                <a16:creationId xmlns:a16="http://schemas.microsoft.com/office/drawing/2014/main" id="{D262C3AF-38F3-8EFC-C1BA-56C51E07C123}"/>
              </a:ext>
            </a:extLst>
          </p:cNvPr>
          <p:cNvSpPr txBox="1"/>
          <p:nvPr/>
        </p:nvSpPr>
        <p:spPr>
          <a:xfrm>
            <a:off x="2578181" y="5979988"/>
            <a:ext cx="11305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C00000"/>
                </a:solidFill>
              </a:rPr>
              <a:t>2022 +</a:t>
            </a:r>
            <a:endParaRPr lang="en-US" sz="1600" b="1">
              <a:solidFill>
                <a:srgbClr val="C00000"/>
              </a:solidFill>
              <a:cs typeface="Calibri"/>
            </a:endParaRPr>
          </a:p>
        </p:txBody>
      </p:sp>
    </p:spTree>
    <p:extLst>
      <p:ext uri="{BB962C8B-B14F-4D97-AF65-F5344CB8AC3E}">
        <p14:creationId xmlns:p14="http://schemas.microsoft.com/office/powerpoint/2010/main" val="111568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BECBDB-DC38-F964-170F-9F89DBF6668C}"/>
              </a:ext>
            </a:extLst>
          </p:cNvPr>
          <p:cNvSpPr>
            <a:spLocks noGrp="1"/>
          </p:cNvSpPr>
          <p:nvPr>
            <p:ph idx="1"/>
          </p:nvPr>
        </p:nvSpPr>
        <p:spPr>
          <a:xfrm>
            <a:off x="732012" y="445176"/>
            <a:ext cx="10820400" cy="6238286"/>
          </a:xfrm>
        </p:spPr>
        <p:txBody>
          <a:bodyPr vert="horz" lIns="91440" tIns="45720" rIns="91440" bIns="45720" rtlCol="0" anchor="t">
            <a:normAutofit fontScale="92500" lnSpcReduction="20000"/>
          </a:bodyPr>
          <a:lstStyle/>
          <a:p>
            <a:pPr marL="0" indent="0">
              <a:buNone/>
            </a:pPr>
            <a:r>
              <a:rPr lang="en-US" sz="4700" dirty="0">
                <a:solidFill>
                  <a:srgbClr val="C00000"/>
                </a:solidFill>
              </a:rPr>
              <a:t>AGENDA</a:t>
            </a:r>
            <a:r>
              <a:rPr lang="en-US" dirty="0"/>
              <a:t> </a:t>
            </a:r>
          </a:p>
          <a:p>
            <a:pPr marL="0" indent="0">
              <a:buNone/>
            </a:pPr>
            <a:endParaRPr lang="en-US" sz="2400">
              <a:latin typeface="Calibri Light"/>
              <a:cs typeface="Calibri"/>
            </a:endParaRPr>
          </a:p>
          <a:p>
            <a:r>
              <a:rPr lang="en-US" sz="2400" dirty="0">
                <a:latin typeface="Calibri Light"/>
                <a:cs typeface="Calibri Light"/>
              </a:rPr>
              <a:t>Policy motivators </a:t>
            </a:r>
          </a:p>
          <a:p>
            <a:pPr lvl="1"/>
            <a:r>
              <a:rPr lang="en-US" dirty="0">
                <a:latin typeface="Calibri Light"/>
                <a:ea typeface="+mn-lt"/>
                <a:cs typeface="+mn-lt"/>
              </a:rPr>
              <a:t>Problem Statement </a:t>
            </a:r>
          </a:p>
          <a:p>
            <a:pPr lvl="1"/>
            <a:r>
              <a:rPr lang="en-US" dirty="0">
                <a:latin typeface="Calibri Light"/>
                <a:ea typeface="+mn-lt"/>
                <a:cs typeface="+mn-lt"/>
              </a:rPr>
              <a:t>Refresh "Requirements for Aggregate Load Resource Participation" </a:t>
            </a:r>
            <a:r>
              <a:rPr lang="en-US" dirty="0">
                <a:latin typeface="Calibri Light"/>
                <a:ea typeface="+mn-lt"/>
                <a:cs typeface="+mn-lt"/>
                <a:hlinkClick r:id="rId3"/>
              </a:rPr>
              <a:t>Other Binding Document</a:t>
            </a:r>
            <a:r>
              <a:rPr lang="en-US" dirty="0">
                <a:latin typeface="Calibri Light"/>
                <a:ea typeface="+mn-lt"/>
                <a:cs typeface="+mn-lt"/>
              </a:rPr>
              <a:t> so ERCOT can enable customers with DERs to provide dispatchable MWs + Ancillary Services in 2022  </a:t>
            </a:r>
            <a:endParaRPr lang="en-US" dirty="0">
              <a:latin typeface="Calibri Light"/>
              <a:cs typeface="Calibri"/>
            </a:endParaRPr>
          </a:p>
          <a:p>
            <a:pPr lvl="1"/>
            <a:endParaRPr lang="en-US" dirty="0">
              <a:latin typeface="Calibri Light"/>
              <a:cs typeface="Calibri"/>
            </a:endParaRPr>
          </a:p>
          <a:p>
            <a:r>
              <a:rPr lang="en-US" sz="2400" dirty="0">
                <a:latin typeface="Calibri Light"/>
                <a:cs typeface="Calibri Light"/>
              </a:rPr>
              <a:t>Tesla’s Voluntary Virtual Power Plant in Texas </a:t>
            </a:r>
          </a:p>
          <a:p>
            <a:pPr lvl="1"/>
            <a:r>
              <a:rPr lang="en-US" dirty="0">
                <a:latin typeface="Calibri Light"/>
                <a:cs typeface="Calibri Light"/>
              </a:rPr>
              <a:t>What services customers provided in TX and what problems they solve</a:t>
            </a:r>
          </a:p>
          <a:p>
            <a:pPr lvl="1"/>
            <a:endParaRPr lang="en-US">
              <a:latin typeface="Calibri Light"/>
              <a:cs typeface="Calibri"/>
            </a:endParaRPr>
          </a:p>
          <a:p>
            <a:r>
              <a:rPr lang="en-US" sz="2400" dirty="0">
                <a:latin typeface="Calibri Light"/>
                <a:cs typeface="Calibri Light"/>
              </a:rPr>
              <a:t>Components of the </a:t>
            </a:r>
            <a:r>
              <a:rPr lang="en-US" sz="2400" dirty="0">
                <a:latin typeface="Calibri Light"/>
                <a:cs typeface="Calibri Light"/>
                <a:hlinkClick r:id="rId4"/>
              </a:rPr>
              <a:t>Other Binding Document Revision Request (OBDRR) 041</a:t>
            </a:r>
          </a:p>
          <a:p>
            <a:pPr lvl="1"/>
            <a:r>
              <a:rPr lang="en-US" dirty="0">
                <a:latin typeface="Calibri Light"/>
                <a:cs typeface="Calibri"/>
              </a:rPr>
              <a:t>What is in the proposal </a:t>
            </a:r>
          </a:p>
          <a:p>
            <a:pPr lvl="1"/>
            <a:r>
              <a:rPr lang="en-US" dirty="0">
                <a:latin typeface="Calibri Light"/>
                <a:cs typeface="Calibri"/>
              </a:rPr>
              <a:t>Long-term aggregation growth: ERCOT concerns, potential solutions </a:t>
            </a:r>
          </a:p>
          <a:p>
            <a:pPr lvl="1"/>
            <a:endParaRPr lang="en-US">
              <a:latin typeface="Calibri Light"/>
              <a:cs typeface="Calibri"/>
            </a:endParaRPr>
          </a:p>
          <a:p>
            <a:r>
              <a:rPr lang="en-US" sz="2400" dirty="0">
                <a:latin typeface="Calibri Light"/>
                <a:cs typeface="Calibri Light"/>
              </a:rPr>
              <a:t>Appendix</a:t>
            </a:r>
          </a:p>
          <a:p>
            <a:pPr lvl="1"/>
            <a:r>
              <a:rPr lang="en-US" dirty="0">
                <a:latin typeface="Calibri Light"/>
                <a:cs typeface="Calibri Light"/>
              </a:rPr>
              <a:t>Glossary </a:t>
            </a:r>
          </a:p>
          <a:p>
            <a:pPr lvl="1"/>
            <a:r>
              <a:rPr lang="en-US" dirty="0">
                <a:latin typeface="Calibri Light"/>
                <a:cs typeface="Calibri"/>
              </a:rPr>
              <a:t>How to become an Aggregate Load Resource</a:t>
            </a:r>
          </a:p>
          <a:p>
            <a:pPr lvl="1"/>
            <a:endParaRPr lang="en-US">
              <a:cs typeface="Calibri"/>
            </a:endParaRPr>
          </a:p>
        </p:txBody>
      </p:sp>
    </p:spTree>
    <p:extLst>
      <p:ext uri="{BB962C8B-B14F-4D97-AF65-F5344CB8AC3E}">
        <p14:creationId xmlns:p14="http://schemas.microsoft.com/office/powerpoint/2010/main" val="364441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DF0BC-B2F7-33C9-085F-FD982E134CE9}"/>
              </a:ext>
            </a:extLst>
          </p:cNvPr>
          <p:cNvSpPr>
            <a:spLocks noGrp="1"/>
          </p:cNvSpPr>
          <p:nvPr>
            <p:ph idx="1"/>
          </p:nvPr>
        </p:nvSpPr>
        <p:spPr>
          <a:xfrm>
            <a:off x="-79995" y="361474"/>
            <a:ext cx="11192933" cy="5041079"/>
          </a:xfrm>
        </p:spPr>
        <p:txBody>
          <a:bodyPr vert="horz" lIns="91440" tIns="45720" rIns="91440" bIns="45720" rtlCol="0" anchor="t">
            <a:noAutofit/>
          </a:bodyPr>
          <a:lstStyle/>
          <a:p>
            <a:pPr marL="0" indent="0">
              <a:buNone/>
            </a:pPr>
            <a:endParaRPr lang="en-US" sz="4400" b="1" dirty="0">
              <a:solidFill>
                <a:srgbClr val="1A1A1A"/>
              </a:solidFill>
              <a:latin typeface="Calibri Light"/>
              <a:cs typeface="Calibri" panose="020F0502020204030204"/>
            </a:endParaRPr>
          </a:p>
          <a:p>
            <a:pPr lvl="1"/>
            <a:r>
              <a:rPr lang="en-US" sz="3200" dirty="0">
                <a:solidFill>
                  <a:srgbClr val="1A1A1A"/>
                </a:solidFill>
                <a:latin typeface="Calibri Light"/>
                <a:ea typeface="+mn-lt"/>
                <a:cs typeface="+mn-lt"/>
              </a:rPr>
              <a:t>Other grid operators have been working on mobilizing DER capacity for a few years now and have a model for sizing "congestion zones" or limiting aggregations at a congested transmission node</a:t>
            </a:r>
          </a:p>
          <a:p>
            <a:pPr lvl="1"/>
            <a:endParaRPr lang="en-US" sz="3200" dirty="0">
              <a:solidFill>
                <a:srgbClr val="1A1A1A"/>
              </a:solidFill>
              <a:latin typeface="Calibri Light"/>
              <a:ea typeface="+mn-lt"/>
              <a:cs typeface="+mn-lt"/>
            </a:endParaRPr>
          </a:p>
          <a:p>
            <a:pPr lvl="1"/>
            <a:r>
              <a:rPr lang="en-US" sz="3200" dirty="0">
                <a:solidFill>
                  <a:srgbClr val="1A1A1A"/>
                </a:solidFill>
                <a:latin typeface="Calibri Light"/>
                <a:ea typeface="+mn-lt"/>
                <a:cs typeface="+mn-lt"/>
              </a:rPr>
              <a:t>Texas has not yet worked on a solution for large DER aggregations - to grow this market, Texas will a creative solution that aligns with nodal dispatch  </a:t>
            </a:r>
            <a:endParaRPr lang="en-US" sz="3200" dirty="0">
              <a:latin typeface="Calibri Light"/>
              <a:ea typeface="+mn-lt"/>
              <a:cs typeface="+mn-lt"/>
            </a:endParaRPr>
          </a:p>
          <a:p>
            <a:pPr lvl="1"/>
            <a:endParaRPr lang="en-US" sz="3200" dirty="0">
              <a:solidFill>
                <a:srgbClr val="1A1A1A"/>
              </a:solidFill>
              <a:latin typeface="Calibri Light"/>
              <a:ea typeface="+mn-lt"/>
              <a:cs typeface="+mn-lt"/>
            </a:endParaRPr>
          </a:p>
          <a:p>
            <a:pPr lvl="1"/>
            <a:r>
              <a:rPr lang="en-US" sz="3200" b="1" dirty="0">
                <a:solidFill>
                  <a:srgbClr val="1A1A1A"/>
                </a:solidFill>
                <a:latin typeface="Calibri Light"/>
                <a:ea typeface="+mn-lt"/>
                <a:cs typeface="+mn-lt"/>
              </a:rPr>
              <a:t>Large scale DER penetration will let ERCOT shift demand from interval to interval in the same way that they shift supply today </a:t>
            </a:r>
            <a:endParaRPr lang="en-US" sz="3200" dirty="0">
              <a:latin typeface="Calibri Light"/>
              <a:cs typeface="Calibri"/>
            </a:endParaRPr>
          </a:p>
        </p:txBody>
      </p:sp>
      <p:sp>
        <p:nvSpPr>
          <p:cNvPr id="5" name="Title 1">
            <a:extLst>
              <a:ext uri="{FF2B5EF4-FFF2-40B4-BE49-F238E27FC236}">
                <a16:creationId xmlns:a16="http://schemas.microsoft.com/office/drawing/2014/main" id="{71AEF907-A81E-7808-F176-CA7F1F882510}"/>
              </a:ext>
            </a:extLst>
          </p:cNvPr>
          <p:cNvSpPr txBox="1">
            <a:spLocks/>
          </p:cNvSpPr>
          <p:nvPr/>
        </p:nvSpPr>
        <p:spPr>
          <a:xfrm>
            <a:off x="402459" y="358190"/>
            <a:ext cx="10715152" cy="474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C00000"/>
                </a:solidFill>
              </a:rPr>
              <a:t>Long Term Approach Considerations </a:t>
            </a:r>
            <a:endParaRPr lang="en-US" sz="3600" b="1">
              <a:solidFill>
                <a:srgbClr val="C00000"/>
              </a:solidFill>
              <a:cs typeface="Calibri Light"/>
            </a:endParaRPr>
          </a:p>
        </p:txBody>
      </p:sp>
    </p:spTree>
    <p:extLst>
      <p:ext uri="{BB962C8B-B14F-4D97-AF65-F5344CB8AC3E}">
        <p14:creationId xmlns:p14="http://schemas.microsoft.com/office/powerpoint/2010/main" val="2347121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F89-615A-CC2C-2326-D60B9DA56DDD}"/>
              </a:ext>
            </a:extLst>
          </p:cNvPr>
          <p:cNvSpPr>
            <a:spLocks noGrp="1"/>
          </p:cNvSpPr>
          <p:nvPr>
            <p:ph type="title"/>
          </p:nvPr>
        </p:nvSpPr>
        <p:spPr>
          <a:xfrm>
            <a:off x="252345" y="277539"/>
            <a:ext cx="10236200" cy="638175"/>
          </a:xfrm>
        </p:spPr>
        <p:txBody>
          <a:bodyPr>
            <a:normAutofit/>
          </a:bodyPr>
          <a:lstStyle/>
          <a:p>
            <a:r>
              <a:rPr lang="en-US" sz="3600" b="1">
                <a:solidFill>
                  <a:srgbClr val="C00000"/>
                </a:solidFill>
              </a:rPr>
              <a:t>ERCOT Concerns about Load Resources</a:t>
            </a:r>
            <a:endParaRPr lang="en-US" sz="3600" b="1">
              <a:solidFill>
                <a:srgbClr val="C00000"/>
              </a:solidFill>
              <a:cs typeface="Calibri Light"/>
            </a:endParaRPr>
          </a:p>
        </p:txBody>
      </p:sp>
      <p:sp>
        <p:nvSpPr>
          <p:cNvPr id="4" name="TextBox 3">
            <a:extLst>
              <a:ext uri="{FF2B5EF4-FFF2-40B4-BE49-F238E27FC236}">
                <a16:creationId xmlns:a16="http://schemas.microsoft.com/office/drawing/2014/main" id="{567F7DC7-0684-E079-8AF6-0FC90A78448A}"/>
              </a:ext>
            </a:extLst>
          </p:cNvPr>
          <p:cNvSpPr txBox="1"/>
          <p:nvPr/>
        </p:nvSpPr>
        <p:spPr>
          <a:xfrm>
            <a:off x="263784" y="911329"/>
            <a:ext cx="11927062" cy="6186309"/>
          </a:xfrm>
          <a:prstGeom prst="rect">
            <a:avLst/>
          </a:prstGeom>
          <a:noFill/>
        </p:spPr>
        <p:txBody>
          <a:bodyPr wrap="square" lIns="91440" tIns="45720" rIns="91440" bIns="45720" rtlCol="0" anchor="t">
            <a:spAutoFit/>
          </a:bodyPr>
          <a:lstStyle/>
          <a:p>
            <a:r>
              <a:rPr lang="en-US" sz="2400" dirty="0">
                <a:latin typeface="Calibri Light"/>
                <a:cs typeface="Calibri Light"/>
              </a:rPr>
              <a:t>Under current rules, any CLR (aggregated or single site) is dispatched on the Load Zone shift factor and settled at Load Zone prices</a:t>
            </a:r>
          </a:p>
          <a:p>
            <a:endParaRPr lang="en-US" sz="2400">
              <a:latin typeface="Calibri Light"/>
              <a:cs typeface="Calibri Light"/>
            </a:endParaRPr>
          </a:p>
          <a:p>
            <a:pPr marL="285750" indent="-285750">
              <a:buFont typeface="Arial"/>
              <a:buChar char="•"/>
            </a:pPr>
            <a:r>
              <a:rPr lang="en-US" sz="2400" dirty="0">
                <a:latin typeface="Calibri Light"/>
                <a:cs typeface="Calibri Light"/>
              </a:rPr>
              <a:t>That paradigm is not appropriate for large, single-site CLRs – can pose congestion management challenges (ERCOT described them </a:t>
            </a:r>
            <a:r>
              <a:rPr lang="en-US" sz="2400" dirty="0">
                <a:latin typeface="Calibri Light"/>
                <a:cs typeface="Calibri Light"/>
                <a:hlinkClick r:id="rId2"/>
              </a:rPr>
              <a:t>here</a:t>
            </a:r>
            <a:r>
              <a:rPr lang="en-US" sz="2400" dirty="0">
                <a:latin typeface="Calibri Light"/>
                <a:cs typeface="Calibri Light"/>
              </a:rPr>
              <a:t>: "Zonal</a:t>
            </a:r>
            <a:r>
              <a:rPr lang="en-US" sz="2400" dirty="0">
                <a:latin typeface="Calibri Light"/>
                <a:ea typeface="+mn-lt"/>
                <a:cs typeface="+mn-lt"/>
              </a:rPr>
              <a:t> shift factors do not accurately reflect the impact that a change in the Load Resource's consumption would have on a specific transmission constraint."</a:t>
            </a:r>
            <a:r>
              <a:rPr lang="en-US" sz="2400" dirty="0">
                <a:latin typeface="Calibri Light"/>
                <a:cs typeface="Calibri Light"/>
              </a:rPr>
              <a:t>)</a:t>
            </a:r>
          </a:p>
          <a:p>
            <a:pPr marL="285750" indent="-285750">
              <a:buFont typeface="Arial"/>
              <a:buChar char="•"/>
            </a:pPr>
            <a:r>
              <a:rPr lang="en-US" sz="2400" dirty="0">
                <a:latin typeface="Calibri Light"/>
                <a:cs typeface="Calibri Light"/>
              </a:rPr>
              <a:t>That is why Large Controllable Loads </a:t>
            </a:r>
            <a:r>
              <a:rPr lang="en-US" sz="2400" u="sng" dirty="0">
                <a:latin typeface="Calibri Light"/>
                <a:cs typeface="Calibri Light"/>
              </a:rPr>
              <a:t>will begin</a:t>
            </a:r>
            <a:r>
              <a:rPr lang="en-US" sz="2400" dirty="0">
                <a:latin typeface="Calibri Light"/>
                <a:cs typeface="Calibri Light"/>
              </a:rPr>
              <a:t> receive Nodal Pricing</a:t>
            </a:r>
          </a:p>
          <a:p>
            <a:r>
              <a:rPr lang="en-US" sz="2400" dirty="0">
                <a:latin typeface="Calibri Light"/>
                <a:cs typeface="Calibri Light"/>
              </a:rPr>
              <a:t>	-- Large Flexible Load Task Force is exploring numerous other policy options</a:t>
            </a:r>
          </a:p>
          <a:p>
            <a:endParaRPr lang="en-US" sz="2400">
              <a:latin typeface="Calibri Light"/>
              <a:cs typeface="Calibri"/>
            </a:endParaRPr>
          </a:p>
          <a:p>
            <a:r>
              <a:rPr lang="en-US" sz="2400" dirty="0">
                <a:latin typeface="Calibri Light"/>
                <a:cs typeface="Calibri Light"/>
              </a:rPr>
              <a:t>But an ALR that is widely dispersed across a Load Zone is a different story -- zonal dispatch is appropriate for now: </a:t>
            </a:r>
          </a:p>
          <a:p>
            <a:endParaRPr lang="en-US" sz="2400">
              <a:latin typeface="Calibri Light"/>
              <a:cs typeface="Calibri Light"/>
            </a:endParaRPr>
          </a:p>
          <a:p>
            <a:pPr lvl="1"/>
            <a:r>
              <a:rPr lang="en-US" sz="2400" dirty="0">
                <a:latin typeface="Calibri Light"/>
                <a:cs typeface="Calibri Light"/>
              </a:rPr>
              <a:t>Tesla is proposing a conservative approach which allows ERCOT to decide where and when to limit aggregation growth under ALR rules </a:t>
            </a:r>
          </a:p>
          <a:p>
            <a:pPr lvl="1"/>
            <a:endParaRPr lang="en-US"/>
          </a:p>
          <a:p>
            <a:endParaRPr lang="en-US"/>
          </a:p>
        </p:txBody>
      </p:sp>
    </p:spTree>
    <p:extLst>
      <p:ext uri="{BB962C8B-B14F-4D97-AF65-F5344CB8AC3E}">
        <p14:creationId xmlns:p14="http://schemas.microsoft.com/office/powerpoint/2010/main" val="2102800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4FC1-7FF8-526B-321B-3017F238C5D3}"/>
              </a:ext>
            </a:extLst>
          </p:cNvPr>
          <p:cNvSpPr>
            <a:spLocks noGrp="1"/>
          </p:cNvSpPr>
          <p:nvPr>
            <p:ph type="title"/>
          </p:nvPr>
        </p:nvSpPr>
        <p:spPr/>
        <p:txBody>
          <a:bodyPr/>
          <a:lstStyle/>
          <a:p>
            <a:r>
              <a:rPr lang="en-US" b="1">
                <a:solidFill>
                  <a:srgbClr val="C00000"/>
                </a:solidFill>
              </a:rPr>
              <a:t>Appendix </a:t>
            </a:r>
            <a:endParaRPr lang="en-US" b="1">
              <a:solidFill>
                <a:srgbClr val="C00000"/>
              </a:solidFill>
              <a:cs typeface="Calibri Light"/>
            </a:endParaRPr>
          </a:p>
        </p:txBody>
      </p:sp>
    </p:spTree>
    <p:extLst>
      <p:ext uri="{BB962C8B-B14F-4D97-AF65-F5344CB8AC3E}">
        <p14:creationId xmlns:p14="http://schemas.microsoft.com/office/powerpoint/2010/main" val="3092392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2E2E-DBBE-002C-8662-DFBA309BBE3F}"/>
              </a:ext>
            </a:extLst>
          </p:cNvPr>
          <p:cNvSpPr>
            <a:spLocks noGrp="1"/>
          </p:cNvSpPr>
          <p:nvPr>
            <p:ph type="title"/>
          </p:nvPr>
        </p:nvSpPr>
        <p:spPr>
          <a:xfrm>
            <a:off x="240428" y="67015"/>
            <a:ext cx="8861854" cy="499849"/>
          </a:xfrm>
        </p:spPr>
        <p:txBody>
          <a:bodyPr>
            <a:normAutofit fontScale="90000"/>
          </a:bodyPr>
          <a:lstStyle/>
          <a:p>
            <a:r>
              <a:rPr lang="en-US" b="1">
                <a:solidFill>
                  <a:srgbClr val="C00000"/>
                </a:solidFill>
              </a:rPr>
              <a:t>Glossary </a:t>
            </a:r>
            <a:endParaRPr lang="en-US" b="1">
              <a:solidFill>
                <a:srgbClr val="C00000"/>
              </a:solidFill>
              <a:cs typeface="Calibri Light"/>
            </a:endParaRPr>
          </a:p>
        </p:txBody>
      </p:sp>
      <p:graphicFrame>
        <p:nvGraphicFramePr>
          <p:cNvPr id="5" name="Table 4">
            <a:extLst>
              <a:ext uri="{FF2B5EF4-FFF2-40B4-BE49-F238E27FC236}">
                <a16:creationId xmlns:a16="http://schemas.microsoft.com/office/drawing/2014/main" id="{70308C91-E33D-7438-C779-F15C336F6DC0}"/>
              </a:ext>
            </a:extLst>
          </p:cNvPr>
          <p:cNvGraphicFramePr>
            <a:graphicFrameLocks noGrp="1"/>
          </p:cNvGraphicFramePr>
          <p:nvPr>
            <p:extLst>
              <p:ext uri="{D42A27DB-BD31-4B8C-83A1-F6EECF244321}">
                <p14:modId xmlns:p14="http://schemas.microsoft.com/office/powerpoint/2010/main" val="4285310462"/>
              </p:ext>
            </p:extLst>
          </p:nvPr>
        </p:nvGraphicFramePr>
        <p:xfrm>
          <a:off x="302172" y="551792"/>
          <a:ext cx="11600056" cy="6186254"/>
        </p:xfrm>
        <a:graphic>
          <a:graphicData uri="http://schemas.openxmlformats.org/drawingml/2006/table">
            <a:tbl>
              <a:tblPr firstRow="1" bandRow="1">
                <a:tableStyleId>{5C22544A-7EE6-4342-B048-85BDC9FD1C3A}</a:tableStyleId>
              </a:tblPr>
              <a:tblGrid>
                <a:gridCol w="2089356">
                  <a:extLst>
                    <a:ext uri="{9D8B030D-6E8A-4147-A177-3AD203B41FA5}">
                      <a16:colId xmlns:a16="http://schemas.microsoft.com/office/drawing/2014/main" val="4261487649"/>
                    </a:ext>
                  </a:extLst>
                </a:gridCol>
                <a:gridCol w="6752563">
                  <a:extLst>
                    <a:ext uri="{9D8B030D-6E8A-4147-A177-3AD203B41FA5}">
                      <a16:colId xmlns:a16="http://schemas.microsoft.com/office/drawing/2014/main" val="1592911517"/>
                    </a:ext>
                  </a:extLst>
                </a:gridCol>
                <a:gridCol w="2758137">
                  <a:extLst>
                    <a:ext uri="{9D8B030D-6E8A-4147-A177-3AD203B41FA5}">
                      <a16:colId xmlns:a16="http://schemas.microsoft.com/office/drawing/2014/main" val="3035425620"/>
                    </a:ext>
                  </a:extLst>
                </a:gridCol>
              </a:tblGrid>
              <a:tr h="344204">
                <a:tc>
                  <a:txBody>
                    <a:bodyPr/>
                    <a:lstStyle/>
                    <a:p>
                      <a:pPr algn="l" rtl="0" fontAlgn="base"/>
                      <a:r>
                        <a:rPr lang="en-US" sz="1400" dirty="0">
                          <a:solidFill>
                            <a:schemeClr val="tx1"/>
                          </a:solidFill>
                          <a:effectLst/>
                        </a:rPr>
                        <a:t>Term ​</a:t>
                      </a:r>
                      <a:endParaRPr lang="en-US" sz="1400" b="1" i="0">
                        <a:solidFill>
                          <a:schemeClr val="tx1"/>
                        </a:solidFill>
                        <a:effectLst/>
                      </a:endParaRPr>
                    </a:p>
                  </a:txBody>
                  <a:tcPr>
                    <a:solidFill>
                      <a:schemeClr val="bg2">
                        <a:lumMod val="90000"/>
                      </a:schemeClr>
                    </a:solidFill>
                  </a:tcPr>
                </a:tc>
                <a:tc>
                  <a:txBody>
                    <a:bodyPr/>
                    <a:lstStyle/>
                    <a:p>
                      <a:pPr algn="l" rtl="0" fontAlgn="base"/>
                      <a:r>
                        <a:rPr lang="en-US" sz="1400" dirty="0">
                          <a:solidFill>
                            <a:schemeClr val="tx1"/>
                          </a:solidFill>
                          <a:effectLst/>
                        </a:rPr>
                        <a:t>Definition ​</a:t>
                      </a:r>
                      <a:endParaRPr lang="en-US" sz="1400" b="1" i="0">
                        <a:solidFill>
                          <a:schemeClr val="tx1"/>
                        </a:solidFill>
                        <a:effectLst/>
                      </a:endParaRPr>
                    </a:p>
                  </a:txBody>
                  <a:tcPr>
                    <a:solidFill>
                      <a:schemeClr val="bg2">
                        <a:lumMod val="90000"/>
                      </a:schemeClr>
                    </a:solidFill>
                  </a:tcPr>
                </a:tc>
                <a:tc>
                  <a:txBody>
                    <a:bodyPr/>
                    <a:lstStyle/>
                    <a:p>
                      <a:pPr algn="l" rtl="0" fontAlgn="base"/>
                      <a:r>
                        <a:rPr lang="en-US" sz="1400" dirty="0">
                          <a:solidFill>
                            <a:schemeClr val="tx1"/>
                          </a:solidFill>
                          <a:effectLst/>
                        </a:rPr>
                        <a:t>Reference </a:t>
                      </a:r>
                      <a:endParaRPr lang="en-US" sz="1400" b="1" i="0">
                        <a:solidFill>
                          <a:schemeClr val="tx1"/>
                        </a:solidFill>
                        <a:effectLst/>
                      </a:endParaRPr>
                    </a:p>
                  </a:txBody>
                  <a:tcPr>
                    <a:solidFill>
                      <a:schemeClr val="bg2">
                        <a:lumMod val="90000"/>
                      </a:schemeClr>
                    </a:solidFill>
                  </a:tcPr>
                </a:tc>
                <a:extLst>
                  <a:ext uri="{0D108BD9-81ED-4DB2-BD59-A6C34878D82A}">
                    <a16:rowId xmlns:a16="http://schemas.microsoft.com/office/drawing/2014/main" val="1405845268"/>
                  </a:ext>
                </a:extLst>
              </a:tr>
              <a:tr h="759015">
                <a:tc>
                  <a:txBody>
                    <a:bodyPr/>
                    <a:lstStyle/>
                    <a:p>
                      <a:pPr lvl="0" algn="l" rtl="0">
                        <a:buNone/>
                      </a:pPr>
                      <a:r>
                        <a:rPr lang="en-US" sz="1400" b="0" dirty="0">
                          <a:effectLst/>
                          <a:latin typeface="Calibri Light"/>
                        </a:rPr>
                        <a:t>Aggregate Load Resource (ALR)​</a:t>
                      </a:r>
                      <a:endParaRPr lang="en-US" sz="1400" b="0" i="0">
                        <a:solidFill>
                          <a:srgbClr val="000000"/>
                        </a:solidFill>
                        <a:effectLst/>
                        <a:latin typeface="Calibri Light"/>
                      </a:endParaRPr>
                    </a:p>
                  </a:txBody>
                  <a:tcPr>
                    <a:solidFill>
                      <a:schemeClr val="bg2">
                        <a:lumMod val="90000"/>
                      </a:schemeClr>
                    </a:solidFill>
                  </a:tcPr>
                </a:tc>
                <a:tc>
                  <a:txBody>
                    <a:bodyPr/>
                    <a:lstStyle/>
                    <a:p>
                      <a:pPr lvl="0" algn="l" rtl="0">
                        <a:buNone/>
                      </a:pPr>
                      <a:r>
                        <a:rPr lang="en-US" sz="1400" b="0" dirty="0">
                          <a:effectLst/>
                          <a:latin typeface="Calibri Light"/>
                        </a:rPr>
                        <a:t>A Load Resource that is an aggregation of individual metered sites, each of which has less than ten MW of Demand response capability and all of which are located within a single Load Zone.​</a:t>
                      </a:r>
                      <a:endParaRPr lang="en-US" sz="1400" b="0">
                        <a:latin typeface="Calibri Light"/>
                      </a:endParaRPr>
                    </a:p>
                    <a:p>
                      <a:pPr lvl="0" algn="l" rtl="0">
                        <a:buNone/>
                      </a:pPr>
                      <a:r>
                        <a:rPr lang="en-US" sz="1400" b="0" dirty="0">
                          <a:effectLst/>
                          <a:latin typeface="Calibri Light"/>
                        </a:rPr>
                        <a:t>​</a:t>
                      </a:r>
                      <a:endParaRPr lang="en-US" sz="1400" b="0" i="0">
                        <a:solidFill>
                          <a:srgbClr val="000000"/>
                        </a:solidFill>
                        <a:effectLst/>
                        <a:latin typeface="Calibri Light"/>
                      </a:endParaRPr>
                    </a:p>
                  </a:txBody>
                  <a:tcPr>
                    <a:solidFill>
                      <a:schemeClr val="bg2">
                        <a:lumMod val="90000"/>
                      </a:schemeClr>
                    </a:solidFill>
                  </a:tcPr>
                </a:tc>
                <a:tc>
                  <a:txBody>
                    <a:bodyPr/>
                    <a:lstStyle/>
                    <a:p>
                      <a:pPr lvl="0" algn="l" rtl="0">
                        <a:buNone/>
                      </a:pPr>
                      <a:r>
                        <a:rPr lang="en-US" sz="1400" b="0" dirty="0">
                          <a:effectLst/>
                          <a:latin typeface="Calibri Light"/>
                        </a:rPr>
                        <a:t>ERCOT Nodal Protocols, Section 2.1​</a:t>
                      </a:r>
                      <a:endParaRPr lang="en-US" sz="1400" b="0" i="0">
                        <a:solidFill>
                          <a:srgbClr val="000000"/>
                        </a:solidFill>
                        <a:effectLst/>
                        <a:latin typeface="Calibri Light"/>
                      </a:endParaRPr>
                    </a:p>
                  </a:txBody>
                  <a:tcPr>
                    <a:solidFill>
                      <a:schemeClr val="bg2">
                        <a:lumMod val="90000"/>
                      </a:schemeClr>
                    </a:solidFill>
                  </a:tcPr>
                </a:tc>
                <a:extLst>
                  <a:ext uri="{0D108BD9-81ED-4DB2-BD59-A6C34878D82A}">
                    <a16:rowId xmlns:a16="http://schemas.microsoft.com/office/drawing/2014/main" val="124493902"/>
                  </a:ext>
                </a:extLst>
              </a:tr>
              <a:tr h="388333">
                <a:tc>
                  <a:txBody>
                    <a:bodyPr/>
                    <a:lstStyle/>
                    <a:p>
                      <a:pPr algn="l" rtl="0" fontAlgn="base"/>
                      <a:r>
                        <a:rPr lang="en-US" sz="1400" b="0" dirty="0">
                          <a:effectLst/>
                          <a:latin typeface="Calibri Light"/>
                        </a:rPr>
                        <a:t>Controllable Load Resource </a:t>
                      </a:r>
                    </a:p>
                  </a:txBody>
                  <a:tcPr>
                    <a:solidFill>
                      <a:schemeClr val="bg2">
                        <a:lumMod val="90000"/>
                      </a:schemeClr>
                    </a:solidFill>
                  </a:tcPr>
                </a:tc>
                <a:tc>
                  <a:txBody>
                    <a:bodyPr/>
                    <a:lstStyle/>
                    <a:p>
                      <a:pPr lvl="0" algn="l">
                        <a:buNone/>
                      </a:pPr>
                      <a:r>
                        <a:rPr lang="en-US" sz="1400" b="0" i="0" u="none" strike="noStrike" noProof="0" dirty="0">
                          <a:effectLst/>
                          <a:latin typeface="Calibri Light"/>
                        </a:rPr>
                        <a:t>A Load Resource capable of controllably reducing or increasing consumption under Dispatch control by ERCOT. </a:t>
                      </a:r>
                      <a:endParaRPr lang="en-US" sz="1400" b="0">
                        <a:latin typeface="Calibri Light"/>
                      </a:endParaRPr>
                    </a:p>
                  </a:txBody>
                  <a:tcPr>
                    <a:solidFill>
                      <a:schemeClr val="bg2">
                        <a:lumMod val="90000"/>
                      </a:schemeClr>
                    </a:solidFill>
                  </a:tcPr>
                </a:tc>
                <a:tc>
                  <a:txBody>
                    <a:bodyPr/>
                    <a:lstStyle/>
                    <a:p>
                      <a:pPr algn="l" rtl="0" fontAlgn="base"/>
                      <a:r>
                        <a:rPr lang="en-US" sz="1400" b="0" dirty="0">
                          <a:effectLst/>
                          <a:latin typeface="Calibri Light"/>
                        </a:rPr>
                        <a:t>ERCOT Nodal Protocols, Secition2.1</a:t>
                      </a:r>
                    </a:p>
                  </a:txBody>
                  <a:tcPr>
                    <a:solidFill>
                      <a:schemeClr val="bg2">
                        <a:lumMod val="90000"/>
                      </a:schemeClr>
                    </a:solidFill>
                  </a:tcPr>
                </a:tc>
                <a:extLst>
                  <a:ext uri="{0D108BD9-81ED-4DB2-BD59-A6C34878D82A}">
                    <a16:rowId xmlns:a16="http://schemas.microsoft.com/office/drawing/2014/main" val="2950332286"/>
                  </a:ext>
                </a:extLst>
              </a:tr>
              <a:tr h="759015">
                <a:tc>
                  <a:txBody>
                    <a:bodyPr/>
                    <a:lstStyle/>
                    <a:p>
                      <a:pPr algn="l" rtl="0" fontAlgn="base"/>
                      <a:r>
                        <a:rPr lang="en-US" sz="1400" b="0" dirty="0">
                          <a:effectLst/>
                          <a:latin typeface="Calibri Light"/>
                        </a:rPr>
                        <a:t>Devices​</a:t>
                      </a:r>
                      <a:endParaRPr lang="en-US" sz="1400" b="0" i="0">
                        <a:solidFill>
                          <a:srgbClr val="000000"/>
                        </a:solidFill>
                        <a:effectLst/>
                        <a:latin typeface="Calibri Light"/>
                      </a:endParaRPr>
                    </a:p>
                  </a:txBody>
                  <a:tcPr>
                    <a:solidFill>
                      <a:schemeClr val="bg2">
                        <a:lumMod val="90000"/>
                      </a:schemeClr>
                    </a:solidFill>
                  </a:tcPr>
                </a:tc>
                <a:tc>
                  <a:txBody>
                    <a:bodyPr/>
                    <a:lstStyle/>
                    <a:p>
                      <a:pPr algn="l" rtl="0" fontAlgn="base"/>
                      <a:r>
                        <a:rPr lang="en-US" sz="1400" b="0" dirty="0">
                          <a:effectLst/>
                          <a:latin typeface="Calibri Light"/>
                        </a:rPr>
                        <a:t>A “Device” refers to</a:t>
                      </a:r>
                      <a:r>
                        <a:rPr lang="en-US" sz="1400" b="0" strike="sngStrike" dirty="0">
                          <a:effectLst/>
                          <a:latin typeface="Calibri Light"/>
                        </a:rPr>
                        <a:t>  </a:t>
                      </a:r>
                      <a:r>
                        <a:rPr lang="en-US" sz="1400" b="0" u="sng" dirty="0">
                          <a:effectLst/>
                          <a:latin typeface="Calibri Light"/>
                        </a:rPr>
                        <a:t>equipment</a:t>
                      </a:r>
                      <a:r>
                        <a:rPr lang="en-US" sz="1400" b="0" dirty="0">
                          <a:effectLst/>
                          <a:latin typeface="Calibri Light"/>
                        </a:rPr>
                        <a:t> under control or otherwise being used </a:t>
                      </a:r>
                      <a:r>
                        <a:rPr lang="en-US" sz="1400" b="0" u="sng" dirty="0">
                          <a:effectLst/>
                          <a:latin typeface="Calibri Light"/>
                        </a:rPr>
                        <a:t>at some or all of the sites in an ALR </a:t>
                      </a:r>
                      <a:r>
                        <a:rPr lang="en-US" sz="1400" b="0" dirty="0">
                          <a:effectLst/>
                          <a:latin typeface="Calibri Light"/>
                        </a:rPr>
                        <a:t>to provide </a:t>
                      </a:r>
                      <a:r>
                        <a:rPr lang="en-US" sz="1400" b="0" u="sng" dirty="0">
                          <a:effectLst/>
                          <a:latin typeface="Calibri Light"/>
                        </a:rPr>
                        <a:t>qualified services</a:t>
                      </a:r>
                      <a:r>
                        <a:rPr lang="en-US" sz="1400" b="0" dirty="0">
                          <a:effectLst/>
                          <a:latin typeface="Calibri Light"/>
                        </a:rPr>
                        <a:t>.  A Device is always located behind a Premise-level meter.​</a:t>
                      </a:r>
                      <a:endParaRPr lang="en-US" sz="1400" b="0" i="0">
                        <a:solidFill>
                          <a:srgbClr val="000000"/>
                        </a:solidFill>
                        <a:effectLst/>
                        <a:latin typeface="Calibri Light"/>
                      </a:endParaRPr>
                    </a:p>
                  </a:txBody>
                  <a:tcPr>
                    <a:solidFill>
                      <a:schemeClr val="bg2">
                        <a:lumMod val="90000"/>
                      </a:schemeClr>
                    </a:solidFill>
                  </a:tcPr>
                </a:tc>
                <a:tc>
                  <a:txBody>
                    <a:bodyPr/>
                    <a:lstStyle/>
                    <a:p>
                      <a:pPr algn="l" rtl="0" fontAlgn="base"/>
                      <a:r>
                        <a:rPr lang="en-US" sz="1400" b="0" dirty="0">
                          <a:effectLst/>
                          <a:latin typeface="Calibri Light"/>
                        </a:rPr>
                        <a:t>Existing and proposed language in OBDRR 41, ERCOT Other Binding Document “Requirements For Aggregate Load Resource Participation in the ERCOT Markets”​</a:t>
                      </a:r>
                      <a:endParaRPr lang="en-US" sz="1400" b="0" i="0">
                        <a:solidFill>
                          <a:srgbClr val="000000"/>
                        </a:solidFill>
                        <a:effectLst/>
                        <a:latin typeface="Calibri Light"/>
                      </a:endParaRPr>
                    </a:p>
                  </a:txBody>
                  <a:tcPr>
                    <a:solidFill>
                      <a:schemeClr val="bg2">
                        <a:lumMod val="90000"/>
                      </a:schemeClr>
                    </a:solidFill>
                  </a:tcPr>
                </a:tc>
                <a:extLst>
                  <a:ext uri="{0D108BD9-81ED-4DB2-BD59-A6C34878D82A}">
                    <a16:rowId xmlns:a16="http://schemas.microsoft.com/office/drawing/2014/main" val="2478728119"/>
                  </a:ext>
                </a:extLst>
              </a:tr>
              <a:tr h="520719">
                <a:tc>
                  <a:txBody>
                    <a:bodyPr/>
                    <a:lstStyle/>
                    <a:p>
                      <a:pPr lvl="0" algn="l" rtl="0">
                        <a:buNone/>
                      </a:pPr>
                      <a:r>
                        <a:rPr lang="en-US" sz="1400" b="0" dirty="0">
                          <a:effectLst/>
                          <a:latin typeface="Calibri Light"/>
                        </a:rPr>
                        <a:t>Distributed Energy Resources ​</a:t>
                      </a:r>
                      <a:endParaRPr lang="en-US" sz="1400" b="0" i="0">
                        <a:solidFill>
                          <a:srgbClr val="000000"/>
                        </a:solidFill>
                        <a:effectLst/>
                        <a:latin typeface="Calibri Light"/>
                      </a:endParaRPr>
                    </a:p>
                  </a:txBody>
                  <a:tcPr>
                    <a:solidFill>
                      <a:schemeClr val="bg2">
                        <a:lumMod val="90000"/>
                      </a:schemeClr>
                    </a:solidFill>
                  </a:tcPr>
                </a:tc>
                <a:tc>
                  <a:txBody>
                    <a:bodyPr/>
                    <a:lstStyle/>
                    <a:p>
                      <a:pPr lvl="0" algn="l" rtl="0">
                        <a:buNone/>
                      </a:pPr>
                      <a:r>
                        <a:rPr lang="en-US" sz="1400" b="0" dirty="0">
                          <a:effectLst/>
                          <a:latin typeface="Calibri Light"/>
                        </a:rPr>
                        <a:t>Generally refers to any resource that is distribution-connected and participating in grid operations or markets​</a:t>
                      </a:r>
                      <a:endParaRPr lang="en-US" sz="1400" b="0" i="0">
                        <a:solidFill>
                          <a:srgbClr val="000000"/>
                        </a:solidFill>
                        <a:effectLst/>
                        <a:latin typeface="Calibri Light"/>
                      </a:endParaRPr>
                    </a:p>
                  </a:txBody>
                  <a:tcPr>
                    <a:solidFill>
                      <a:schemeClr val="bg2">
                        <a:lumMod val="90000"/>
                      </a:schemeClr>
                    </a:solidFill>
                  </a:tcPr>
                </a:tc>
                <a:tc>
                  <a:txBody>
                    <a:bodyPr/>
                    <a:lstStyle/>
                    <a:p>
                      <a:pPr algn="l" rtl="0" fontAlgn="base"/>
                      <a:r>
                        <a:rPr lang="en-US" sz="1400" b="0" dirty="0">
                          <a:effectLst/>
                          <a:latin typeface="Calibri Light"/>
                        </a:rPr>
                        <a:t>SEE </a:t>
                      </a:r>
                      <a:r>
                        <a:rPr lang="en-US" sz="1400" b="0" dirty="0">
                          <a:effectLst/>
                          <a:latin typeface="Calibri Light"/>
                          <a:hlinkClick r:id="rId2"/>
                        </a:rPr>
                        <a:t>PUC Texas Project No. 51603</a:t>
                      </a:r>
                      <a:r>
                        <a:rPr lang="en-US" sz="1400" b="0" i="0" u="none" strike="noStrike" noProof="0" dirty="0">
                          <a:effectLst/>
                          <a:latin typeface="Calibri Light"/>
                        </a:rPr>
                        <a:t>, Utilicast Comment </a:t>
                      </a:r>
                      <a:endParaRPr lang="en-US" sz="1400" b="0" i="0">
                        <a:solidFill>
                          <a:srgbClr val="000000"/>
                        </a:solidFill>
                        <a:effectLst/>
                        <a:latin typeface="Calibri Light"/>
                      </a:endParaRPr>
                    </a:p>
                  </a:txBody>
                  <a:tcPr>
                    <a:solidFill>
                      <a:schemeClr val="bg2">
                        <a:lumMod val="90000"/>
                      </a:schemeClr>
                    </a:solidFill>
                  </a:tcPr>
                </a:tc>
                <a:extLst>
                  <a:ext uri="{0D108BD9-81ED-4DB2-BD59-A6C34878D82A}">
                    <a16:rowId xmlns:a16="http://schemas.microsoft.com/office/drawing/2014/main" val="2015707500"/>
                  </a:ext>
                </a:extLst>
              </a:tr>
              <a:tr h="520719">
                <a:tc>
                  <a:txBody>
                    <a:bodyPr/>
                    <a:lstStyle/>
                    <a:p>
                      <a:pPr lvl="0" algn="l">
                        <a:buNone/>
                      </a:pPr>
                      <a:r>
                        <a:rPr lang="en-US" sz="1400" b="0" dirty="0">
                          <a:effectLst/>
                          <a:latin typeface="Calibri Light"/>
                        </a:rPr>
                        <a:t>Load Zone Price</a:t>
                      </a:r>
                    </a:p>
                  </a:txBody>
                  <a:tcPr>
                    <a:solidFill>
                      <a:schemeClr val="bg2">
                        <a:lumMod val="90000"/>
                      </a:schemeClr>
                    </a:solidFill>
                  </a:tcPr>
                </a:tc>
                <a:tc>
                  <a:txBody>
                    <a:bodyPr/>
                    <a:lstStyle/>
                    <a:p>
                      <a:pPr lvl="0" algn="l">
                        <a:buNone/>
                      </a:pPr>
                      <a:r>
                        <a:rPr lang="en-US" sz="1400" b="0" i="0" u="none" strike="noStrike" noProof="0" dirty="0">
                          <a:effectLst/>
                          <a:latin typeface="Calibri Light"/>
                        </a:rPr>
                        <a:t>A weighted average of the nodal prices at each electrical bus within each of the eight ERCOT load zones. </a:t>
                      </a:r>
                      <a:endParaRPr lang="en-US" sz="1400" b="0">
                        <a:latin typeface="Calibri Light"/>
                      </a:endParaRPr>
                    </a:p>
                  </a:txBody>
                  <a:tcPr>
                    <a:solidFill>
                      <a:schemeClr val="bg2">
                        <a:lumMod val="90000"/>
                      </a:schemeClr>
                    </a:solidFill>
                  </a:tcPr>
                </a:tc>
                <a:tc>
                  <a:txBody>
                    <a:bodyPr/>
                    <a:lstStyle/>
                    <a:p>
                      <a:pPr lvl="0" algn="l">
                        <a:buNone/>
                      </a:pPr>
                      <a:r>
                        <a:rPr lang="en-US" sz="1400" b="0" dirty="0">
                          <a:effectLst/>
                          <a:latin typeface="Calibri Light"/>
                        </a:rPr>
                        <a:t>SEE </a:t>
                      </a:r>
                      <a:r>
                        <a:rPr lang="en-US" sz="1400" b="0" dirty="0">
                          <a:effectLst/>
                          <a:latin typeface="Calibri Light"/>
                          <a:hlinkClick r:id="rId3"/>
                        </a:rPr>
                        <a:t>PUC TX Project No. 52373</a:t>
                      </a:r>
                      <a:r>
                        <a:rPr lang="en-US" sz="1400" b="0" dirty="0">
                          <a:effectLst/>
                          <a:latin typeface="Calibri Light"/>
                        </a:rPr>
                        <a:t>, ERCOT Comments</a:t>
                      </a:r>
                    </a:p>
                  </a:txBody>
                  <a:tcPr>
                    <a:solidFill>
                      <a:schemeClr val="bg2">
                        <a:lumMod val="90000"/>
                      </a:schemeClr>
                    </a:solidFill>
                  </a:tcPr>
                </a:tc>
                <a:extLst>
                  <a:ext uri="{0D108BD9-81ED-4DB2-BD59-A6C34878D82A}">
                    <a16:rowId xmlns:a16="http://schemas.microsoft.com/office/drawing/2014/main" val="3927491741"/>
                  </a:ext>
                </a:extLst>
              </a:tr>
              <a:tr h="820795">
                <a:tc>
                  <a:txBody>
                    <a:bodyPr/>
                    <a:lstStyle/>
                    <a:p>
                      <a:pPr lvl="0" algn="l">
                        <a:buNone/>
                      </a:pPr>
                      <a:r>
                        <a:rPr lang="en-US" sz="1400" b="0" dirty="0">
                          <a:effectLst/>
                          <a:latin typeface="Calibri Light"/>
                        </a:rPr>
                        <a:t>Load Zone Shift Factor </a:t>
                      </a:r>
                    </a:p>
                  </a:txBody>
                  <a:tcPr>
                    <a:solidFill>
                      <a:schemeClr val="bg2">
                        <a:lumMod val="90000"/>
                      </a:schemeClr>
                    </a:solidFill>
                  </a:tcPr>
                </a:tc>
                <a:tc>
                  <a:txBody>
                    <a:bodyPr/>
                    <a:lstStyle/>
                    <a:p>
                      <a:pPr lvl="0" algn="l">
                        <a:buNone/>
                      </a:pPr>
                      <a:r>
                        <a:rPr lang="en-US" sz="1400" b="0" i="0" u="none" strike="noStrike" noProof="0" dirty="0">
                          <a:effectLst/>
                          <a:latin typeface="Calibri Light"/>
                        </a:rPr>
                        <a:t>A weighted average of the shift factors at electric buses within each load zone with respect to each transmission constraint, not specific to a given Load Resource and its location on the grid. </a:t>
                      </a:r>
                      <a:endParaRPr lang="en-US" sz="1400" b="0">
                        <a:latin typeface="Calibri Light"/>
                      </a:endParaRPr>
                    </a:p>
                  </a:txBody>
                  <a:tcPr>
                    <a:solidFill>
                      <a:schemeClr val="bg2">
                        <a:lumMod val="90000"/>
                      </a:schemeClr>
                    </a:solidFill>
                  </a:tcPr>
                </a:tc>
                <a:tc>
                  <a:txBody>
                    <a:bodyPr/>
                    <a:lstStyle/>
                    <a:p>
                      <a:pPr lvl="0" algn="l">
                        <a:buNone/>
                      </a:pPr>
                      <a:r>
                        <a:rPr lang="en-US" sz="1400" b="0" i="0" u="none" strike="noStrike" noProof="0" dirty="0">
                          <a:effectLst/>
                          <a:latin typeface="Calibri Light"/>
                        </a:rPr>
                        <a:t>SEE </a:t>
                      </a:r>
                      <a:r>
                        <a:rPr lang="en-US" sz="1400" b="0" i="0" u="none" strike="noStrike" noProof="0" dirty="0">
                          <a:effectLst/>
                          <a:latin typeface="Calibri Light"/>
                          <a:hlinkClick r:id="rId3"/>
                        </a:rPr>
                        <a:t>PUC TX Project No. 52373</a:t>
                      </a:r>
                      <a:r>
                        <a:rPr lang="en-US" sz="1400" b="0" i="0" u="none" strike="noStrike" noProof="0" dirty="0">
                          <a:effectLst/>
                          <a:latin typeface="Calibri Light"/>
                        </a:rPr>
                        <a:t>, ERCOT Comments</a:t>
                      </a:r>
                      <a:endParaRPr lang="en-US" sz="1400" b="0">
                        <a:latin typeface="Calibri Light"/>
                      </a:endParaRPr>
                    </a:p>
                  </a:txBody>
                  <a:tcPr>
                    <a:solidFill>
                      <a:schemeClr val="bg2">
                        <a:lumMod val="90000"/>
                      </a:schemeClr>
                    </a:solidFill>
                  </a:tcPr>
                </a:tc>
                <a:extLst>
                  <a:ext uri="{0D108BD9-81ED-4DB2-BD59-A6C34878D82A}">
                    <a16:rowId xmlns:a16="http://schemas.microsoft.com/office/drawing/2014/main" val="3571889293"/>
                  </a:ext>
                </a:extLst>
              </a:tr>
              <a:tr h="627017">
                <a:tc>
                  <a:txBody>
                    <a:bodyPr/>
                    <a:lstStyle/>
                    <a:p>
                      <a:pPr lvl="0" algn="l">
                        <a:buNone/>
                      </a:pPr>
                      <a:r>
                        <a:rPr lang="en-US" sz="1400" b="0" dirty="0">
                          <a:effectLst/>
                          <a:latin typeface="Calibri Light"/>
                        </a:rPr>
                        <a:t>Premise Level Telemetry </a:t>
                      </a:r>
                    </a:p>
                  </a:txBody>
                  <a:tcPr>
                    <a:solidFill>
                      <a:schemeClr val="bg2">
                        <a:lumMod val="90000"/>
                      </a:schemeClr>
                    </a:solidFill>
                  </a:tcPr>
                </a:tc>
                <a:tc>
                  <a:txBody>
                    <a:bodyPr/>
                    <a:lstStyle/>
                    <a:p>
                      <a:pPr lvl="0" algn="l">
                        <a:buNone/>
                      </a:pPr>
                      <a:r>
                        <a:rPr lang="en-US" sz="1400" b="0" i="0" u="none" strike="noStrike" noProof="0" dirty="0">
                          <a:effectLst/>
                          <a:latin typeface="Calibri Light"/>
                        </a:rPr>
                        <a:t>Data collected at the location of the revenue meter and communicated to ERCOT every 2 seconds via ICCP</a:t>
                      </a:r>
                    </a:p>
                  </a:txBody>
                  <a:tcPr>
                    <a:solidFill>
                      <a:schemeClr val="bg2">
                        <a:lumMod val="90000"/>
                      </a:schemeClr>
                    </a:solidFill>
                  </a:tcPr>
                </a:tc>
                <a:tc>
                  <a:txBody>
                    <a:bodyPr/>
                    <a:lstStyle/>
                    <a:p>
                      <a:pPr lvl="0" algn="l">
                        <a:lnSpc>
                          <a:spcPct val="100000"/>
                        </a:lnSpc>
                        <a:spcBef>
                          <a:spcPts val="0"/>
                        </a:spcBef>
                        <a:spcAft>
                          <a:spcPts val="0"/>
                        </a:spcAft>
                        <a:buNone/>
                      </a:pPr>
                      <a:r>
                        <a:rPr lang="en-US" sz="1400" b="0" i="0" u="none" strike="noStrike" noProof="0" dirty="0">
                          <a:effectLst/>
                          <a:latin typeface="Calibri Light"/>
                        </a:rPr>
                        <a:t>Existing and proposed language in OBDRR041</a:t>
                      </a:r>
                    </a:p>
                  </a:txBody>
                  <a:tcPr>
                    <a:solidFill>
                      <a:schemeClr val="bg2">
                        <a:lumMod val="90000"/>
                      </a:schemeClr>
                    </a:solidFill>
                  </a:tcPr>
                </a:tc>
                <a:extLst>
                  <a:ext uri="{0D108BD9-81ED-4DB2-BD59-A6C34878D82A}">
                    <a16:rowId xmlns:a16="http://schemas.microsoft.com/office/drawing/2014/main" val="2653616106"/>
                  </a:ext>
                </a:extLst>
              </a:tr>
              <a:tr h="591326">
                <a:tc>
                  <a:txBody>
                    <a:bodyPr/>
                    <a:lstStyle/>
                    <a:p>
                      <a:pPr lvl="0" algn="l" rtl="0">
                        <a:buNone/>
                      </a:pPr>
                      <a:r>
                        <a:rPr lang="en-US" sz="1400" b="0" dirty="0">
                          <a:effectLst/>
                          <a:latin typeface="Calibri Light"/>
                        </a:rPr>
                        <a:t>Virtual Power Plant (VPP)​</a:t>
                      </a:r>
                      <a:endParaRPr lang="en-US" sz="1400" b="0" i="0">
                        <a:solidFill>
                          <a:srgbClr val="000000"/>
                        </a:solidFill>
                        <a:effectLst/>
                        <a:latin typeface="Calibri Light"/>
                      </a:endParaRPr>
                    </a:p>
                  </a:txBody>
                  <a:tcPr>
                    <a:solidFill>
                      <a:schemeClr val="bg2">
                        <a:lumMod val="90000"/>
                      </a:schemeClr>
                    </a:solidFill>
                  </a:tcPr>
                </a:tc>
                <a:tc>
                  <a:txBody>
                    <a:bodyPr/>
                    <a:lstStyle/>
                    <a:p>
                      <a:pPr lvl="0" algn="l" rtl="0">
                        <a:buNone/>
                      </a:pPr>
                      <a:r>
                        <a:rPr lang="en-US" sz="1400" b="0" dirty="0">
                          <a:effectLst/>
                          <a:latin typeface="Calibri Light"/>
                        </a:rPr>
                        <a:t>Typically refers to a combination of generation, storage and demand response under software control​</a:t>
                      </a:r>
                      <a:endParaRPr lang="en-US" sz="1400" b="0">
                        <a:latin typeface="Calibri Light"/>
                      </a:endParaRPr>
                    </a:p>
                    <a:p>
                      <a:pPr lvl="0" algn="l" rtl="0">
                        <a:buNone/>
                      </a:pPr>
                      <a:endParaRPr lang="en-US" sz="1400" b="0" dirty="0">
                        <a:effectLst/>
                        <a:latin typeface="Calibri Light"/>
                      </a:endParaRPr>
                    </a:p>
                  </a:txBody>
                  <a:tcPr>
                    <a:solidFill>
                      <a:schemeClr val="bg2">
                        <a:lumMod val="90000"/>
                      </a:schemeClr>
                    </a:solidFill>
                  </a:tcPr>
                </a:tc>
                <a:tc>
                  <a:txBody>
                    <a:bodyPr/>
                    <a:lstStyle/>
                    <a:p>
                      <a:pPr lvl="0" algn="l">
                        <a:buNone/>
                      </a:pPr>
                      <a:r>
                        <a:rPr lang="en-US" sz="1400" b="0" dirty="0">
                          <a:effectLst/>
                          <a:latin typeface="Calibri Light"/>
                        </a:rPr>
                        <a:t>SEE </a:t>
                      </a:r>
                      <a:r>
                        <a:rPr lang="en-US" sz="1400" b="0" dirty="0">
                          <a:effectLst/>
                          <a:latin typeface="Calibri Light"/>
                          <a:hlinkClick r:id="rId4"/>
                        </a:rPr>
                        <a:t>Australia Energy Market Operator</a:t>
                      </a:r>
                      <a:r>
                        <a:rPr lang="en-US" sz="1400" b="0" dirty="0">
                          <a:effectLst/>
                          <a:latin typeface="Calibri Light"/>
                        </a:rPr>
                        <a:t> VPP Home Page </a:t>
                      </a:r>
                    </a:p>
                  </a:txBody>
                  <a:tcPr>
                    <a:solidFill>
                      <a:schemeClr val="bg2">
                        <a:lumMod val="90000"/>
                      </a:schemeClr>
                    </a:solidFill>
                  </a:tcPr>
                </a:tc>
                <a:extLst>
                  <a:ext uri="{0D108BD9-81ED-4DB2-BD59-A6C34878D82A}">
                    <a16:rowId xmlns:a16="http://schemas.microsoft.com/office/drawing/2014/main" val="2162399831"/>
                  </a:ext>
                </a:extLst>
              </a:tr>
            </a:tbl>
          </a:graphicData>
        </a:graphic>
      </p:graphicFrame>
    </p:spTree>
    <p:extLst>
      <p:ext uri="{BB962C8B-B14F-4D97-AF65-F5344CB8AC3E}">
        <p14:creationId xmlns:p14="http://schemas.microsoft.com/office/powerpoint/2010/main" val="1262345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9C53-4443-A2CD-B5C1-A0C61E5497A4}"/>
              </a:ext>
            </a:extLst>
          </p:cNvPr>
          <p:cNvSpPr>
            <a:spLocks noGrp="1"/>
          </p:cNvSpPr>
          <p:nvPr>
            <p:ph type="title"/>
          </p:nvPr>
        </p:nvSpPr>
        <p:spPr>
          <a:xfrm>
            <a:off x="449949" y="197391"/>
            <a:ext cx="4122666" cy="6275002"/>
          </a:xfrm>
        </p:spPr>
        <p:txBody>
          <a:bodyPr anchor="ctr">
            <a:normAutofit/>
          </a:bodyPr>
          <a:lstStyle/>
          <a:p>
            <a:r>
              <a:rPr lang="en-US" sz="4800" dirty="0">
                <a:cs typeface="Calibri Light"/>
              </a:rPr>
              <a:t>How To:</a:t>
            </a:r>
            <a:br>
              <a:rPr lang="en-US" sz="4800" dirty="0">
                <a:cs typeface="Calibri Light"/>
              </a:rPr>
            </a:br>
            <a:br>
              <a:rPr lang="en-US" sz="4800" dirty="0">
                <a:cs typeface="Calibri Light"/>
              </a:rPr>
            </a:br>
            <a:r>
              <a:rPr lang="en-US" sz="4800" dirty="0">
                <a:cs typeface="Calibri Light"/>
              </a:rPr>
              <a:t>ERCOT Aggregate Load Resource Registration </a:t>
            </a:r>
            <a:endParaRPr lang="en-US" sz="48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A9D2AD-8687-343B-7EA1-389628E570EA}"/>
              </a:ext>
            </a:extLst>
          </p:cNvPr>
          <p:cNvSpPr>
            <a:spLocks noGrp="1"/>
          </p:cNvSpPr>
          <p:nvPr>
            <p:ph idx="1"/>
          </p:nvPr>
        </p:nvSpPr>
        <p:spPr>
          <a:xfrm>
            <a:off x="6096000" y="1399032"/>
            <a:ext cx="5501834" cy="4471416"/>
          </a:xfrm>
        </p:spPr>
        <p:txBody>
          <a:bodyPr vert="horz" lIns="91440" tIns="45720" rIns="91440" bIns="45720" rtlCol="0" anchor="ctr">
            <a:noAutofit/>
          </a:bodyPr>
          <a:lstStyle/>
          <a:p>
            <a:r>
              <a:rPr lang="en-US" sz="1800" dirty="0">
                <a:solidFill>
                  <a:schemeClr val="bg1"/>
                </a:solidFill>
                <a:latin typeface="Calibri Light"/>
                <a:ea typeface="+mn-lt"/>
                <a:cs typeface="+mn-lt"/>
              </a:rPr>
              <a:t>ALR rules require a single Load-Serving Entity (Muni, Co-op, Retail Energy Provider) and must aggregate in a single Load Zone </a:t>
            </a:r>
          </a:p>
          <a:p>
            <a:r>
              <a:rPr lang="en-US" sz="1800" dirty="0">
                <a:solidFill>
                  <a:schemeClr val="bg1"/>
                </a:solidFill>
                <a:latin typeface="Calibri Light"/>
                <a:ea typeface="+mn-lt"/>
                <a:cs typeface="+mn-lt"/>
              </a:rPr>
              <a:t>Minimum Size of 100kW (maybe future cap on how big is too big) </a:t>
            </a:r>
          </a:p>
          <a:p>
            <a:r>
              <a:rPr lang="en-US" sz="1800" dirty="0">
                <a:solidFill>
                  <a:schemeClr val="bg1"/>
                </a:solidFill>
                <a:latin typeface="Calibri Light"/>
                <a:ea typeface="+mn-lt"/>
                <a:cs typeface="+mn-lt"/>
              </a:rPr>
              <a:t>With OBDRR041, any Load-Serving Entity/Retailer Can Aggregate Diverse Loads that Cannot Respond with Loads and Devices that Can Respond. Example: Injections from home batteries can be part of that load-reducing response as long combined with enough other Load so no "export" seen in the ERCOT system. </a:t>
            </a:r>
          </a:p>
          <a:p>
            <a:r>
              <a:rPr lang="en-US" sz="1800" dirty="0">
                <a:solidFill>
                  <a:schemeClr val="bg1"/>
                </a:solidFill>
                <a:latin typeface="Calibri Light"/>
                <a:ea typeface="+mn-lt"/>
                <a:cs typeface="+mn-lt"/>
              </a:rPr>
              <a:t>Every Customer does NOT have to have the same devices/loads</a:t>
            </a:r>
          </a:p>
          <a:p>
            <a:r>
              <a:rPr lang="en-US" sz="1800" dirty="0">
                <a:solidFill>
                  <a:schemeClr val="bg1"/>
                </a:solidFill>
                <a:latin typeface="Calibri Light"/>
                <a:ea typeface="+mn-lt"/>
                <a:cs typeface="+mn-lt"/>
              </a:rPr>
              <a:t>Some Customers can have NO devices (pure Load) and still benefit from lower electricity rates. </a:t>
            </a:r>
          </a:p>
          <a:p>
            <a:r>
              <a:rPr lang="en-US" sz="1800" dirty="0">
                <a:solidFill>
                  <a:schemeClr val="bg1"/>
                </a:solidFill>
                <a:latin typeface="Calibri Light"/>
                <a:cs typeface="Calibri"/>
              </a:rPr>
              <a:t>Must have the same Qualified Scheduling Entity for all Customers in the ALR </a:t>
            </a:r>
          </a:p>
          <a:p>
            <a:r>
              <a:rPr lang="en-US" sz="1800" dirty="0">
                <a:solidFill>
                  <a:schemeClr val="bg1"/>
                </a:solidFill>
                <a:latin typeface="Calibri Light"/>
                <a:cs typeface="Calibri"/>
              </a:rPr>
              <a:t>Must use ERCOT's existing process to Register an ALR (obtain Meter ESIDs for all customers, use published registration process) </a:t>
            </a:r>
          </a:p>
          <a:p>
            <a:endParaRPr lang="en-US" sz="1500">
              <a:solidFill>
                <a:schemeClr val="bg1"/>
              </a:solidFill>
              <a:cs typeface="Calibri"/>
            </a:endParaRPr>
          </a:p>
          <a:p>
            <a:pPr marL="0" indent="0">
              <a:buNone/>
            </a:pPr>
            <a:endParaRPr lang="en-US" sz="1500">
              <a:solidFill>
                <a:schemeClr val="bg1"/>
              </a:solidFill>
              <a:cs typeface="Calibri"/>
            </a:endParaRPr>
          </a:p>
          <a:p>
            <a:endParaRPr lang="en-US" sz="1500">
              <a:solidFill>
                <a:schemeClr val="bg1"/>
              </a:solidFill>
              <a:cs typeface="Calibri"/>
            </a:endParaRPr>
          </a:p>
        </p:txBody>
      </p:sp>
    </p:spTree>
    <p:extLst>
      <p:ext uri="{BB962C8B-B14F-4D97-AF65-F5344CB8AC3E}">
        <p14:creationId xmlns:p14="http://schemas.microsoft.com/office/powerpoint/2010/main" val="20084210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5FC76-AC89-8425-A33F-84BBFA14205E}"/>
              </a:ext>
            </a:extLst>
          </p:cNvPr>
          <p:cNvSpPr>
            <a:spLocks noGrp="1"/>
          </p:cNvSpPr>
          <p:nvPr>
            <p:ph type="title"/>
          </p:nvPr>
        </p:nvSpPr>
        <p:spPr>
          <a:xfrm>
            <a:off x="735935" y="594269"/>
            <a:ext cx="9821449" cy="474119"/>
          </a:xfrm>
        </p:spPr>
        <p:txBody>
          <a:bodyPr>
            <a:normAutofit fontScale="90000"/>
          </a:bodyPr>
          <a:lstStyle/>
          <a:p>
            <a:r>
              <a:rPr lang="en-US" sz="4000" b="1">
                <a:solidFill>
                  <a:srgbClr val="C00000"/>
                </a:solidFill>
              </a:rPr>
              <a:t>Policy Motivators </a:t>
            </a:r>
            <a:endParaRPr lang="en-US" sz="4000" b="1">
              <a:solidFill>
                <a:srgbClr val="C00000"/>
              </a:solidFill>
              <a:cs typeface="Calibri Light"/>
            </a:endParaRPr>
          </a:p>
        </p:txBody>
      </p:sp>
      <p:sp>
        <p:nvSpPr>
          <p:cNvPr id="3" name="Content Placeholder 2">
            <a:extLst>
              <a:ext uri="{FF2B5EF4-FFF2-40B4-BE49-F238E27FC236}">
                <a16:creationId xmlns:a16="http://schemas.microsoft.com/office/drawing/2014/main" id="{7B45F7A3-4E47-4046-9DC5-E5CB88430419}"/>
              </a:ext>
            </a:extLst>
          </p:cNvPr>
          <p:cNvSpPr>
            <a:spLocks noGrp="1"/>
          </p:cNvSpPr>
          <p:nvPr>
            <p:ph idx="1"/>
          </p:nvPr>
        </p:nvSpPr>
        <p:spPr>
          <a:xfrm>
            <a:off x="550632" y="1714870"/>
            <a:ext cx="10911214" cy="3708800"/>
          </a:xfrm>
        </p:spPr>
        <p:txBody>
          <a:bodyPr vert="horz" lIns="91440" tIns="45720" rIns="91440" bIns="45720" rtlCol="0" anchor="t">
            <a:normAutofit/>
          </a:bodyPr>
          <a:lstStyle/>
          <a:p>
            <a:r>
              <a:rPr lang="en-US" sz="3200" b="0" i="0">
                <a:effectLst/>
                <a:latin typeface="Calibri Light"/>
                <a:cs typeface="Calibri Light"/>
              </a:rPr>
              <a:t>Texas has </a:t>
            </a:r>
            <a:r>
              <a:rPr lang="en-US" sz="3200">
                <a:latin typeface="Calibri Light"/>
                <a:cs typeface="Calibri Light"/>
              </a:rPr>
              <a:t>thousands</a:t>
            </a:r>
            <a:r>
              <a:rPr lang="en-US" sz="3200" b="0" i="0">
                <a:effectLst/>
                <a:latin typeface="Calibri Light"/>
                <a:cs typeface="Calibri Light"/>
              </a:rPr>
              <a:t> of Megawatts of assets on the distribution system, trending the </a:t>
            </a:r>
            <a:r>
              <a:rPr lang="en-US" sz="3200">
                <a:latin typeface="Calibri Light"/>
                <a:cs typeface="Calibri Light"/>
              </a:rPr>
              <a:t>acceleration</a:t>
            </a:r>
            <a:r>
              <a:rPr lang="en-US" sz="3200" b="0" i="0">
                <a:effectLst/>
                <a:latin typeface="Calibri Light"/>
                <a:cs typeface="Calibri Light"/>
              </a:rPr>
              <a:t> in distributed energy resources (DERs) </a:t>
            </a:r>
            <a:r>
              <a:rPr lang="en-US" sz="3200">
                <a:latin typeface="Calibri Light"/>
                <a:cs typeface="Calibri Light"/>
              </a:rPr>
              <a:t>(behind-the-meter generation and storage)</a:t>
            </a:r>
            <a:endParaRPr lang="en-US" sz="3200" b="0" i="0">
              <a:effectLst/>
              <a:latin typeface="Calibri Light"/>
              <a:cs typeface="Calibri Light"/>
            </a:endParaRPr>
          </a:p>
          <a:p>
            <a:endParaRPr lang="en-US" sz="3200">
              <a:latin typeface="Calibri Light"/>
              <a:cs typeface="Calibri Light"/>
            </a:endParaRPr>
          </a:p>
          <a:p>
            <a:r>
              <a:rPr lang="en-US" sz="3200">
                <a:latin typeface="Calibri Light"/>
                <a:cs typeface="Calibri Light"/>
              </a:rPr>
              <a:t>FERC’s “Order 2222” does not apply in Texas – but Texas regulators recognize the need to mobilize this capacity </a:t>
            </a:r>
          </a:p>
          <a:p>
            <a:endParaRPr lang="en-US" sz="2000">
              <a:latin typeface="SF Pro Display"/>
            </a:endParaRPr>
          </a:p>
          <a:p>
            <a:endParaRPr lang="en-US" sz="2400" b="1">
              <a:solidFill>
                <a:srgbClr val="1A1A1A"/>
              </a:solidFill>
              <a:latin typeface="SF Pro Display"/>
            </a:endParaRPr>
          </a:p>
          <a:p>
            <a:endParaRPr lang="en-US" sz="1800">
              <a:cs typeface="Calibri" panose="020F0502020204030204"/>
            </a:endParaRPr>
          </a:p>
        </p:txBody>
      </p:sp>
      <p:sp>
        <p:nvSpPr>
          <p:cNvPr id="4" name="TextBox 3">
            <a:extLst>
              <a:ext uri="{FF2B5EF4-FFF2-40B4-BE49-F238E27FC236}">
                <a16:creationId xmlns:a16="http://schemas.microsoft.com/office/drawing/2014/main" id="{D8ED3B15-BB56-148F-90B6-F4B6D07E41F6}"/>
              </a:ext>
            </a:extLst>
          </p:cNvPr>
          <p:cNvSpPr txBox="1"/>
          <p:nvPr/>
        </p:nvSpPr>
        <p:spPr>
          <a:xfrm>
            <a:off x="1581028" y="5229805"/>
            <a:ext cx="92450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      </a:t>
            </a:r>
            <a:endParaRPr lang="en-US">
              <a:solidFill>
                <a:srgbClr val="000000"/>
              </a:solidFill>
              <a:latin typeface="Calibri"/>
              <a:cs typeface="Arial"/>
            </a:endParaRPr>
          </a:p>
        </p:txBody>
      </p:sp>
    </p:spTree>
    <p:extLst>
      <p:ext uri="{BB962C8B-B14F-4D97-AF65-F5344CB8AC3E}">
        <p14:creationId xmlns:p14="http://schemas.microsoft.com/office/powerpoint/2010/main" val="98716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F0461E-C344-6AE1-B9E0-9A2639840BC6}"/>
              </a:ext>
            </a:extLst>
          </p:cNvPr>
          <p:cNvSpPr txBox="1">
            <a:spLocks/>
          </p:cNvSpPr>
          <p:nvPr/>
        </p:nvSpPr>
        <p:spPr>
          <a:xfrm>
            <a:off x="1435493" y="360211"/>
            <a:ext cx="9236026" cy="19833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t>“DERs can hide in plain sight in our homes, businesses and communities, but their power is mighty…</a:t>
            </a:r>
            <a:r>
              <a:rPr lang="en-US" sz="2000" b="1"/>
              <a:t>Projections indicate that from 65 gigawatts to more than 380 gigawatts of DERs could be added to the country’s power grids over the next four years</a:t>
            </a:r>
            <a:r>
              <a:rPr lang="en-US" sz="2000"/>
              <a:t>” </a:t>
            </a:r>
            <a:br>
              <a:rPr lang="en-US" sz="2000"/>
            </a:br>
            <a:br>
              <a:rPr lang="en-US" sz="2000"/>
            </a:br>
            <a:r>
              <a:rPr lang="en-US" sz="2000" i="1"/>
              <a:t>– FERC Chairman Neil Chatterjee, Opening Remarks at 9/24/20 FERC Open Meeting announcing FERC Order 2222 </a:t>
            </a:r>
            <a:endParaRPr lang="en-US" sz="2000" i="1">
              <a:cs typeface="Calibri Light"/>
            </a:endParaRPr>
          </a:p>
        </p:txBody>
      </p:sp>
      <p:sp>
        <p:nvSpPr>
          <p:cNvPr id="6" name="TextBox 5">
            <a:extLst>
              <a:ext uri="{FF2B5EF4-FFF2-40B4-BE49-F238E27FC236}">
                <a16:creationId xmlns:a16="http://schemas.microsoft.com/office/drawing/2014/main" id="{2B455720-F200-DFEA-2388-DDE83DD91038}"/>
              </a:ext>
            </a:extLst>
          </p:cNvPr>
          <p:cNvSpPr txBox="1"/>
          <p:nvPr/>
        </p:nvSpPr>
        <p:spPr>
          <a:xfrm>
            <a:off x="1378608" y="3025229"/>
            <a:ext cx="1010044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Light"/>
                <a:cs typeface="Calibri Light"/>
              </a:rPr>
              <a:t>“FERC recently issued FERC Order 2222 that promotes eliminating barriers for DERs ..distributed energy resources from getting into the market .. We’re not subject to FERC jurisdiction, but I think the other markets are going to be evaluating  these issues. What</a:t>
            </a:r>
            <a:r>
              <a:rPr lang="en-US" sz="2000" b="1">
                <a:latin typeface="Calibri Light"/>
                <a:cs typeface="Calibri Light"/>
              </a:rPr>
              <a:t> I mean by DERs is aggregations of customers and how they can participate in real time markets and ancillary services. I want to use this opportunity but also in continuing to innovate and enhancing reliability. ERCOT should have a workshop to get some momentum going. I don’t want to fall behind. We innovate at ERCOT, we lead. I would like to see a roadmap, a pathway</a:t>
            </a:r>
            <a:r>
              <a:rPr lang="en-US" sz="2000">
                <a:latin typeface="Calibri Light"/>
                <a:cs typeface="Calibri Light"/>
              </a:rPr>
              <a:t>.”</a:t>
            </a:r>
            <a:r>
              <a:rPr lang="en-US" sz="2000">
                <a:latin typeface="Calibri Light"/>
                <a:cs typeface="Calibri"/>
              </a:rPr>
              <a:t>​</a:t>
            </a:r>
          </a:p>
        </p:txBody>
      </p:sp>
      <p:sp>
        <p:nvSpPr>
          <p:cNvPr id="7" name="TextBox 6">
            <a:extLst>
              <a:ext uri="{FF2B5EF4-FFF2-40B4-BE49-F238E27FC236}">
                <a16:creationId xmlns:a16="http://schemas.microsoft.com/office/drawing/2014/main" id="{C75F324B-31C3-C380-7B39-75EDA0E44388}"/>
              </a:ext>
            </a:extLst>
          </p:cNvPr>
          <p:cNvSpPr txBox="1"/>
          <p:nvPr/>
        </p:nvSpPr>
        <p:spPr>
          <a:xfrm>
            <a:off x="1606332" y="5267434"/>
            <a:ext cx="7534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rPr>
              <a:t>-- Texas PUC Commissioner Lori Cobos, 12/02/21 Commission workshop  </a:t>
            </a:r>
            <a:r>
              <a:rPr lang="en-US">
                <a:latin typeface="Calibri Light"/>
                <a:cs typeface="Calibri Light"/>
              </a:rPr>
              <a:t>​</a:t>
            </a:r>
            <a:endParaRPr lang="en-US"/>
          </a:p>
        </p:txBody>
      </p:sp>
    </p:spTree>
    <p:extLst>
      <p:ext uri="{BB962C8B-B14F-4D97-AF65-F5344CB8AC3E}">
        <p14:creationId xmlns:p14="http://schemas.microsoft.com/office/powerpoint/2010/main" val="320159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B2E3F9-BFBA-F55A-BB8B-D5CC518B1C99}"/>
              </a:ext>
            </a:extLst>
          </p:cNvPr>
          <p:cNvSpPr>
            <a:spLocks noGrp="1"/>
          </p:cNvSpPr>
          <p:nvPr>
            <p:ph idx="1"/>
          </p:nvPr>
        </p:nvSpPr>
        <p:spPr>
          <a:xfrm>
            <a:off x="242167" y="496361"/>
            <a:ext cx="11707666" cy="5865277"/>
          </a:xfrm>
        </p:spPr>
        <p:txBody>
          <a:bodyPr vert="horz" lIns="91440" tIns="45720" rIns="91440" bIns="45720" rtlCol="0" anchor="t">
            <a:normAutofit fontScale="92500"/>
          </a:bodyPr>
          <a:lstStyle/>
          <a:p>
            <a:pPr marL="0" indent="0">
              <a:buNone/>
            </a:pPr>
            <a:r>
              <a:rPr lang="en-US" sz="3900" b="1" dirty="0">
                <a:solidFill>
                  <a:srgbClr val="C00000"/>
                </a:solidFill>
                <a:latin typeface="Calibri Light"/>
                <a:cs typeface="Calibri Light"/>
              </a:rPr>
              <a:t>Problem Statement </a:t>
            </a:r>
          </a:p>
          <a:p>
            <a:pPr marL="0" indent="0">
              <a:buNone/>
            </a:pPr>
            <a:r>
              <a:rPr lang="en-US" sz="3600" dirty="0">
                <a:latin typeface="Calibri Light"/>
                <a:cs typeface="Calibri Light"/>
              </a:rPr>
              <a:t>Texas needs all available, affordable, dispatchable electric capacity/resources mobilized to address grid reliability challenges</a:t>
            </a:r>
          </a:p>
          <a:p>
            <a:pPr marL="0" indent="0">
              <a:buNone/>
            </a:pPr>
            <a:r>
              <a:rPr lang="en-US" sz="3600" dirty="0">
                <a:latin typeface="Calibri Light"/>
                <a:cs typeface="Calibri Light"/>
              </a:rPr>
              <a:t>Distributed energy resources are available today, but</a:t>
            </a:r>
            <a:r>
              <a:rPr lang="en-US" sz="3600" b="1" dirty="0">
                <a:latin typeface="Calibri Light"/>
                <a:cs typeface="Calibri Light"/>
              </a:rPr>
              <a:t> </a:t>
            </a:r>
            <a:r>
              <a:rPr lang="en-US" sz="3600" dirty="0">
                <a:latin typeface="Calibri Light"/>
                <a:cs typeface="Calibri Light"/>
              </a:rPr>
              <a:t>are </a:t>
            </a:r>
            <a:r>
              <a:rPr lang="en-US" sz="3600" b="1" dirty="0">
                <a:latin typeface="Calibri Light"/>
                <a:cs typeface="Calibri Light"/>
              </a:rPr>
              <a:t>unrealized dispatchable assets to ERCOT </a:t>
            </a:r>
          </a:p>
          <a:p>
            <a:pPr marL="0" indent="0">
              <a:buNone/>
            </a:pPr>
            <a:endParaRPr lang="en-US" sz="3600">
              <a:latin typeface="Calibri Light"/>
              <a:cs typeface="Calibri Light"/>
            </a:endParaRPr>
          </a:p>
          <a:p>
            <a:pPr marL="0" indent="0">
              <a:buNone/>
            </a:pPr>
            <a:r>
              <a:rPr lang="en-US" sz="3900" b="1" dirty="0">
                <a:solidFill>
                  <a:srgbClr val="C00000"/>
                </a:solidFill>
                <a:latin typeface="Calibri Light"/>
                <a:cs typeface="Calibri Light"/>
              </a:rPr>
              <a:t>Short-Term Solution</a:t>
            </a:r>
            <a:r>
              <a:rPr lang="en-US" sz="3900" b="1" dirty="0">
                <a:latin typeface="Calibri Light"/>
                <a:cs typeface="Calibri Light"/>
              </a:rPr>
              <a:t> </a:t>
            </a:r>
          </a:p>
          <a:p>
            <a:pPr marL="0" indent="0">
              <a:buNone/>
            </a:pPr>
            <a:r>
              <a:rPr lang="en-US" sz="3600" dirty="0">
                <a:latin typeface="Calibri Light"/>
                <a:cs typeface="Calibri Light"/>
              </a:rPr>
              <a:t>Minor changes to an existing, unutilized ERCOT market design concept developed 9 years ago, could </a:t>
            </a:r>
            <a:r>
              <a:rPr lang="en-US" sz="3600" b="1" dirty="0">
                <a:latin typeface="Calibri Light"/>
                <a:cs typeface="Calibri Light"/>
              </a:rPr>
              <a:t>immediately</a:t>
            </a:r>
            <a:r>
              <a:rPr lang="en-US" sz="3600" dirty="0">
                <a:latin typeface="Calibri Light"/>
                <a:cs typeface="Calibri Light"/>
              </a:rPr>
              <a:t> unlock grid reliability services from small distributed energy resources that can be dispatched as an "aggregation" </a:t>
            </a:r>
          </a:p>
        </p:txBody>
      </p:sp>
    </p:spTree>
    <p:extLst>
      <p:ext uri="{BB962C8B-B14F-4D97-AF65-F5344CB8AC3E}">
        <p14:creationId xmlns:p14="http://schemas.microsoft.com/office/powerpoint/2010/main" val="34798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10;&#10;Description automatically generated">
            <a:extLst>
              <a:ext uri="{FF2B5EF4-FFF2-40B4-BE49-F238E27FC236}">
                <a16:creationId xmlns:a16="http://schemas.microsoft.com/office/drawing/2014/main" id="{B0CF5798-AB54-0961-7A37-439FDD32A4BB}"/>
              </a:ext>
            </a:extLst>
          </p:cNvPr>
          <p:cNvPicPr>
            <a:picLocks noGrp="1" noChangeAspect="1"/>
          </p:cNvPicPr>
          <p:nvPr>
            <p:ph idx="1"/>
          </p:nvPr>
        </p:nvPicPr>
        <p:blipFill>
          <a:blip r:embed="rId2"/>
          <a:stretch>
            <a:fillRect/>
          </a:stretch>
        </p:blipFill>
        <p:spPr>
          <a:xfrm>
            <a:off x="168153" y="427"/>
            <a:ext cx="6397136" cy="2198809"/>
          </a:xfrm>
        </p:spPr>
      </p:pic>
      <p:sp>
        <p:nvSpPr>
          <p:cNvPr id="5" name="TextBox 4">
            <a:extLst>
              <a:ext uri="{FF2B5EF4-FFF2-40B4-BE49-F238E27FC236}">
                <a16:creationId xmlns:a16="http://schemas.microsoft.com/office/drawing/2014/main" id="{742FD414-1AF6-614A-5C35-A942F7F4FA9A}"/>
              </a:ext>
            </a:extLst>
          </p:cNvPr>
          <p:cNvSpPr txBox="1"/>
          <p:nvPr/>
        </p:nvSpPr>
        <p:spPr>
          <a:xfrm>
            <a:off x="137748" y="6094535"/>
            <a:ext cx="118212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https://pv-magazine-usa.com/2022/05/26/tesla-rallies-powerwall-owners-to-demonstrate-how-they-can-help-power-the-texas-grid/</a:t>
            </a:r>
          </a:p>
        </p:txBody>
      </p:sp>
      <p:pic>
        <p:nvPicPr>
          <p:cNvPr id="6" name="Picture 6" descr="Text&#10;&#10;Description automatically generated">
            <a:extLst>
              <a:ext uri="{FF2B5EF4-FFF2-40B4-BE49-F238E27FC236}">
                <a16:creationId xmlns:a16="http://schemas.microsoft.com/office/drawing/2014/main" id="{AF2DAC4E-1EF8-3C26-CB9B-5593F67FC20F}"/>
              </a:ext>
            </a:extLst>
          </p:cNvPr>
          <p:cNvPicPr>
            <a:picLocks noChangeAspect="1"/>
          </p:cNvPicPr>
          <p:nvPr/>
        </p:nvPicPr>
        <p:blipFill>
          <a:blip r:embed="rId3"/>
          <a:stretch>
            <a:fillRect/>
          </a:stretch>
        </p:blipFill>
        <p:spPr>
          <a:xfrm>
            <a:off x="4167554" y="4085283"/>
            <a:ext cx="7674220" cy="2013857"/>
          </a:xfrm>
          <a:prstGeom prst="rect">
            <a:avLst/>
          </a:prstGeom>
        </p:spPr>
      </p:pic>
      <p:pic>
        <p:nvPicPr>
          <p:cNvPr id="7" name="Picture 7" descr="Text&#10;&#10;Description automatically generated">
            <a:extLst>
              <a:ext uri="{FF2B5EF4-FFF2-40B4-BE49-F238E27FC236}">
                <a16:creationId xmlns:a16="http://schemas.microsoft.com/office/drawing/2014/main" id="{2BE1219D-3A39-5224-2E25-6A7BA9D1E4B8}"/>
              </a:ext>
            </a:extLst>
          </p:cNvPr>
          <p:cNvPicPr>
            <a:picLocks noChangeAspect="1"/>
          </p:cNvPicPr>
          <p:nvPr/>
        </p:nvPicPr>
        <p:blipFill>
          <a:blip r:embed="rId4"/>
          <a:stretch>
            <a:fillRect/>
          </a:stretch>
        </p:blipFill>
        <p:spPr>
          <a:xfrm>
            <a:off x="276958" y="2256970"/>
            <a:ext cx="7681546" cy="1889792"/>
          </a:xfrm>
          <a:prstGeom prst="rect">
            <a:avLst/>
          </a:prstGeom>
        </p:spPr>
      </p:pic>
    </p:spTree>
    <p:extLst>
      <p:ext uri="{BB962C8B-B14F-4D97-AF65-F5344CB8AC3E}">
        <p14:creationId xmlns:p14="http://schemas.microsoft.com/office/powerpoint/2010/main" val="134151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A86E-1FEE-3E0F-ACFE-EF26A3E9FCD3}"/>
              </a:ext>
            </a:extLst>
          </p:cNvPr>
          <p:cNvSpPr>
            <a:spLocks noGrp="1"/>
          </p:cNvSpPr>
          <p:nvPr>
            <p:ph type="title"/>
          </p:nvPr>
        </p:nvSpPr>
        <p:spPr>
          <a:xfrm>
            <a:off x="238311" y="578102"/>
            <a:ext cx="11980462" cy="1063909"/>
          </a:xfrm>
        </p:spPr>
        <p:txBody>
          <a:bodyPr>
            <a:noAutofit/>
          </a:bodyPr>
          <a:lstStyle/>
          <a:p>
            <a:pPr>
              <a:spcBef>
                <a:spcPts val="1000"/>
              </a:spcBef>
            </a:pPr>
            <a:br>
              <a:rPr lang="en-US" sz="3600" b="1" dirty="0"/>
            </a:br>
            <a:br>
              <a:rPr lang="en-US" sz="3600" b="1" dirty="0"/>
            </a:br>
            <a:br>
              <a:rPr lang="en-US" sz="3600" b="1" dirty="0"/>
            </a:br>
            <a:br>
              <a:rPr lang="en-US" sz="3600" b="1" dirty="0"/>
            </a:br>
            <a:br>
              <a:rPr lang="en-US" sz="2800" b="1" dirty="0">
                <a:latin typeface="Calibri"/>
                <a:cs typeface="Calibri"/>
              </a:rPr>
            </a:br>
            <a:br>
              <a:rPr lang="en-US" sz="2800" b="1" dirty="0"/>
            </a:br>
            <a:br>
              <a:rPr lang="en-US" sz="2800" dirty="0"/>
            </a:br>
            <a:br>
              <a:rPr lang="en-US" sz="2800" dirty="0"/>
            </a:br>
            <a:br>
              <a:rPr lang="en-US" sz="2800" dirty="0"/>
            </a:br>
            <a:endParaRPr lang="en-US"/>
          </a:p>
          <a:p>
            <a:pPr>
              <a:spcBef>
                <a:spcPts val="1000"/>
              </a:spcBef>
            </a:pPr>
            <a:r>
              <a:rPr lang="en-US" sz="3600" b="1" dirty="0">
                <a:solidFill>
                  <a:srgbClr val="C00000"/>
                </a:solidFill>
                <a:ea typeface="+mj-lt"/>
                <a:cs typeface="+mj-lt"/>
              </a:rPr>
              <a:t>Short-Term Solution – OBDRR041 </a:t>
            </a:r>
            <a:br>
              <a:rPr lang="en-US" sz="3600" b="1" dirty="0">
                <a:ea typeface="+mj-lt"/>
                <a:cs typeface="+mj-lt"/>
              </a:rPr>
            </a:br>
            <a:r>
              <a:rPr lang="en-US" sz="3600" b="1" dirty="0">
                <a:solidFill>
                  <a:srgbClr val="C00000"/>
                </a:solidFill>
                <a:ea typeface="+mj-lt"/>
                <a:cs typeface="+mj-lt"/>
              </a:rPr>
              <a:t>Clears Path for First ALRs in ERCOT in 2022  </a:t>
            </a:r>
            <a:r>
              <a:rPr lang="en-US" sz="3600" b="1" dirty="0">
                <a:solidFill>
                  <a:srgbClr val="000000"/>
                </a:solidFill>
                <a:ea typeface="+mj-lt"/>
                <a:cs typeface="+mj-lt"/>
              </a:rPr>
              <a:t> </a:t>
            </a: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r>
              <a:rPr lang="en-US" sz="3600" b="1" dirty="0"/>
              <a:t> </a:t>
            </a:r>
            <a:endParaRPr lang="en-US" sz="3600">
              <a:cs typeface="Calibri Light"/>
            </a:endParaRPr>
          </a:p>
        </p:txBody>
      </p:sp>
      <p:pic>
        <p:nvPicPr>
          <p:cNvPr id="1397" name="Picture 1397">
            <a:extLst>
              <a:ext uri="{FF2B5EF4-FFF2-40B4-BE49-F238E27FC236}">
                <a16:creationId xmlns:a16="http://schemas.microsoft.com/office/drawing/2014/main" id="{9E57165A-7C0B-B082-1C2A-15A990C40706}"/>
              </a:ext>
            </a:extLst>
          </p:cNvPr>
          <p:cNvPicPr>
            <a:picLocks noChangeAspect="1"/>
          </p:cNvPicPr>
          <p:nvPr/>
        </p:nvPicPr>
        <p:blipFill>
          <a:blip r:embed="rId2"/>
          <a:stretch>
            <a:fillRect/>
          </a:stretch>
        </p:blipFill>
        <p:spPr>
          <a:xfrm>
            <a:off x="1595519" y="1645189"/>
            <a:ext cx="8692661" cy="3905852"/>
          </a:xfrm>
          <a:prstGeom prst="rect">
            <a:avLst/>
          </a:prstGeom>
        </p:spPr>
      </p:pic>
    </p:spTree>
    <p:extLst>
      <p:ext uri="{BB962C8B-B14F-4D97-AF65-F5344CB8AC3E}">
        <p14:creationId xmlns:p14="http://schemas.microsoft.com/office/powerpoint/2010/main" val="376438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2100-7AE3-A6AB-AB28-D582727B52A0}"/>
              </a:ext>
            </a:extLst>
          </p:cNvPr>
          <p:cNvSpPr>
            <a:spLocks noGrp="1"/>
          </p:cNvSpPr>
          <p:nvPr>
            <p:ph type="title"/>
          </p:nvPr>
        </p:nvSpPr>
        <p:spPr>
          <a:xfrm>
            <a:off x="336107" y="-290549"/>
            <a:ext cx="10515600" cy="1325563"/>
          </a:xfrm>
        </p:spPr>
        <p:txBody>
          <a:bodyPr>
            <a:normAutofit/>
          </a:bodyPr>
          <a:lstStyle/>
          <a:p>
            <a:r>
              <a:rPr lang="en-US" sz="3600" b="1" dirty="0">
                <a:solidFill>
                  <a:srgbClr val="C00000"/>
                </a:solidFill>
                <a:cs typeface="Calibri Light"/>
              </a:rPr>
              <a:t>Virtual Power Plant Demo </a:t>
            </a:r>
          </a:p>
        </p:txBody>
      </p:sp>
      <p:sp>
        <p:nvSpPr>
          <p:cNvPr id="5" name="Text Placeholder 1">
            <a:extLst>
              <a:ext uri="{FF2B5EF4-FFF2-40B4-BE49-F238E27FC236}">
                <a16:creationId xmlns:a16="http://schemas.microsoft.com/office/drawing/2014/main" id="{91FA4787-75A2-A8E0-7ECF-AD925F6FE7A5}"/>
              </a:ext>
            </a:extLst>
          </p:cNvPr>
          <p:cNvSpPr txBox="1">
            <a:spLocks/>
          </p:cNvSpPr>
          <p:nvPr/>
        </p:nvSpPr>
        <p:spPr>
          <a:xfrm>
            <a:off x="-415298" y="583465"/>
            <a:ext cx="11468543" cy="396241"/>
          </a:xfrm>
          <a:prstGeom prst="rect">
            <a:avLst/>
          </a:prstGeom>
        </p:spPr>
        <p:txBody>
          <a:bodyPr vert="horz" lIns="36000" tIns="36000" rIns="36000" bIns="36000" rtlCol="0" anchor="t"/>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a:latin typeface="Helvetica"/>
              </a:rPr>
              <a:t>Tesla has been proving that we can bring grid services value to ERCOT with volunteer customers</a:t>
            </a:r>
            <a:endParaRPr lang="en-US" sz="1800">
              <a:cs typeface="Calibri"/>
            </a:endParaRPr>
          </a:p>
        </p:txBody>
      </p:sp>
      <p:sp>
        <p:nvSpPr>
          <p:cNvPr id="10" name="Content Placeholder 3">
            <a:extLst>
              <a:ext uri="{FF2B5EF4-FFF2-40B4-BE49-F238E27FC236}">
                <a16:creationId xmlns:a16="http://schemas.microsoft.com/office/drawing/2014/main" id="{4BF1E09C-65D5-DC84-BF6C-CD109290D184}"/>
              </a:ext>
            </a:extLst>
          </p:cNvPr>
          <p:cNvSpPr txBox="1">
            <a:spLocks/>
          </p:cNvSpPr>
          <p:nvPr/>
        </p:nvSpPr>
        <p:spPr>
          <a:xfrm>
            <a:off x="615272" y="1185018"/>
            <a:ext cx="6173881" cy="5178771"/>
          </a:xfrm>
          <a:prstGeom prst="rect">
            <a:avLst/>
          </a:prstGeom>
        </p:spPr>
        <p:txBody>
          <a:bodyPr lIns="36000" tIns="36000" rIns="36000" bIns="3600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b="1">
                <a:latin typeface="Calibri Light"/>
                <a:cs typeface="Helvetica"/>
              </a:rPr>
              <a:t>What is it:</a:t>
            </a:r>
            <a:endParaRPr lang="en-US" b="1">
              <a:latin typeface="Calibri Light"/>
            </a:endParaRPr>
          </a:p>
          <a:p>
            <a:pPr marL="285750" indent="-285750">
              <a:buFont typeface="Arial"/>
              <a:buChar char="•"/>
            </a:pPr>
            <a:r>
              <a:rPr lang="en-US">
                <a:latin typeface="Calibri Light"/>
                <a:cs typeface="Helvetica"/>
              </a:rPr>
              <a:t>Part of our effort with ERCOT to make additional grid services available (ancillary services)</a:t>
            </a:r>
          </a:p>
          <a:p>
            <a:pPr marL="285750" indent="-285750">
              <a:buFont typeface="Arial"/>
              <a:buChar char="•"/>
            </a:pPr>
            <a:r>
              <a:rPr lang="en-US">
                <a:latin typeface="Calibri Light"/>
                <a:cs typeface="Helvetica"/>
              </a:rPr>
              <a:t>An aggregation of ~60 customers in a single ERCOT load zone </a:t>
            </a:r>
          </a:p>
          <a:p>
            <a:pPr marL="0" indent="0">
              <a:buNone/>
            </a:pPr>
            <a:endParaRPr lang="en-US" b="1">
              <a:latin typeface="Calibri Light"/>
              <a:cs typeface="Helvetica"/>
            </a:endParaRPr>
          </a:p>
          <a:p>
            <a:pPr marL="0" indent="0">
              <a:buNone/>
            </a:pPr>
            <a:r>
              <a:rPr lang="en-US" b="1">
                <a:latin typeface="Calibri Light"/>
                <a:cs typeface="Helvetica"/>
              </a:rPr>
              <a:t>What made this possible:</a:t>
            </a:r>
          </a:p>
          <a:p>
            <a:pPr marL="285750" indent="-285750">
              <a:buFont typeface="Arial"/>
              <a:buChar char="•"/>
            </a:pPr>
            <a:r>
              <a:rPr lang="en-US">
                <a:latin typeface="Calibri Light"/>
                <a:cs typeface="Helvetica"/>
              </a:rPr>
              <a:t>Aggregation building features and ancillary services capabilities used in other markets</a:t>
            </a:r>
          </a:p>
          <a:p>
            <a:pPr marL="285750" indent="-285750">
              <a:buFont typeface="Arial"/>
              <a:buChar char="•"/>
            </a:pPr>
            <a:r>
              <a:rPr lang="en-US">
                <a:latin typeface="Calibri Light"/>
                <a:cs typeface="Helvetica"/>
              </a:rPr>
              <a:t>Experience in other markets (ISO-NE, AEMO) delivering grid services</a:t>
            </a:r>
          </a:p>
          <a:p>
            <a:pPr marL="285750" indent="-285750">
              <a:buFont typeface="Arial"/>
              <a:buChar char="•"/>
            </a:pPr>
            <a:r>
              <a:rPr lang="en-US">
                <a:latin typeface="Calibri Light"/>
                <a:cs typeface="Helvetica"/>
              </a:rPr>
              <a:t>Collaboration with ERCOT staff to set parameters for VPP performance specific to ERCOT operations and dispatch rules </a:t>
            </a:r>
          </a:p>
          <a:p>
            <a:pPr marL="227965" indent="-227965"/>
            <a:endParaRPr lang="en-US">
              <a:latin typeface="Calibri Light"/>
              <a:cs typeface="Helvetica"/>
            </a:endParaRPr>
          </a:p>
          <a:p>
            <a:r>
              <a:rPr lang="en-US" b="1">
                <a:latin typeface="Calibri Light"/>
                <a:cs typeface="Helvetica"/>
              </a:rPr>
              <a:t>Results and Next Steps:</a:t>
            </a:r>
          </a:p>
          <a:p>
            <a:pPr marL="285750" indent="-285750">
              <a:buFont typeface="Arial"/>
              <a:buChar char="•"/>
            </a:pPr>
            <a:r>
              <a:rPr lang="en-US">
                <a:latin typeface="Calibri Light"/>
                <a:cs typeface="Helvetica"/>
              </a:rPr>
              <a:t>Demonstrated that there are zero technical blockers</a:t>
            </a:r>
          </a:p>
          <a:p>
            <a:pPr marL="285750" indent="-285750">
              <a:buFont typeface="Arial"/>
              <a:buChar char="•"/>
            </a:pPr>
            <a:r>
              <a:rPr lang="en-US">
                <a:latin typeface="Calibri Light"/>
                <a:cs typeface="Helvetica"/>
              </a:rPr>
              <a:t>OBDRR041 filed to update ALR Framework </a:t>
            </a:r>
          </a:p>
          <a:p>
            <a:pPr marL="227965" indent="-227965"/>
            <a:endParaRPr lang="en-US">
              <a:latin typeface="Calibri Light"/>
              <a:cs typeface="Helvetica"/>
            </a:endParaRPr>
          </a:p>
        </p:txBody>
      </p:sp>
      <p:pic>
        <p:nvPicPr>
          <p:cNvPr id="13" name="Picture 10" descr="Chart, bar chart&#10;&#10;Description automatically generated">
            <a:extLst>
              <a:ext uri="{FF2B5EF4-FFF2-40B4-BE49-F238E27FC236}">
                <a16:creationId xmlns:a16="http://schemas.microsoft.com/office/drawing/2014/main" id="{9F37AE24-9FCE-B81E-DE5F-758BA98ACB6E}"/>
              </a:ext>
            </a:extLst>
          </p:cNvPr>
          <p:cNvPicPr>
            <a:picLocks noGrp="1" noChangeAspect="1"/>
          </p:cNvPicPr>
          <p:nvPr>
            <p:ph idx="1"/>
          </p:nvPr>
        </p:nvPicPr>
        <p:blipFill rotWithShape="1">
          <a:blip r:embed="rId2"/>
          <a:srcRect r="-442" b="79819"/>
          <a:stretch/>
        </p:blipFill>
        <p:spPr>
          <a:xfrm>
            <a:off x="7099054" y="1128311"/>
            <a:ext cx="4508044" cy="881546"/>
          </a:xfrm>
        </p:spPr>
      </p:pic>
      <p:pic>
        <p:nvPicPr>
          <p:cNvPr id="15" name="Picture 15" descr="Diagram&#10;&#10;Description automatically generated">
            <a:extLst>
              <a:ext uri="{FF2B5EF4-FFF2-40B4-BE49-F238E27FC236}">
                <a16:creationId xmlns:a16="http://schemas.microsoft.com/office/drawing/2014/main" id="{1651EE7D-71E4-DCBF-05AA-CF195382EF1D}"/>
              </a:ext>
            </a:extLst>
          </p:cNvPr>
          <p:cNvPicPr>
            <a:picLocks noChangeAspect="1"/>
          </p:cNvPicPr>
          <p:nvPr/>
        </p:nvPicPr>
        <p:blipFill>
          <a:blip r:embed="rId3"/>
          <a:stretch>
            <a:fillRect/>
          </a:stretch>
        </p:blipFill>
        <p:spPr>
          <a:xfrm>
            <a:off x="7621326" y="2157228"/>
            <a:ext cx="2454650" cy="4114800"/>
          </a:xfrm>
          <a:prstGeom prst="rect">
            <a:avLst/>
          </a:prstGeom>
        </p:spPr>
      </p:pic>
    </p:spTree>
    <p:extLst>
      <p:ext uri="{BB962C8B-B14F-4D97-AF65-F5344CB8AC3E}">
        <p14:creationId xmlns:p14="http://schemas.microsoft.com/office/powerpoint/2010/main" val="324697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Graphical user interface&#10;&#10;Description automatically generated">
            <a:extLst>
              <a:ext uri="{FF2B5EF4-FFF2-40B4-BE49-F238E27FC236}">
                <a16:creationId xmlns:a16="http://schemas.microsoft.com/office/drawing/2014/main" id="{8069174C-AD6E-6EC8-178A-02D40A6D8819}"/>
              </a:ext>
            </a:extLst>
          </p:cNvPr>
          <p:cNvPicPr>
            <a:picLocks noGrp="1" noChangeAspect="1"/>
          </p:cNvPicPr>
          <p:nvPr>
            <p:ph idx="1"/>
          </p:nvPr>
        </p:nvPicPr>
        <p:blipFill>
          <a:blip r:embed="rId2"/>
          <a:stretch>
            <a:fillRect/>
          </a:stretch>
        </p:blipFill>
        <p:spPr>
          <a:xfrm>
            <a:off x="442554" y="1341253"/>
            <a:ext cx="11515453" cy="5296511"/>
          </a:xfrm>
        </p:spPr>
      </p:pic>
      <p:sp>
        <p:nvSpPr>
          <p:cNvPr id="4" name="Text Placeholder 2">
            <a:extLst>
              <a:ext uri="{FF2B5EF4-FFF2-40B4-BE49-F238E27FC236}">
                <a16:creationId xmlns:a16="http://schemas.microsoft.com/office/drawing/2014/main" id="{D924CACF-BED8-8FB9-A492-142AFA39BAEE}"/>
              </a:ext>
            </a:extLst>
          </p:cNvPr>
          <p:cNvSpPr>
            <a:spLocks noGrp="1"/>
          </p:cNvSpPr>
          <p:nvPr/>
        </p:nvSpPr>
        <p:spPr>
          <a:xfrm>
            <a:off x="364423" y="239234"/>
            <a:ext cx="11468543" cy="411191"/>
          </a:xfrm>
          <a:prstGeom prst="rect">
            <a:avLst/>
          </a:prstGeom>
        </p:spPr>
        <p:txBody>
          <a:bodyPr lIns="36000" tIns="36000" rIns="36000" bIns="36000" anchor="t"/>
          <a:lstStyle>
            <a:lvl1pPr marL="0" indent="0" algn="l" defTabSz="914309" rtl="0" eaLnBrk="1" latinLnBrk="0" hangingPunct="1">
              <a:lnSpc>
                <a:spcPct val="100000"/>
              </a:lnSpc>
              <a:spcBef>
                <a:spcPts val="0"/>
              </a:spcBef>
              <a:buFont typeface="Arial" panose="020B0604020202020204" pitchFamily="34" charset="0"/>
              <a:buNone/>
              <a:defRPr sz="2000" b="0" i="0" kern="1200" spc="0" baseline="0">
                <a:solidFill>
                  <a:schemeClr val="tx1"/>
                </a:solidFill>
                <a:latin typeface="Helvetica" pitchFamily="2" charset="0"/>
                <a:ea typeface="Helvetica Neue" panose="02000503000000020004" pitchFamily="2" charset="0"/>
                <a:cs typeface="Helvetica Neue" panose="02000503000000020004" pitchFamily="2" charset="0"/>
              </a:defRPr>
            </a:lvl1pPr>
            <a:lvl2pPr marL="457118" indent="0" algn="l" defTabSz="914309" rtl="0" eaLnBrk="1" latinLnBrk="0" hangingPunct="1">
              <a:lnSpc>
                <a:spcPct val="90000"/>
              </a:lnSpc>
              <a:spcBef>
                <a:spcPts val="500"/>
              </a:spcBef>
              <a:buFont typeface="Arial" panose="020B0604020202020204" pitchFamily="34" charset="0"/>
              <a:buNone/>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914235" indent="0" algn="l" defTabSz="914309" rtl="0" eaLnBrk="1" latinLnBrk="0" hangingPunct="1">
              <a:lnSpc>
                <a:spcPct val="90000"/>
              </a:lnSpc>
              <a:spcBef>
                <a:spcPts val="500"/>
              </a:spcBef>
              <a:buFont typeface="Arial" panose="020B0604020202020204" pitchFamily="34" charset="0"/>
              <a:buNone/>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371352" indent="0" algn="l" defTabSz="914309"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828469" indent="0" algn="l" defTabSz="914309"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C00000"/>
                </a:solidFill>
                <a:latin typeface="Calibri Light"/>
              </a:rPr>
              <a:t>Test Results</a:t>
            </a:r>
          </a:p>
        </p:txBody>
      </p:sp>
      <p:sp>
        <p:nvSpPr>
          <p:cNvPr id="6" name="Text Placeholder 1">
            <a:extLst>
              <a:ext uri="{FF2B5EF4-FFF2-40B4-BE49-F238E27FC236}">
                <a16:creationId xmlns:a16="http://schemas.microsoft.com/office/drawing/2014/main" id="{D01C407D-49C6-DB74-2D6E-D144F25AAAE9}"/>
              </a:ext>
            </a:extLst>
          </p:cNvPr>
          <p:cNvSpPr txBox="1">
            <a:spLocks/>
          </p:cNvSpPr>
          <p:nvPr/>
        </p:nvSpPr>
        <p:spPr>
          <a:xfrm>
            <a:off x="-1785717" y="825651"/>
            <a:ext cx="11468543" cy="396241"/>
          </a:xfrm>
          <a:prstGeom prst="rect">
            <a:avLst/>
          </a:prstGeom>
        </p:spPr>
        <p:txBody>
          <a:bodyPr vert="horz" lIns="36000" tIns="36000" rIns="36000" bIns="36000" rtlCol="0" anchor="t"/>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latin typeface="Helvetica"/>
              </a:rPr>
              <a:t>The behind-the-meter aggregation showed exceptional performance </a:t>
            </a:r>
            <a:endParaRPr lang="en-US" sz="1800" dirty="0">
              <a:cs typeface="Calibri"/>
            </a:endParaRPr>
          </a:p>
        </p:txBody>
      </p:sp>
    </p:spTree>
    <p:extLst>
      <p:ext uri="{BB962C8B-B14F-4D97-AF65-F5344CB8AC3E}">
        <p14:creationId xmlns:p14="http://schemas.microsoft.com/office/powerpoint/2010/main" val="1080364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M2LtXRZaY4.ub1tx1X.Wg"/>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sla2020v1">
  <a:themeElements>
    <a:clrScheme name="Tesla_Internal_Color">
      <a:dk1>
        <a:srgbClr val="222224"/>
      </a:dk1>
      <a:lt1>
        <a:srgbClr val="FFFFFF"/>
      </a:lt1>
      <a:dk2>
        <a:srgbClr val="A7A7A7"/>
      </a:dk2>
      <a:lt2>
        <a:srgbClr val="FFFFFF"/>
      </a:lt2>
      <a:accent1>
        <a:srgbClr val="53565A"/>
      </a:accent1>
      <a:accent2>
        <a:srgbClr val="E8E8EA"/>
      </a:accent2>
      <a:accent3>
        <a:srgbClr val="CC0000"/>
      </a:accent3>
      <a:accent4>
        <a:srgbClr val="00A2E8"/>
      </a:accent4>
      <a:accent5>
        <a:srgbClr val="04E04E"/>
      </a:accent5>
      <a:accent6>
        <a:srgbClr val="F2CA00"/>
      </a:accent6>
      <a:hlink>
        <a:srgbClr val="00A2E8"/>
      </a:hlink>
      <a:folHlink>
        <a:srgbClr val="53565A"/>
      </a:folHlink>
    </a:clrScheme>
    <a:fontScheme name="Tesla_Internal_Font">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6000" tIns="36000" rIns="36000" bIns="36000" rtlCol="0">
        <a:spAutoFit/>
      </a:bodyPr>
      <a:lstStyle>
        <a:defPPr marL="171450" indent="-171450" algn="l">
          <a:buClr>
            <a:schemeClr val="tx2"/>
          </a:buClr>
          <a:buFont typeface="Wingdings" panose="05000000000000000000" pitchFamily="2" charset="2"/>
          <a:buChar char="§"/>
          <a:defRPr sz="1200" dirty="0" smtClean="0"/>
        </a:defPPr>
      </a:lstStyle>
    </a:txDef>
  </a:objectDefaults>
  <a:extraClrSchemeLst/>
  <a:extLst>
    <a:ext uri="{05A4C25C-085E-4340-85A3-A5531E510DB2}">
      <thm15:themeFamily xmlns:thm15="http://schemas.microsoft.com/office/thememl/2012/main" name="Tesla2020v1" id="{85A4DB55-E6D4-4990-A4DD-F08FFE323A38}" vid="{02B346C9-AA46-4AF6-94D9-2732701EEB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A0B98120ABAF419288F32572162053" ma:contentTypeVersion="12" ma:contentTypeDescription="Create a new document." ma:contentTypeScope="" ma:versionID="a238c013dfc7994959bc212feccccff1">
  <xsd:schema xmlns:xsd="http://www.w3.org/2001/XMLSchema" xmlns:xs="http://www.w3.org/2001/XMLSchema" xmlns:p="http://schemas.microsoft.com/office/2006/metadata/properties" xmlns:ns3="37446ec1-0338-49ce-8d55-3b5872fc58f4" xmlns:ns4="52bda008-e413-4043-b39f-c246941f085b" targetNamespace="http://schemas.microsoft.com/office/2006/metadata/properties" ma:root="true" ma:fieldsID="765641f7177847cabd1c2eecd80e7e4d" ns3:_="" ns4:_="">
    <xsd:import namespace="37446ec1-0338-49ce-8d55-3b5872fc58f4"/>
    <xsd:import namespace="52bda008-e413-4043-b39f-c246941f085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446ec1-0338-49ce-8d55-3b5872fc58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bda008-e413-4043-b39f-c246941f08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C8435-A45E-4B56-856B-2114756C1672}">
  <ds:schemaRefs>
    <ds:schemaRef ds:uri="37446ec1-0338-49ce-8d55-3b5872fc58f4"/>
    <ds:schemaRef ds:uri="52bda008-e413-4043-b39f-c246941f08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97F7A2A-B2B4-4B4E-B5D2-65D5F482C2F3}">
  <ds:schemaRefs>
    <ds:schemaRef ds:uri="37446ec1-0338-49ce-8d55-3b5872fc58f4"/>
    <ds:schemaRef ds:uri="52bda008-e413-4043-b39f-c246941f08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256E9C-E55B-4097-8521-C320A30E00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2377</Words>
  <Application>Microsoft Office PowerPoint</Application>
  <PresentationFormat>Widescreen</PresentationFormat>
  <Paragraphs>204</Paragraphs>
  <Slides>24</Slides>
  <Notes>3</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7" baseType="lpstr">
      <vt:lpstr>Arial</vt:lpstr>
      <vt:lpstr>Arial,Sans-Serif</vt:lpstr>
      <vt:lpstr>Calibri</vt:lpstr>
      <vt:lpstr>Calibri Light</vt:lpstr>
      <vt:lpstr>Futura Medium</vt:lpstr>
      <vt:lpstr>Helvetica</vt:lpstr>
      <vt:lpstr>Helvetica Neue</vt:lpstr>
      <vt:lpstr>SF Pro Display</vt:lpstr>
      <vt:lpstr>Wingdings</vt:lpstr>
      <vt:lpstr>Office Theme</vt:lpstr>
      <vt:lpstr>Tesla2020v1</vt:lpstr>
      <vt:lpstr>Office Theme</vt:lpstr>
      <vt:lpstr>think-cell Slide</vt:lpstr>
      <vt:lpstr> Virtual Power Plants in Texas ASAP   Refresh Rules for  “Participation of Aggregate Load Resources”</vt:lpstr>
      <vt:lpstr>PowerPoint Presentation</vt:lpstr>
      <vt:lpstr>Policy Motivators </vt:lpstr>
      <vt:lpstr>PowerPoint Presentation</vt:lpstr>
      <vt:lpstr>PowerPoint Presentation</vt:lpstr>
      <vt:lpstr>PowerPoint Presentation</vt:lpstr>
      <vt:lpstr>          Short-Term Solution – OBDRR041  Clears Path for First ALRs in ERCOT in 2022               </vt:lpstr>
      <vt:lpstr>Virtual Power Plant Demo </vt:lpstr>
      <vt:lpstr>PowerPoint Presentation</vt:lpstr>
      <vt:lpstr>SCED Dispatch – Deployment of Reserve Capacity </vt:lpstr>
      <vt:lpstr>Primary Frequency Response  (Required for SCED and Nonspin Reserve Service) </vt:lpstr>
      <vt:lpstr>Regulation – Respond to ERCOT Second-by-Second</vt:lpstr>
      <vt:lpstr>Tesla will File VPP Demo Results with TX PUC </vt:lpstr>
      <vt:lpstr>Elements of OBDRR041</vt:lpstr>
      <vt:lpstr>OBDRR041</vt:lpstr>
      <vt:lpstr>OBDRR041</vt:lpstr>
      <vt:lpstr>OBDRR041</vt:lpstr>
      <vt:lpstr>Equivalent Policy Fixes Being Made in High Grid- Risk States    Load Resources Can Use Capacity of Devices that Export </vt:lpstr>
      <vt:lpstr>PowerPoint Presentation</vt:lpstr>
      <vt:lpstr>PowerPoint Presentation</vt:lpstr>
      <vt:lpstr>ERCOT Concerns about Load Resources</vt:lpstr>
      <vt:lpstr>Appendix </vt:lpstr>
      <vt:lpstr>Glossary </vt:lpstr>
      <vt:lpstr>How To:  ERCOT Aggregate Load Resource Registration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Power Plants:   Modify “Participation of Aggregated Load Resources”</dc:title>
  <dc:creator>A Sharma</dc:creator>
  <cp:lastModifiedBy>Clifton, Suzy</cp:lastModifiedBy>
  <cp:revision>167</cp:revision>
  <dcterms:created xsi:type="dcterms:W3CDTF">2022-05-24T15:06:17Z</dcterms:created>
  <dcterms:modified xsi:type="dcterms:W3CDTF">2022-05-31T20:21:56Z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0x010100C0A0B98120ABAF419288F32572162053</vt:lpwstr>
  </property>
  <property fmtid="{D5CDD505-2E9C-101B-9397-08002B2CF9AE}" pid="3" name="MSIP_Label_52d06e56-1756-4005-87f1-1edc72dd4bdf_SiteId">
    <vt:lpwstr>9026c5f4-86d0-4b9f-bd39-b7d4d0fb4674</vt:lpwstr>
  </property>
  <property fmtid="{D5CDD505-2E9C-101B-9397-08002B2CF9AE}" pid="4" name="MSIP_Label_52d06e56-1756-4005-87f1-1edc72dd4bdf_Method">
    <vt:lpwstr>Standard</vt:lpwstr>
  </property>
  <property fmtid="{D5CDD505-2E9C-101B-9397-08002B2CF9AE}" pid="5" name="MSIP_Label_52d06e56-1756-4005-87f1-1edc72dd4bdf_SetDate">
    <vt:lpwstr>2022-05-24T20:13:10Z</vt:lpwstr>
  </property>
  <property fmtid="{D5CDD505-2E9C-101B-9397-08002B2CF9AE}" pid="6" name="MSIP_Label_52d06e56-1756-4005-87f1-1edc72dd4bdf_ActionId">
    <vt:lpwstr>84d18b86-4d03-49b5-a9a1-ebdc4e4b1f9a</vt:lpwstr>
  </property>
  <property fmtid="{D5CDD505-2E9C-101B-9397-08002B2CF9AE}" pid="7" name="MSIP_Label_52d06e56-1756-4005-87f1-1edc72dd4bdf_ContentBits">
    <vt:lpwstr>0</vt:lpwstr>
  </property>
  <property fmtid="{D5CDD505-2E9C-101B-9397-08002B2CF9AE}" pid="8" name="MSIP_Label_52d06e56-1756-4005-87f1-1edc72dd4bdf_Name">
    <vt:lpwstr>General</vt:lpwstr>
  </property>
  <property fmtid="{D5CDD505-2E9C-101B-9397-08002B2CF9AE}" pid="9" name="MSIP_Label_52d06e56-1756-4005-87f1-1edc72dd4bdf_Enabled">
    <vt:lpwstr>true</vt:lpwstr>
  </property>
</Properties>
</file>