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303" r:id="rId4"/>
    <p:sldId id="307" r:id="rId5"/>
    <p:sldId id="308" r:id="rId6"/>
    <p:sldId id="309" r:id="rId7"/>
    <p:sldId id="364" r:id="rId8"/>
    <p:sldId id="1129" r:id="rId9"/>
    <p:sldId id="1130" r:id="rId10"/>
    <p:sldId id="1131" r:id="rId11"/>
    <p:sldId id="306" r:id="rId12"/>
    <p:sldId id="305" r:id="rId13"/>
    <p:sldId id="31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Bill" initials="BB" lastIdx="1" clrIdx="0">
    <p:extLst>
      <p:ext uri="{19B8F6BF-5375-455C-9EA6-DF929625EA0E}">
        <p15:presenceInfo xmlns:p15="http://schemas.microsoft.com/office/powerpoint/2012/main" userId="S::Bill.Barnes@nrg.com::abf1f437-3153-4041-a80b-501522cdd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10" d="100"/>
          <a:sy n="110" d="100"/>
        </p:scale>
        <p:origin x="16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5/27/2022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9C23EB94-1A14-5E8C-3331-FACA619A645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42DF6FF2-E7A7-764A-94ED-38304B68C717}"/>
              </a:ext>
            </a:extLst>
          </p:cNvPr>
          <p:cNvSpPr>
            <a:spLocks noGrp="1"/>
          </p:cNvSpPr>
          <p:nvPr>
            <p:ph type="body" idx="1"/>
          </p:nvPr>
        </p:nvSpPr>
        <p:spPr/>
        <p:txBody>
          <a:bodyPr/>
          <a:lstStyle/>
          <a:p>
            <a:pPr defTabSz="549372">
              <a:defRPr/>
            </a:pPr>
            <a:endParaRPr lang="en-US" sz="1442" dirty="0"/>
          </a:p>
        </p:txBody>
      </p:sp>
      <p:sp>
        <p:nvSpPr>
          <p:cNvPr id="16387" name="Slide Number Placeholder 3">
            <a:extLst>
              <a:ext uri="{FF2B5EF4-FFF2-40B4-BE49-F238E27FC236}">
                <a16:creationId xmlns:a16="http://schemas.microsoft.com/office/drawing/2014/main" id="{7C1065F6-C052-8E78-B35A-2A0A8BDDFB8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fld id="{B30F5DA9-46B6-8D49-8C94-97A1AFB5817B}" type="slidenum">
              <a:rPr lang="en-US" altLang="en-US" smtClean="0"/>
              <a:pPr/>
              <a:t>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669666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4068481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5/27/2022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5/27/2022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5/27/2022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Vertical Text">
    <p:spTree>
      <p:nvGrpSpPr>
        <p:cNvPr id="1" name=""/>
        <p:cNvGrpSpPr/>
        <p:nvPr/>
      </p:nvGrpSpPr>
      <p:grpSpPr>
        <a:xfrm>
          <a:off x="0" y="0"/>
          <a:ext cx="0" cy="0"/>
          <a:chOff x="0" y="0"/>
          <a:chExt cx="0" cy="0"/>
        </a:xfrm>
      </p:grpSpPr>
      <p:sp>
        <p:nvSpPr>
          <p:cNvPr id="2" name="Title Placeholder 14"/>
          <p:cNvSpPr>
            <a:spLocks noGrp="1"/>
          </p:cNvSpPr>
          <p:nvPr>
            <p:ph type="title"/>
          </p:nvPr>
        </p:nvSpPr>
        <p:spPr>
          <a:xfrm>
            <a:off x="685800" y="228600"/>
            <a:ext cx="8229600" cy="304800"/>
          </a:xfrm>
          <a:prstGeom prst="rect">
            <a:avLst/>
          </a:prstGeom>
        </p:spPr>
        <p:txBody>
          <a:bodyPr vert="horz" lIns="91440" tIns="45720" rIns="91440" bIns="45720" rtlCol="0" anchor="ctr">
            <a:noAutofit/>
          </a:bodyPr>
          <a:lstStyle/>
          <a:p>
            <a:r>
              <a:rPr lang="en-US" dirty="0"/>
              <a:t>Click to edit Master title style</a:t>
            </a:r>
          </a:p>
        </p:txBody>
      </p:sp>
    </p:spTree>
    <p:extLst>
      <p:ext uri="{BB962C8B-B14F-4D97-AF65-F5344CB8AC3E}">
        <p14:creationId xmlns:p14="http://schemas.microsoft.com/office/powerpoint/2010/main" val="3967457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5/27/2022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5/27/2022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5/27/2022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5/27/2022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5/27/2022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5/27/2022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5/27/2022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5/27/2022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5/27/2022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1 June 2022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 Direct Energy, Vice Chair</a:t>
            </a:r>
          </a:p>
        </p:txBody>
      </p:sp>
    </p:spTree>
    <p:extLst>
      <p:ext uri="{BB962C8B-B14F-4D97-AF65-F5344CB8AC3E}">
        <p14:creationId xmlns:p14="http://schemas.microsoft.com/office/powerpoint/2010/main" val="332942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53AD-A990-47D8-8BD8-632A72F9B064}"/>
              </a:ext>
            </a:extLst>
          </p:cNvPr>
          <p:cNvSpPr>
            <a:spLocks noGrp="1"/>
          </p:cNvSpPr>
          <p:nvPr>
            <p:ph type="title"/>
          </p:nvPr>
        </p:nvSpPr>
        <p:spPr/>
        <p:txBody>
          <a:bodyPr>
            <a:normAutofit fontScale="90000"/>
          </a:bodyPr>
          <a:lstStyle/>
          <a:p>
            <a:r>
              <a:rPr lang="en-US" dirty="0"/>
              <a:t>Another credit calculation adjustment proposal</a:t>
            </a:r>
          </a:p>
        </p:txBody>
      </p:sp>
      <p:sp>
        <p:nvSpPr>
          <p:cNvPr id="3" name="Content Placeholder 2">
            <a:extLst>
              <a:ext uri="{FF2B5EF4-FFF2-40B4-BE49-F238E27FC236}">
                <a16:creationId xmlns:a16="http://schemas.microsoft.com/office/drawing/2014/main" id="{A4AB3D59-45A9-4A06-8AF4-363FF7BCC7DF}"/>
              </a:ext>
            </a:extLst>
          </p:cNvPr>
          <p:cNvSpPr>
            <a:spLocks noGrp="1"/>
          </p:cNvSpPr>
          <p:nvPr>
            <p:ph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Proposal: To receive Trading Activity Only treatment, TAO-eligible entity would agree to suspend RTM activities immediately following receiving notice from ERCOT (simultaneously as when DAM activity is suspended) and not resume RTM activity until notified by ERCOT to do so (similar in concept to agreeing to special provisions to receive preferential “e” treatment in DAM)</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DC Tie Load, even though allocated costs like other Load, is still a trading activity – i.e., there is no mass transition required for DC Tie Load. Currently, QSE engaging in trading activity only having no Load or generation but exporting over DC Ties (DC Tie Load) is not considered a TAO QSE. Change: Export (DC Tie Load) should be treated as trading activity in designation of TAO QSE.</a:t>
            </a:r>
          </a:p>
          <a:p>
            <a:pPr marL="0" marR="0">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Calibri" panose="020F0502020204030204" pitchFamily="34" charset="0"/>
              </a:rPr>
              <a:t>From ERCOT: </a:t>
            </a:r>
            <a:r>
              <a:rPr lang="en-US" sz="1800" dirty="0">
                <a:effectLst/>
                <a:latin typeface="Calibri" panose="020F0502020204030204" pitchFamily="34" charset="0"/>
                <a:ea typeface="Calibri" panose="020F0502020204030204" pitchFamily="34" charset="0"/>
                <a:cs typeface="Calibri" panose="020F0502020204030204" pitchFamily="34" charset="0"/>
              </a:rPr>
              <a:t>Not going to be manual monitoring by ERCOT; manual processes are difficult especially for RT activity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D28837A-E472-492F-A124-69467B5C0689}"/>
              </a:ext>
            </a:extLst>
          </p:cNvPr>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473377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143000"/>
            <a:ext cx="8763000" cy="5410200"/>
          </a:xfrm>
        </p:spPr>
        <p:txBody>
          <a:bodyPr>
            <a:normAutofit/>
          </a:bodyPr>
          <a:lstStyle/>
          <a:p>
            <a:pPr marL="0" indent="0">
              <a:buNone/>
            </a:pPr>
            <a:r>
              <a:rPr lang="en-US" sz="3200" b="1" u="sng" dirty="0">
                <a:latin typeface="+mn-lt"/>
                <a:cs typeface="Times New Roman" panose="02020603050405020304" pitchFamily="18" charset="0"/>
              </a:rPr>
              <a:t>Monthly Highlights </a:t>
            </a:r>
            <a:r>
              <a:rPr lang="en-US" sz="3200" b="1" u="sng" dirty="0">
                <a:cs typeface="Times New Roman" panose="02020603050405020304" pitchFamily="18" charset="0"/>
              </a:rPr>
              <a:t>Mar 2022 – Apr 2022</a:t>
            </a:r>
            <a:r>
              <a:rPr lang="en-US" b="1" u="sng" dirty="0"/>
              <a:t> </a:t>
            </a:r>
          </a:p>
          <a:p>
            <a:pPr>
              <a:spcAft>
                <a:spcPts val="600"/>
              </a:spcAft>
            </a:pPr>
            <a:r>
              <a:rPr lang="en-US" sz="2000" dirty="0">
                <a:cs typeface="Times New Roman" panose="02020603050405020304" pitchFamily="18" charset="0"/>
              </a:rPr>
              <a:t>Market-wide average TPE increased from $ 935.1 million in March to $ 1,145.7 million in April</a:t>
            </a:r>
          </a:p>
          <a:p>
            <a:pPr lvl="1">
              <a:spcAft>
                <a:spcPts val="600"/>
              </a:spcAft>
            </a:pPr>
            <a:r>
              <a:rPr lang="en-US" sz="2000" dirty="0">
                <a:cs typeface="Times New Roman" panose="02020603050405020304" pitchFamily="18" charset="0"/>
              </a:rPr>
              <a:t>TPE increased mainly due to </a:t>
            </a:r>
          </a:p>
          <a:p>
            <a:pPr lvl="2">
              <a:spcAft>
                <a:spcPts val="600"/>
              </a:spcAft>
            </a:pPr>
            <a:r>
              <a:rPr lang="en-US" sz="2000" dirty="0">
                <a:cs typeface="Times New Roman" panose="02020603050405020304" pitchFamily="18" charset="0"/>
              </a:rPr>
              <a:t>higher Forward Adjustment Factors and </a:t>
            </a:r>
          </a:p>
          <a:p>
            <a:pPr lvl="2">
              <a:spcAft>
                <a:spcPts val="600"/>
              </a:spcAft>
            </a:pPr>
            <a:r>
              <a:rPr lang="en-US" sz="2000" dirty="0">
                <a:cs typeface="Times New Roman" panose="02020603050405020304" pitchFamily="18" charset="0"/>
              </a:rPr>
              <a:t>higher Real-Time and Day-Ahead Settlement Point prices in April than in March</a:t>
            </a:r>
          </a:p>
          <a:p>
            <a:pPr>
              <a:spcAft>
                <a:spcPts val="600"/>
              </a:spcAft>
            </a:pPr>
            <a:r>
              <a:rPr lang="en-US" sz="2000" dirty="0">
                <a:cs typeface="Times New Roman" panose="02020603050405020304" pitchFamily="18" charset="0"/>
              </a:rPr>
              <a:t>Discretionary Collateral is defined as Secured Collateral in excess of TPE,CRR Locked ACL and DAM Exposure</a:t>
            </a:r>
          </a:p>
          <a:p>
            <a:pPr lvl="1">
              <a:spcAft>
                <a:spcPts val="600"/>
              </a:spcAft>
            </a:pPr>
            <a:r>
              <a:rPr lang="en-US" sz="2000" dirty="0">
                <a:cs typeface="Times New Roman" panose="02020603050405020304" pitchFamily="18" charset="0"/>
              </a:rPr>
              <a:t>Average Discretionary Collateral decreased from $1,941.7 million to $1,875.6 million </a:t>
            </a:r>
          </a:p>
          <a:p>
            <a:pPr lvl="1">
              <a:spcAft>
                <a:spcPts val="600"/>
              </a:spcAft>
            </a:pPr>
            <a:r>
              <a:rPr lang="en-US" sz="2000" dirty="0">
                <a:cs typeface="Times New Roman" panose="02020603050405020304" pitchFamily="18" charset="0"/>
              </a:rPr>
              <a:t>The decrease in Discretionary Collateral is largely due to increase in TPE</a:t>
            </a:r>
          </a:p>
          <a:p>
            <a:pPr>
              <a:spcAft>
                <a:spcPts val="600"/>
              </a:spcAft>
            </a:pPr>
            <a:r>
              <a:rPr lang="en-US" sz="2000" dirty="0">
                <a:cs typeface="Times New Roman" panose="02020603050405020304" pitchFamily="18" charset="0"/>
              </a:rPr>
              <a:t>No unusual collateral call activity</a:t>
            </a:r>
          </a:p>
          <a:p>
            <a:pPr marL="0" indent="0">
              <a:buNone/>
            </a:pP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1706009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Available Credit by Type Compared to Total Potential Exposure (TPE) </a:t>
            </a:r>
            <a:r>
              <a:rPr lang="en-US" sz="1600" dirty="0">
                <a:cs typeface="Times New Roman" panose="02020603050405020304" pitchFamily="18" charset="0"/>
              </a:rPr>
              <a:t>Feb 2021- Apr 2022</a:t>
            </a:r>
            <a:endParaRPr lang="en-US" sz="1600" dirty="0"/>
          </a:p>
        </p:txBody>
      </p:sp>
      <p:sp>
        <p:nvSpPr>
          <p:cNvPr id="4" name="Slide Number Placeholder 3"/>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12</a:t>
            </a:fld>
            <a:endParaRPr lang="en-US"/>
          </a:p>
        </p:txBody>
      </p:sp>
      <p:sp>
        <p:nvSpPr>
          <p:cNvPr id="3" name="TextBox 2"/>
          <p:cNvSpPr txBox="1"/>
          <p:nvPr/>
        </p:nvSpPr>
        <p:spPr>
          <a:xfrm>
            <a:off x="504825" y="5319157"/>
            <a:ext cx="8334375" cy="646331"/>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rgbClr val="5B6770"/>
                </a:solidFill>
              </a:rPr>
              <a:t>Numbers are as of month-end except for Max TPE</a:t>
            </a:r>
          </a:p>
          <a:p>
            <a:pPr marL="171450" indent="-171450">
              <a:buFont typeface="Arial" panose="020B0604020202020204" pitchFamily="34" charset="0"/>
              <a:buChar char="•"/>
            </a:pPr>
            <a:r>
              <a:rPr lang="en-US" sz="1200" dirty="0">
                <a:solidFill>
                  <a:srgbClr val="5B6770"/>
                </a:solidFill>
              </a:rPr>
              <a:t>Max TPE is the highest TPE for the corresponding month</a:t>
            </a:r>
          </a:p>
          <a:p>
            <a:pPr marL="171450" indent="-171450">
              <a:buFont typeface="Arial" panose="020B0604020202020204" pitchFamily="34" charset="0"/>
              <a:buChar char="•"/>
            </a:pPr>
            <a:r>
              <a:rPr lang="en-US" sz="1200" dirty="0">
                <a:solidFill>
                  <a:srgbClr val="5B6770"/>
                </a:solidFill>
              </a:rPr>
              <a:t>TPE less Defaulted Amounts: TPE – Short-Paid Invoices</a:t>
            </a:r>
          </a:p>
        </p:txBody>
      </p:sp>
      <p:pic>
        <p:nvPicPr>
          <p:cNvPr id="5" name="Picture 4">
            <a:extLst>
              <a:ext uri="{FF2B5EF4-FFF2-40B4-BE49-F238E27FC236}">
                <a16:creationId xmlns:a16="http://schemas.microsoft.com/office/drawing/2014/main" id="{EEF0F770-AD58-4DDA-84F5-86679A3891F8}"/>
              </a:ext>
            </a:extLst>
          </p:cNvPr>
          <p:cNvPicPr>
            <a:picLocks noChangeAspect="1"/>
          </p:cNvPicPr>
          <p:nvPr/>
        </p:nvPicPr>
        <p:blipFill>
          <a:blip r:embed="rId3"/>
          <a:stretch>
            <a:fillRect/>
          </a:stretch>
        </p:blipFill>
        <p:spPr>
          <a:xfrm>
            <a:off x="440400" y="892512"/>
            <a:ext cx="8372757" cy="3525110"/>
          </a:xfrm>
          <a:prstGeom prst="rect">
            <a:avLst/>
          </a:prstGeom>
        </p:spPr>
      </p:pic>
    </p:spTree>
    <p:extLst>
      <p:ext uri="{BB962C8B-B14F-4D97-AF65-F5344CB8AC3E}">
        <p14:creationId xmlns:p14="http://schemas.microsoft.com/office/powerpoint/2010/main" val="1160463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1800" dirty="0">
                <a:cs typeface="Times New Roman" panose="02020603050405020304" pitchFamily="18" charset="0"/>
              </a:rPr>
              <a:t>Discretionary Collateral Mar 2022 - Apr 2022</a:t>
            </a:r>
            <a:endParaRPr lang="en-US" sz="1800" b="0"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13</a:t>
            </a:fld>
            <a:endParaRPr lang="en-US"/>
          </a:p>
        </p:txBody>
      </p:sp>
      <p:sp>
        <p:nvSpPr>
          <p:cNvPr id="5" name="TextBox 4"/>
          <p:cNvSpPr txBox="1"/>
          <p:nvPr/>
        </p:nvSpPr>
        <p:spPr>
          <a:xfrm>
            <a:off x="647700" y="5410200"/>
            <a:ext cx="7924800" cy="892552"/>
          </a:xfrm>
          <a:prstGeom prst="rect">
            <a:avLst/>
          </a:prstGeom>
          <a:noFill/>
        </p:spPr>
        <p:txBody>
          <a:bodyPr wrap="square" rtlCol="0">
            <a:spAutoFit/>
          </a:bodyPr>
          <a:lstStyle/>
          <a:p>
            <a:r>
              <a:rPr lang="en-US" sz="1200" dirty="0">
                <a:solidFill>
                  <a:srgbClr val="5B6770"/>
                </a:solidFill>
                <a:cs typeface="Times New Roman" panose="02020603050405020304" pitchFamily="18" charset="0"/>
              </a:rPr>
              <a:t>* Discretionary collateral doesn’t include Unsecured Credit Limit or parent guarantees</a:t>
            </a:r>
          </a:p>
          <a:p>
            <a:r>
              <a:rPr lang="en-US" sz="1200" dirty="0">
                <a:solidFill>
                  <a:srgbClr val="5B6770"/>
                </a:solidFill>
                <a:cs typeface="Times New Roman" panose="02020603050405020304" pitchFamily="18" charset="0"/>
              </a:rPr>
              <a:t>* TPE adjusted to exclude short pay entities eliminating data skew </a:t>
            </a:r>
          </a:p>
          <a:p>
            <a:endParaRPr lang="en-US" sz="1400" dirty="0"/>
          </a:p>
          <a:p>
            <a:endParaRPr lang="en-US" sz="1400" dirty="0"/>
          </a:p>
        </p:txBody>
      </p:sp>
      <p:pic>
        <p:nvPicPr>
          <p:cNvPr id="3" name="Picture 2">
            <a:extLst>
              <a:ext uri="{FF2B5EF4-FFF2-40B4-BE49-F238E27FC236}">
                <a16:creationId xmlns:a16="http://schemas.microsoft.com/office/drawing/2014/main" id="{CD349A45-A9A5-4909-A8A2-CBD46CF3B705}"/>
              </a:ext>
            </a:extLst>
          </p:cNvPr>
          <p:cNvPicPr>
            <a:picLocks noChangeAspect="1"/>
          </p:cNvPicPr>
          <p:nvPr/>
        </p:nvPicPr>
        <p:blipFill>
          <a:blip r:embed="rId3"/>
          <a:stretch>
            <a:fillRect/>
          </a:stretch>
        </p:blipFill>
        <p:spPr>
          <a:xfrm>
            <a:off x="652523" y="990600"/>
            <a:ext cx="7605115" cy="4071139"/>
          </a:xfrm>
          <a:prstGeom prst="rect">
            <a:avLst/>
          </a:prstGeom>
        </p:spPr>
      </p:pic>
    </p:spTree>
    <p:extLst>
      <p:ext uri="{BB962C8B-B14F-4D97-AF65-F5344CB8AC3E}">
        <p14:creationId xmlns:p14="http://schemas.microsoft.com/office/powerpoint/2010/main" val="649288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2400" dirty="0"/>
              <a:t>18 May 2022 Joint MCWG/CWG WEBEX Meeting</a:t>
            </a:r>
            <a:endParaRPr lang="en-US" sz="2400" dirty="0">
              <a:cs typeface="Arial" panose="020B0604020202020204" pitchFamily="34" charset="0"/>
            </a:endParaRPr>
          </a:p>
          <a:p>
            <a:pPr lvl="1">
              <a:spcBef>
                <a:spcPts val="0"/>
              </a:spcBef>
              <a:defRPr/>
            </a:pPr>
            <a:r>
              <a:rPr lang="en-US" sz="2400" dirty="0">
                <a:cs typeface="Arial" panose="020B0604020202020204" pitchFamily="34" charset="0"/>
              </a:rPr>
              <a:t>6 NPRRs reviewed for their credit impacts </a:t>
            </a:r>
            <a:r>
              <a:rPr lang="en-US" sz="2400" b="1" dirty="0">
                <a:solidFill>
                  <a:srgbClr val="92D050"/>
                </a:solidFill>
                <a:cs typeface="Arial" panose="020B0604020202020204" pitchFamily="34" charset="0"/>
              </a:rPr>
              <a:t>All considered operational without credit impacts</a:t>
            </a:r>
          </a:p>
          <a:p>
            <a:pPr lvl="2">
              <a:spcBef>
                <a:spcPts val="0"/>
              </a:spcBef>
              <a:defRPr/>
            </a:pPr>
            <a:r>
              <a:rPr lang="en-US" sz="1800" b="1" dirty="0">
                <a:solidFill>
                  <a:srgbClr val="000000"/>
                </a:solidFill>
                <a:latin typeface="+mj-lt"/>
              </a:rPr>
              <a:t>1131NPRR Controllable Load Resource Participation in Non-Spin</a:t>
            </a:r>
          </a:p>
          <a:p>
            <a:pPr lvl="2">
              <a:spcBef>
                <a:spcPts val="0"/>
              </a:spcBef>
              <a:defRPr/>
            </a:pPr>
            <a:r>
              <a:rPr lang="en-US" sz="1800" b="1" dirty="0">
                <a:solidFill>
                  <a:srgbClr val="000000"/>
                </a:solidFill>
                <a:latin typeface="+mj-lt"/>
              </a:rPr>
              <a:t>1110NPRR Black Start Requirements Update</a:t>
            </a:r>
          </a:p>
          <a:p>
            <a:pPr lvl="2">
              <a:spcBef>
                <a:spcPts val="0"/>
              </a:spcBef>
              <a:defRPr/>
            </a:pPr>
            <a:r>
              <a:rPr lang="en-US" sz="1800" b="1" dirty="0">
                <a:solidFill>
                  <a:srgbClr val="000000"/>
                </a:solidFill>
                <a:latin typeface="+mj-lt"/>
              </a:rPr>
              <a:t>1129NPRR Posting ESI IDs of Transmission-Voltage Customer Opt-Outs</a:t>
            </a:r>
          </a:p>
          <a:p>
            <a:pPr lvl="2">
              <a:spcBef>
                <a:spcPts val="0"/>
              </a:spcBef>
              <a:defRPr/>
            </a:pPr>
            <a:r>
              <a:rPr lang="en-US" sz="1800" b="1" dirty="0">
                <a:solidFill>
                  <a:srgbClr val="000000"/>
                </a:solidFill>
                <a:latin typeface="+mj-lt"/>
                <a:ea typeface="Calibri" panose="020F0502020204030204" pitchFamily="34" charset="0"/>
              </a:rPr>
              <a:t>1130NPRR Weatherization Inspection Fees Sunset Date Extension</a:t>
            </a:r>
          </a:p>
          <a:p>
            <a:pPr lvl="2">
              <a:spcBef>
                <a:spcPts val="0"/>
              </a:spcBef>
              <a:defRPr/>
            </a:pPr>
            <a:r>
              <a:rPr lang="en-US" sz="1800" b="1" dirty="0">
                <a:solidFill>
                  <a:srgbClr val="000000"/>
                </a:solidFill>
                <a:latin typeface="+mj-lt"/>
              </a:rPr>
              <a:t>1100NPRR Allow Generation Resources and Energy Storage Resources to Serve Customer Load When the Customer and the Resource are Disconnected from the ERCOT System</a:t>
            </a:r>
          </a:p>
          <a:p>
            <a:pPr lvl="2">
              <a:spcBef>
                <a:spcPts val="0"/>
              </a:spcBef>
              <a:defRPr/>
            </a:pPr>
            <a:r>
              <a:rPr lang="en-US" sz="1800" b="1" dirty="0">
                <a:solidFill>
                  <a:srgbClr val="000000"/>
                </a:solidFill>
                <a:latin typeface="+mj-lt"/>
              </a:rPr>
              <a:t>1127NPRR Clarification of ERCOT Hotline Uses</a:t>
            </a:r>
            <a:endParaRPr lang="en-US" sz="1800" b="1" dirty="0">
              <a:solidFill>
                <a:srgbClr val="92D050"/>
              </a:solidFill>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143000"/>
            <a:ext cx="8763000" cy="5410200"/>
          </a:xfrm>
        </p:spPr>
        <p:txBody>
          <a:bodyPr>
            <a:normAutofit/>
          </a:bodyPr>
          <a:lstStyle/>
          <a:p>
            <a:pPr marL="0" indent="0">
              <a:buNone/>
            </a:pPr>
            <a:r>
              <a:rPr lang="en-US" sz="2400" dirty="0"/>
              <a:t>Data request update from the March CWG (from ERCOT)</a:t>
            </a:r>
          </a:p>
          <a:p>
            <a:r>
              <a:rPr lang="en-US" sz="2400" dirty="0"/>
              <a:t>Impact to QSEs and CRRAHs uplift exposure based on changes to the Default Uplift Methodology.</a:t>
            </a:r>
          </a:p>
          <a:p>
            <a:r>
              <a:rPr lang="en-US" sz="2400" dirty="0"/>
              <a:t>In the following slides:</a:t>
            </a:r>
          </a:p>
          <a:p>
            <a:pPr lvl="1"/>
            <a:r>
              <a:rPr lang="en-US" sz="2000" dirty="0"/>
              <a:t>The impact of removal of CRR Auction activity and multiplying CRRs owned (DAOPT &amp; DAOBL) by a scalar with 50%, 60%, 70%, 80% and 90% multipliers at QSE/CRRAH and CP level.</a:t>
            </a:r>
          </a:p>
          <a:p>
            <a:pPr marL="800100" lvl="1"/>
            <a:r>
              <a:rPr lang="en-US" sz="2000" dirty="0"/>
              <a:t>The impact of removal of CRR Auction activity and multiplying CRRs and PTPs owned (DAOPT, DAOBL, RTOBL, RTOBLLO) by a scalar with 50%, 60%, 70%, 80% and 90% multipliers at QSE/CRRAH and CP level.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2583862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D1749-8AA9-4DAA-BF15-C66517714BA5}"/>
              </a:ext>
            </a:extLst>
          </p:cNvPr>
          <p:cNvSpPr>
            <a:spLocks noGrp="1"/>
          </p:cNvSpPr>
          <p:nvPr>
            <p:ph type="title"/>
          </p:nvPr>
        </p:nvSpPr>
        <p:spPr/>
        <p:txBody>
          <a:bodyPr>
            <a:normAutofit fontScale="90000"/>
          </a:bodyPr>
          <a:lstStyle/>
          <a:p>
            <a:r>
              <a:rPr lang="en-US" kern="0" dirty="0"/>
              <a:t>M</a:t>
            </a:r>
            <a:r>
              <a:rPr lang="en-US" sz="4400" kern="0" dirty="0"/>
              <a:t>aximum MWh activity ratio share (MMARS) adjustment</a:t>
            </a:r>
            <a:endParaRPr lang="en-US" dirty="0"/>
          </a:p>
        </p:txBody>
      </p:sp>
      <p:sp>
        <p:nvSpPr>
          <p:cNvPr id="3" name="Content Placeholder 2">
            <a:extLst>
              <a:ext uri="{FF2B5EF4-FFF2-40B4-BE49-F238E27FC236}">
                <a16:creationId xmlns:a16="http://schemas.microsoft.com/office/drawing/2014/main" id="{30868759-D956-4C9B-9BCE-F6788C8AA85A}"/>
              </a:ext>
            </a:extLst>
          </p:cNvPr>
          <p:cNvSpPr>
            <a:spLocks noGrp="1"/>
          </p:cNvSpPr>
          <p:nvPr>
            <p:ph idx="1"/>
          </p:nvPr>
        </p:nvSpPr>
        <p:spPr/>
        <p:txBody>
          <a:bodyPr>
            <a:normAutofit fontScale="70000" lnSpcReduction="20000"/>
          </a:bodyPr>
          <a:lstStyle/>
          <a:p>
            <a:pPr>
              <a:defRPr/>
            </a:pPr>
            <a:r>
              <a:rPr lang="pt-BR" sz="3200" dirty="0">
                <a:latin typeface="Arial" charset="0"/>
              </a:rPr>
              <a:t>MMARS </a:t>
            </a:r>
            <a:r>
              <a:rPr lang="pt-BR" sz="3200" i="1" baseline="-25000" dirty="0">
                <a:latin typeface="Arial" charset="0"/>
              </a:rPr>
              <a:t>cp</a:t>
            </a:r>
            <a:r>
              <a:rPr lang="pt-BR" sz="3200" dirty="0">
                <a:latin typeface="Arial" charset="0"/>
              </a:rPr>
              <a:t> = MMA </a:t>
            </a:r>
            <a:r>
              <a:rPr lang="pt-BR" sz="3200" i="1" baseline="-25000" dirty="0">
                <a:latin typeface="Arial" charset="0"/>
              </a:rPr>
              <a:t>cp</a:t>
            </a:r>
            <a:r>
              <a:rPr lang="pt-BR" sz="3200" dirty="0">
                <a:latin typeface="Arial" charset="0"/>
              </a:rPr>
              <a:t> / MMATOT</a:t>
            </a:r>
          </a:p>
          <a:p>
            <a:pPr>
              <a:defRPr/>
            </a:pPr>
            <a:endParaRPr lang="en-US" sz="3200" dirty="0">
              <a:latin typeface="Arial" charset="0"/>
            </a:endParaRPr>
          </a:p>
          <a:p>
            <a:pPr>
              <a:defRPr/>
            </a:pPr>
            <a:r>
              <a:rPr lang="pt-BR" sz="3200" dirty="0">
                <a:latin typeface="Arial" charset="0"/>
              </a:rPr>
              <a:t>MMA </a:t>
            </a:r>
            <a:r>
              <a:rPr lang="en-US" sz="3200" i="1" baseline="-25000" dirty="0">
                <a:latin typeface="Arial" charset="0"/>
              </a:rPr>
              <a:t>cp</a:t>
            </a:r>
            <a:r>
              <a:rPr lang="pt-BR" sz="3200" dirty="0">
                <a:latin typeface="Arial" charset="0"/>
              </a:rPr>
              <a:t> = Max</a:t>
            </a:r>
            <a:r>
              <a:rPr lang="en-US" sz="3200" dirty="0">
                <a:latin typeface="Arial" charset="0"/>
              </a:rPr>
              <a:t> { ∑</a:t>
            </a:r>
            <a:r>
              <a:rPr lang="en-US" sz="3200" i="1" baseline="-25000" dirty="0" err="1">
                <a:latin typeface="Arial" charset="0"/>
              </a:rPr>
              <a:t>mp</a:t>
            </a:r>
            <a:r>
              <a:rPr lang="en-US" sz="3200" i="1" baseline="-25000" dirty="0">
                <a:latin typeface="Arial" charset="0"/>
              </a:rPr>
              <a:t> </a:t>
            </a:r>
            <a:r>
              <a:rPr lang="en-US" sz="3200" dirty="0">
                <a:latin typeface="Arial" charset="0"/>
              </a:rPr>
              <a:t>(</a:t>
            </a:r>
            <a:r>
              <a:rPr lang="en-US" sz="3200" dirty="0">
                <a:highlight>
                  <a:srgbClr val="00FF00"/>
                </a:highlight>
                <a:latin typeface="Arial" charset="0"/>
              </a:rPr>
              <a:t>URTMG </a:t>
            </a:r>
            <a:r>
              <a:rPr lang="en-US" sz="3200" i="1" baseline="-25000" dirty="0" err="1">
                <a:highlight>
                  <a:srgbClr val="00FF00"/>
                </a:highlight>
                <a:latin typeface="Arial" charset="0"/>
              </a:rPr>
              <a:t>mp</a:t>
            </a:r>
            <a:r>
              <a:rPr lang="en-US" sz="3200" baseline="-25000" dirty="0">
                <a:highlight>
                  <a:srgbClr val="00FF00"/>
                </a:highlight>
                <a:latin typeface="Arial" charset="0"/>
              </a:rPr>
              <a:t> </a:t>
            </a:r>
            <a:r>
              <a:rPr lang="en-US" sz="3200" dirty="0">
                <a:latin typeface="Arial" charset="0"/>
              </a:rPr>
              <a:t>+ URTDCIMP </a:t>
            </a:r>
            <a:r>
              <a:rPr lang="en-US" sz="3200" i="1" baseline="-25000" dirty="0" err="1">
                <a:latin typeface="Arial" charset="0"/>
              </a:rPr>
              <a:t>mp</a:t>
            </a:r>
            <a:r>
              <a:rPr lang="en-US" sz="3200" dirty="0">
                <a:latin typeface="Arial" charset="0"/>
              </a:rPr>
              <a:t>)</a:t>
            </a:r>
            <a:r>
              <a:rPr lang="en-US" sz="3200" baseline="-25000" dirty="0">
                <a:latin typeface="Arial" charset="0"/>
              </a:rPr>
              <a:t>,   </a:t>
            </a:r>
            <a:r>
              <a:rPr lang="en-US" sz="2400" i="1" dirty="0">
                <a:solidFill>
                  <a:srgbClr val="FF0000"/>
                </a:solidFill>
                <a:latin typeface="Arial" charset="0"/>
                <a:sym typeface="Wingdings" pitchFamily="2" charset="2"/>
              </a:rPr>
              <a:t> RTM Metered </a:t>
            </a:r>
            <a:r>
              <a:rPr lang="en-US" sz="2400" i="1" dirty="0">
                <a:solidFill>
                  <a:srgbClr val="FF0000"/>
                </a:solidFill>
                <a:latin typeface="MS Sans Serif"/>
                <a:sym typeface="Wingdings" pitchFamily="2" charset="2"/>
              </a:rPr>
              <a:t>Ge</a:t>
            </a:r>
            <a:r>
              <a:rPr lang="en-US" sz="2400" i="1" dirty="0">
                <a:solidFill>
                  <a:srgbClr val="FF0000"/>
                </a:solidFill>
                <a:latin typeface="MS Sans Serif"/>
              </a:rPr>
              <a:t>neration and DC Tie Imports</a:t>
            </a:r>
            <a:endParaRPr lang="en-US" sz="3200" dirty="0">
              <a:latin typeface="Arial" charset="0"/>
            </a:endParaRPr>
          </a:p>
          <a:p>
            <a:pPr>
              <a:defRPr/>
            </a:pPr>
            <a:r>
              <a:rPr lang="en-US" sz="3200" dirty="0">
                <a:latin typeface="Arial" charset="0"/>
              </a:rPr>
              <a:t>	∑</a:t>
            </a:r>
            <a:r>
              <a:rPr lang="en-US" sz="3200" i="1" baseline="-25000" dirty="0" err="1">
                <a:latin typeface="Arial" charset="0"/>
              </a:rPr>
              <a:t>mp</a:t>
            </a:r>
            <a:r>
              <a:rPr lang="en-US" sz="3200" dirty="0">
                <a:latin typeface="Arial" charset="0"/>
              </a:rPr>
              <a:t> URTAML </a:t>
            </a:r>
            <a:r>
              <a:rPr lang="en-US" sz="3200" i="1" baseline="-25000" dirty="0" err="1">
                <a:latin typeface="Arial" charset="0"/>
              </a:rPr>
              <a:t>mp</a:t>
            </a:r>
            <a:r>
              <a:rPr lang="en-US" sz="3200" baseline="-25000" dirty="0">
                <a:latin typeface="Arial" charset="0"/>
              </a:rPr>
              <a:t>,  </a:t>
            </a:r>
            <a:r>
              <a:rPr lang="en-US" sz="2400" i="1" dirty="0">
                <a:solidFill>
                  <a:srgbClr val="FF0000"/>
                </a:solidFill>
                <a:latin typeface="Arial" charset="0"/>
                <a:sym typeface="Wingdings" pitchFamily="2" charset="2"/>
              </a:rPr>
              <a:t> RTM Adjusted Metered Load</a:t>
            </a:r>
          </a:p>
          <a:p>
            <a:pPr>
              <a:defRPr/>
            </a:pPr>
            <a:r>
              <a:rPr lang="en-US" sz="3200" dirty="0">
                <a:latin typeface="Arial" charset="0"/>
              </a:rPr>
              <a:t>	∑</a:t>
            </a:r>
            <a:r>
              <a:rPr lang="en-US" sz="3200" i="1" baseline="-25000" dirty="0" err="1">
                <a:latin typeface="Arial" charset="0"/>
              </a:rPr>
              <a:t>mp</a:t>
            </a:r>
            <a:r>
              <a:rPr lang="en-US" sz="3200" baseline="-25000" dirty="0">
                <a:latin typeface="Arial" charset="0"/>
              </a:rPr>
              <a:t> </a:t>
            </a:r>
            <a:r>
              <a:rPr lang="en-US" sz="3200" dirty="0">
                <a:latin typeface="Arial" charset="0"/>
              </a:rPr>
              <a:t>URTQQES </a:t>
            </a:r>
            <a:r>
              <a:rPr lang="en-US" sz="3200" i="1" baseline="-25000" dirty="0" err="1">
                <a:latin typeface="Arial" charset="0"/>
              </a:rPr>
              <a:t>mp</a:t>
            </a:r>
            <a:r>
              <a:rPr lang="en-US" sz="3200" baseline="-25000" dirty="0">
                <a:latin typeface="Arial" charset="0"/>
              </a:rPr>
              <a:t>,  </a:t>
            </a:r>
            <a:r>
              <a:rPr lang="en-US" sz="2400" i="1" dirty="0">
                <a:solidFill>
                  <a:srgbClr val="FF0000"/>
                </a:solidFill>
                <a:latin typeface="Arial" charset="0"/>
                <a:sym typeface="Wingdings" pitchFamily="2" charset="2"/>
              </a:rPr>
              <a:t> RTM QSE to QSE Energy Sales</a:t>
            </a:r>
            <a:endParaRPr lang="en-US" sz="2400" dirty="0">
              <a:latin typeface="Arial" charset="0"/>
            </a:endParaRPr>
          </a:p>
          <a:p>
            <a:pPr>
              <a:defRPr/>
            </a:pPr>
            <a:r>
              <a:rPr lang="en-US" sz="3200" dirty="0">
                <a:latin typeface="Arial" charset="0"/>
              </a:rPr>
              <a:t>	∑</a:t>
            </a:r>
            <a:r>
              <a:rPr lang="en-US" sz="3200" i="1" baseline="-25000" dirty="0" err="1">
                <a:latin typeface="Arial" charset="0"/>
              </a:rPr>
              <a:t>mp</a:t>
            </a:r>
            <a:r>
              <a:rPr lang="en-US" sz="3200" dirty="0">
                <a:latin typeface="Arial" charset="0"/>
              </a:rPr>
              <a:t> URTQQEP </a:t>
            </a:r>
            <a:r>
              <a:rPr lang="en-US" sz="3200" i="1" baseline="-25000" dirty="0" err="1">
                <a:latin typeface="Arial" charset="0"/>
              </a:rPr>
              <a:t>mp</a:t>
            </a:r>
            <a:r>
              <a:rPr lang="en-US" sz="3200" baseline="-25000" dirty="0">
                <a:latin typeface="Arial" charset="0"/>
              </a:rPr>
              <a:t>,  </a:t>
            </a:r>
            <a:r>
              <a:rPr lang="en-US" sz="2400" i="1" dirty="0">
                <a:solidFill>
                  <a:srgbClr val="FF0000"/>
                </a:solidFill>
                <a:latin typeface="Arial" charset="0"/>
                <a:sym typeface="Wingdings" pitchFamily="2" charset="2"/>
              </a:rPr>
              <a:t> RTM QSE to QSE Energy Purchases</a:t>
            </a:r>
            <a:endParaRPr lang="en-US" sz="2400" dirty="0">
              <a:latin typeface="Arial" charset="0"/>
            </a:endParaRPr>
          </a:p>
          <a:p>
            <a:pPr>
              <a:defRPr/>
            </a:pPr>
            <a:r>
              <a:rPr lang="en-US" sz="3200" dirty="0">
                <a:latin typeface="Arial" charset="0"/>
              </a:rPr>
              <a:t>	∑</a:t>
            </a:r>
            <a:r>
              <a:rPr lang="en-US" sz="3200" i="1" baseline="-25000" dirty="0" err="1">
                <a:latin typeface="Arial" charset="0"/>
              </a:rPr>
              <a:t>mp</a:t>
            </a:r>
            <a:r>
              <a:rPr lang="en-US" sz="3200" dirty="0">
                <a:latin typeface="Arial" charset="0"/>
              </a:rPr>
              <a:t> UDAES </a:t>
            </a:r>
            <a:r>
              <a:rPr lang="en-US" sz="3200" i="1" baseline="-25000" dirty="0" err="1">
                <a:latin typeface="Arial" charset="0"/>
              </a:rPr>
              <a:t>mp</a:t>
            </a:r>
            <a:r>
              <a:rPr lang="en-US" sz="3200" baseline="-25000" dirty="0">
                <a:latin typeface="Arial" charset="0"/>
              </a:rPr>
              <a:t>, </a:t>
            </a:r>
            <a:r>
              <a:rPr lang="en-US" sz="2400" i="1" dirty="0">
                <a:solidFill>
                  <a:srgbClr val="FF0000"/>
                </a:solidFill>
                <a:latin typeface="Arial" charset="0"/>
                <a:sym typeface="Wingdings" pitchFamily="2" charset="2"/>
              </a:rPr>
              <a:t> DAM Energy Sales (TPO and Energy-Only)</a:t>
            </a:r>
            <a:endParaRPr lang="en-US" sz="2400" dirty="0">
              <a:latin typeface="Arial" charset="0"/>
            </a:endParaRPr>
          </a:p>
          <a:p>
            <a:pPr>
              <a:defRPr/>
            </a:pPr>
            <a:r>
              <a:rPr lang="en-US" sz="3200" dirty="0">
                <a:latin typeface="Arial" charset="0"/>
              </a:rPr>
              <a:t>	∑</a:t>
            </a:r>
            <a:r>
              <a:rPr lang="en-US" sz="3200" i="1" baseline="-25000" dirty="0" err="1">
                <a:latin typeface="Arial" charset="0"/>
              </a:rPr>
              <a:t>mp</a:t>
            </a:r>
            <a:r>
              <a:rPr lang="en-US" sz="3200" dirty="0">
                <a:latin typeface="Arial" charset="0"/>
              </a:rPr>
              <a:t> UDAEP </a:t>
            </a:r>
            <a:r>
              <a:rPr lang="en-US" sz="3200" i="1" baseline="-25000" dirty="0" err="1">
                <a:latin typeface="Arial" charset="0"/>
              </a:rPr>
              <a:t>mp</a:t>
            </a:r>
            <a:r>
              <a:rPr lang="en-US" sz="3200" baseline="-25000" dirty="0">
                <a:latin typeface="Arial" charset="0"/>
              </a:rPr>
              <a:t>, </a:t>
            </a:r>
            <a:r>
              <a:rPr lang="en-US" sz="2400" i="1" dirty="0">
                <a:solidFill>
                  <a:srgbClr val="FF0000"/>
                </a:solidFill>
                <a:latin typeface="Arial" charset="0"/>
                <a:sym typeface="Wingdings" pitchFamily="2" charset="2"/>
              </a:rPr>
              <a:t> DAM Energy Purchases</a:t>
            </a:r>
            <a:endParaRPr lang="en-US" sz="2400" dirty="0">
              <a:latin typeface="Arial" charset="0"/>
            </a:endParaRPr>
          </a:p>
          <a:p>
            <a:pPr>
              <a:defRPr/>
            </a:pPr>
            <a:r>
              <a:rPr lang="en-US" sz="3200" baseline="-25000" dirty="0">
                <a:latin typeface="Arial" charset="0"/>
              </a:rPr>
              <a:t>	 </a:t>
            </a:r>
            <a:r>
              <a:rPr lang="en-US" sz="3200" dirty="0">
                <a:latin typeface="Arial" charset="0"/>
              </a:rPr>
              <a:t>∑</a:t>
            </a:r>
            <a:r>
              <a:rPr lang="en-US" sz="3200" i="1" baseline="-25000" dirty="0" err="1">
                <a:latin typeface="Arial" charset="0"/>
              </a:rPr>
              <a:t>mp</a:t>
            </a:r>
            <a:r>
              <a:rPr lang="en-US" sz="3200" dirty="0">
                <a:latin typeface="Arial" charset="0"/>
              </a:rPr>
              <a:t> URTOBL </a:t>
            </a:r>
            <a:r>
              <a:rPr lang="en-US" sz="3200" i="1" baseline="-25000" dirty="0" err="1">
                <a:latin typeface="Arial" charset="0"/>
              </a:rPr>
              <a:t>mp</a:t>
            </a:r>
            <a:r>
              <a:rPr lang="en-US" sz="3200" baseline="-25000" dirty="0">
                <a:latin typeface="Arial" charset="0"/>
              </a:rPr>
              <a:t>, </a:t>
            </a:r>
            <a:r>
              <a:rPr lang="en-US" sz="2400" i="1" dirty="0">
                <a:solidFill>
                  <a:srgbClr val="FF0000"/>
                </a:solidFill>
                <a:latin typeface="Arial" charset="0"/>
                <a:sym typeface="Wingdings" pitchFamily="2" charset="2"/>
              </a:rPr>
              <a:t> RTM PTP Obligations</a:t>
            </a:r>
            <a:endParaRPr lang="en-US" sz="2400" dirty="0">
              <a:latin typeface="Arial" charset="0"/>
            </a:endParaRPr>
          </a:p>
          <a:p>
            <a:pPr fontAlgn="b">
              <a:defRPr/>
            </a:pPr>
            <a:r>
              <a:rPr lang="en-US" sz="3200" dirty="0">
                <a:latin typeface="Arial" charset="0"/>
              </a:rPr>
              <a:t>	∑</a:t>
            </a:r>
            <a:r>
              <a:rPr lang="en-US" sz="3200" i="1" baseline="-25000" dirty="0" err="1">
                <a:latin typeface="Arial" charset="0"/>
              </a:rPr>
              <a:t>mp</a:t>
            </a:r>
            <a:r>
              <a:rPr lang="en-US" sz="3200" dirty="0">
                <a:latin typeface="Arial" charset="0"/>
              </a:rPr>
              <a:t> (UDAOPT </a:t>
            </a:r>
            <a:r>
              <a:rPr lang="en-US" sz="3200" i="1" baseline="-25000" dirty="0" err="1">
                <a:latin typeface="Arial" charset="0"/>
              </a:rPr>
              <a:t>mp</a:t>
            </a:r>
            <a:r>
              <a:rPr lang="en-US" sz="3200" baseline="-25000" dirty="0">
                <a:latin typeface="Arial" charset="0"/>
              </a:rPr>
              <a:t> </a:t>
            </a:r>
            <a:r>
              <a:rPr lang="en-US" sz="3200" dirty="0">
                <a:latin typeface="Arial" charset="0"/>
              </a:rPr>
              <a:t>+ UDAOBL </a:t>
            </a:r>
            <a:r>
              <a:rPr lang="en-US" sz="3200" i="1" baseline="-25000" dirty="0" err="1">
                <a:highlight>
                  <a:srgbClr val="FFFF00"/>
                </a:highlight>
                <a:latin typeface="Arial" charset="0"/>
              </a:rPr>
              <a:t>mp</a:t>
            </a:r>
            <a:r>
              <a:rPr lang="en-US" sz="3200" baseline="-25000" dirty="0">
                <a:highlight>
                  <a:srgbClr val="FFFF00"/>
                </a:highlight>
                <a:latin typeface="Arial" charset="0"/>
              </a:rPr>
              <a:t> </a:t>
            </a:r>
            <a:r>
              <a:rPr lang="en-US" sz="3200" strike="sngStrike" dirty="0">
                <a:highlight>
                  <a:srgbClr val="FFFF00"/>
                </a:highlight>
                <a:latin typeface="Arial" charset="0"/>
              </a:rPr>
              <a:t>+</a:t>
            </a:r>
            <a:r>
              <a:rPr lang="en-US" sz="3200" strike="sngStrike" baseline="-25000" dirty="0">
                <a:highlight>
                  <a:srgbClr val="FFFF00"/>
                </a:highlight>
                <a:latin typeface="Arial" charset="0"/>
              </a:rPr>
              <a:t> </a:t>
            </a:r>
            <a:r>
              <a:rPr lang="en-US" sz="3200" strike="sngStrike" dirty="0">
                <a:highlight>
                  <a:srgbClr val="FFFF00"/>
                </a:highlight>
                <a:latin typeface="Arial" charset="0"/>
              </a:rPr>
              <a:t>UOPTS </a:t>
            </a:r>
            <a:r>
              <a:rPr lang="en-US" sz="3200" i="1" strike="sngStrike" baseline="-25000" dirty="0" err="1">
                <a:highlight>
                  <a:srgbClr val="FFFF00"/>
                </a:highlight>
                <a:latin typeface="Arial" charset="0"/>
              </a:rPr>
              <a:t>mp</a:t>
            </a:r>
            <a:r>
              <a:rPr lang="en-US" sz="3200" strike="sngStrike" baseline="-25000" dirty="0">
                <a:highlight>
                  <a:srgbClr val="FFFF00"/>
                </a:highlight>
                <a:latin typeface="Arial" charset="0"/>
              </a:rPr>
              <a:t> </a:t>
            </a:r>
            <a:r>
              <a:rPr lang="en-US" sz="3200" strike="sngStrike" dirty="0">
                <a:highlight>
                  <a:srgbClr val="FFFF00"/>
                </a:highlight>
                <a:latin typeface="Arial" charset="0"/>
              </a:rPr>
              <a:t>+</a:t>
            </a:r>
            <a:r>
              <a:rPr lang="en-US" sz="3200" strike="sngStrike" baseline="-25000" dirty="0">
                <a:highlight>
                  <a:srgbClr val="FFFF00"/>
                </a:highlight>
                <a:latin typeface="Arial" charset="0"/>
              </a:rPr>
              <a:t> </a:t>
            </a:r>
            <a:r>
              <a:rPr lang="en-US" sz="3200" strike="sngStrike" dirty="0">
                <a:highlight>
                  <a:srgbClr val="FFFF00"/>
                </a:highlight>
                <a:latin typeface="Arial" charset="0"/>
              </a:rPr>
              <a:t>UOBLS </a:t>
            </a:r>
            <a:r>
              <a:rPr lang="en-US" sz="3200" i="1" strike="sngStrike" baseline="-25000" dirty="0" err="1">
                <a:highlight>
                  <a:srgbClr val="FFFF00"/>
                </a:highlight>
                <a:latin typeface="Arial" charset="0"/>
              </a:rPr>
              <a:t>mp</a:t>
            </a:r>
            <a:r>
              <a:rPr lang="en-US" sz="3200" dirty="0">
                <a:highlight>
                  <a:srgbClr val="FFFF00"/>
                </a:highlight>
                <a:latin typeface="Arial" charset="0"/>
              </a:rPr>
              <a:t>)</a:t>
            </a:r>
            <a:r>
              <a:rPr lang="en-US" sz="3200" dirty="0">
                <a:latin typeface="Arial" charset="0"/>
              </a:rPr>
              <a:t>, </a:t>
            </a:r>
            <a:r>
              <a:rPr lang="en-US" sz="2400" dirty="0">
                <a:latin typeface="Arial" charset="0"/>
              </a:rPr>
              <a:t> </a:t>
            </a:r>
            <a:r>
              <a:rPr lang="en-US" sz="2400" dirty="0">
                <a:solidFill>
                  <a:srgbClr val="FF0000"/>
                </a:solidFill>
                <a:latin typeface="Arial" charset="0"/>
                <a:sym typeface="Wingdings" pitchFamily="2" charset="2"/>
              </a:rPr>
              <a:t></a:t>
            </a:r>
            <a:r>
              <a:rPr lang="en-US" sz="2400" i="1" dirty="0">
                <a:solidFill>
                  <a:srgbClr val="FF0000"/>
                </a:solidFill>
                <a:latin typeface="Arial" charset="0"/>
                <a:sym typeface="Wingdings" pitchFamily="2" charset="2"/>
              </a:rPr>
              <a:t> </a:t>
            </a:r>
            <a:r>
              <a:rPr lang="en-US" sz="2400" i="1" dirty="0">
                <a:solidFill>
                  <a:srgbClr val="FF0000"/>
                </a:solidFill>
                <a:latin typeface="MS Sans Serif"/>
              </a:rPr>
              <a:t>CRR  Auction Sales &amp; CRR Ownership in DAM</a:t>
            </a:r>
          </a:p>
          <a:p>
            <a:pPr>
              <a:defRPr/>
            </a:pPr>
            <a:r>
              <a:rPr lang="en-US" sz="3200" dirty="0">
                <a:latin typeface="Arial" charset="0"/>
              </a:rPr>
              <a:t>	∑</a:t>
            </a:r>
            <a:r>
              <a:rPr lang="en-US" sz="3200" i="1" baseline="-25000" dirty="0" err="1">
                <a:latin typeface="Arial" charset="0"/>
              </a:rPr>
              <a:t>mp</a:t>
            </a:r>
            <a:r>
              <a:rPr lang="en-US" sz="3200" dirty="0">
                <a:latin typeface="Arial" charset="0"/>
              </a:rPr>
              <a:t> </a:t>
            </a:r>
            <a:r>
              <a:rPr lang="en-US" sz="3200" strike="sngStrike" dirty="0">
                <a:latin typeface="Arial" charset="0"/>
              </a:rPr>
              <a:t>(</a:t>
            </a:r>
            <a:r>
              <a:rPr lang="en-US" sz="3200" strike="sngStrike" dirty="0">
                <a:highlight>
                  <a:srgbClr val="FFFF00"/>
                </a:highlight>
                <a:latin typeface="Arial" charset="0"/>
              </a:rPr>
              <a:t>UOPTP </a:t>
            </a:r>
            <a:r>
              <a:rPr lang="en-US" sz="3200" i="1" strike="sngStrike" baseline="-25000" dirty="0" err="1">
                <a:highlight>
                  <a:srgbClr val="FFFF00"/>
                </a:highlight>
                <a:latin typeface="Arial" charset="0"/>
              </a:rPr>
              <a:t>mp</a:t>
            </a:r>
            <a:r>
              <a:rPr lang="en-US" sz="3200" strike="sngStrike" baseline="-25000" dirty="0">
                <a:highlight>
                  <a:srgbClr val="FFFF00"/>
                </a:highlight>
                <a:latin typeface="Arial" charset="0"/>
              </a:rPr>
              <a:t> </a:t>
            </a:r>
            <a:r>
              <a:rPr lang="en-US" sz="3200" strike="sngStrike" dirty="0">
                <a:highlight>
                  <a:srgbClr val="FFFF00"/>
                </a:highlight>
                <a:latin typeface="Arial" charset="0"/>
              </a:rPr>
              <a:t>+ UOBLP </a:t>
            </a:r>
            <a:r>
              <a:rPr lang="en-US" sz="3200" i="1" baseline="-25000" dirty="0" err="1">
                <a:highlight>
                  <a:srgbClr val="FFFF00"/>
                </a:highlight>
                <a:latin typeface="Arial" charset="0"/>
              </a:rPr>
              <a:t>mp</a:t>
            </a:r>
            <a:r>
              <a:rPr lang="en-US" sz="3200" dirty="0">
                <a:latin typeface="Arial" charset="0"/>
              </a:rPr>
              <a:t>)} </a:t>
            </a:r>
            <a:r>
              <a:rPr lang="en-US" sz="2400" i="1" dirty="0">
                <a:solidFill>
                  <a:srgbClr val="FF0000"/>
                </a:solidFill>
                <a:latin typeface="MS Sans Serif"/>
                <a:sym typeface="Wingdings" pitchFamily="2" charset="2"/>
              </a:rPr>
              <a:t> </a:t>
            </a:r>
            <a:r>
              <a:rPr lang="en-US" sz="2400" i="1" dirty="0">
                <a:solidFill>
                  <a:srgbClr val="FF0000"/>
                </a:solidFill>
                <a:latin typeface="MS Sans Serif"/>
              </a:rPr>
              <a:t>CRR  Auction Purchases</a:t>
            </a:r>
          </a:p>
          <a:p>
            <a:endParaRPr lang="en-US" dirty="0"/>
          </a:p>
        </p:txBody>
      </p:sp>
      <p:sp>
        <p:nvSpPr>
          <p:cNvPr id="4" name="Slide Number Placeholder 3">
            <a:extLst>
              <a:ext uri="{FF2B5EF4-FFF2-40B4-BE49-F238E27FC236}">
                <a16:creationId xmlns:a16="http://schemas.microsoft.com/office/drawing/2014/main" id="{50110D74-A006-4B06-AF6F-8025B2C55FA6}"/>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308753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D1749-8AA9-4DAA-BF15-C66517714BA5}"/>
              </a:ext>
            </a:extLst>
          </p:cNvPr>
          <p:cNvSpPr>
            <a:spLocks noGrp="1"/>
          </p:cNvSpPr>
          <p:nvPr>
            <p:ph type="title"/>
          </p:nvPr>
        </p:nvSpPr>
        <p:spPr/>
        <p:txBody>
          <a:bodyPr>
            <a:normAutofit fontScale="90000"/>
          </a:bodyPr>
          <a:lstStyle/>
          <a:p>
            <a:r>
              <a:rPr lang="en-US" kern="0" dirty="0"/>
              <a:t>Real Time Metered Generation </a:t>
            </a:r>
            <a:r>
              <a:rPr lang="en-US" sz="4400" kern="0" dirty="0"/>
              <a:t>(MMARS) adjustment, option 1</a:t>
            </a:r>
            <a:endParaRPr lang="en-US" dirty="0"/>
          </a:p>
        </p:txBody>
      </p:sp>
      <p:sp>
        <p:nvSpPr>
          <p:cNvPr id="4" name="Slide Number Placeholder 3">
            <a:extLst>
              <a:ext uri="{FF2B5EF4-FFF2-40B4-BE49-F238E27FC236}">
                <a16:creationId xmlns:a16="http://schemas.microsoft.com/office/drawing/2014/main" id="{50110D74-A006-4B06-AF6F-8025B2C55FA6}"/>
              </a:ext>
            </a:extLst>
          </p:cNvPr>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5" name="Content Placeholder 4">
            <a:extLst>
              <a:ext uri="{FF2B5EF4-FFF2-40B4-BE49-F238E27FC236}">
                <a16:creationId xmlns:a16="http://schemas.microsoft.com/office/drawing/2014/main" id="{7426C870-7770-4DBC-873A-9366FD6F2F8C}"/>
              </a:ext>
            </a:extLst>
          </p:cNvPr>
          <p:cNvPicPr>
            <a:picLocks noGrp="1" noChangeAspect="1"/>
          </p:cNvPicPr>
          <p:nvPr>
            <p:ph idx="1"/>
          </p:nvPr>
        </p:nvPicPr>
        <p:blipFill rotWithShape="1">
          <a:blip r:embed="rId2"/>
          <a:srcRect l="30000" t="28082" r="26666" b="11643"/>
          <a:stretch/>
        </p:blipFill>
        <p:spPr>
          <a:xfrm>
            <a:off x="1897572" y="1600200"/>
            <a:ext cx="5348856" cy="4525963"/>
          </a:xfrm>
          <a:prstGeom prst="rect">
            <a:avLst/>
          </a:prstGeom>
        </p:spPr>
      </p:pic>
      <p:sp>
        <p:nvSpPr>
          <p:cNvPr id="6" name="Oval 5">
            <a:extLst>
              <a:ext uri="{FF2B5EF4-FFF2-40B4-BE49-F238E27FC236}">
                <a16:creationId xmlns:a16="http://schemas.microsoft.com/office/drawing/2014/main" id="{E35813FC-AF11-45E1-84A2-2B470929E054}"/>
              </a:ext>
            </a:extLst>
          </p:cNvPr>
          <p:cNvSpPr/>
          <p:nvPr/>
        </p:nvSpPr>
        <p:spPr>
          <a:xfrm>
            <a:off x="4027966" y="4267200"/>
            <a:ext cx="1610833"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9521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D1749-8AA9-4DAA-BF15-C66517714BA5}"/>
              </a:ext>
            </a:extLst>
          </p:cNvPr>
          <p:cNvSpPr>
            <a:spLocks noGrp="1"/>
          </p:cNvSpPr>
          <p:nvPr>
            <p:ph type="title"/>
          </p:nvPr>
        </p:nvSpPr>
        <p:spPr/>
        <p:txBody>
          <a:bodyPr>
            <a:normAutofit fontScale="90000"/>
          </a:bodyPr>
          <a:lstStyle/>
          <a:p>
            <a:r>
              <a:rPr lang="en-US" kern="0" dirty="0"/>
              <a:t>Real Time Metered Generation </a:t>
            </a:r>
            <a:r>
              <a:rPr lang="en-US" sz="4400" kern="0" dirty="0"/>
              <a:t>(MMARS) adjustment, option 2</a:t>
            </a:r>
            <a:endParaRPr lang="en-US" dirty="0"/>
          </a:p>
        </p:txBody>
      </p:sp>
      <p:sp>
        <p:nvSpPr>
          <p:cNvPr id="4" name="Slide Number Placeholder 3">
            <a:extLst>
              <a:ext uri="{FF2B5EF4-FFF2-40B4-BE49-F238E27FC236}">
                <a16:creationId xmlns:a16="http://schemas.microsoft.com/office/drawing/2014/main" id="{50110D74-A006-4B06-AF6F-8025B2C55FA6}"/>
              </a:ext>
            </a:extLst>
          </p:cNvPr>
          <p:cNvSpPr>
            <a:spLocks noGrp="1"/>
          </p:cNvSpPr>
          <p:nvPr>
            <p:ph type="sldNum" sz="quarter" idx="12"/>
          </p:nvPr>
        </p:nvSpPr>
        <p:spPr/>
        <p:txBody>
          <a:bodyPr/>
          <a:lstStyle/>
          <a:p>
            <a:fld id="{B6F15528-21DE-4FAA-801E-634DDDAF4B2B}" type="slidenum">
              <a:rPr lang="en-US" smtClean="0"/>
              <a:pPr/>
              <a:t>6</a:t>
            </a:fld>
            <a:endParaRPr lang="en-US" dirty="0"/>
          </a:p>
        </p:txBody>
      </p:sp>
      <p:sp>
        <p:nvSpPr>
          <p:cNvPr id="6" name="Oval 5">
            <a:extLst>
              <a:ext uri="{FF2B5EF4-FFF2-40B4-BE49-F238E27FC236}">
                <a16:creationId xmlns:a16="http://schemas.microsoft.com/office/drawing/2014/main" id="{E35813FC-AF11-45E1-84A2-2B470929E054}"/>
              </a:ext>
            </a:extLst>
          </p:cNvPr>
          <p:cNvSpPr/>
          <p:nvPr/>
        </p:nvSpPr>
        <p:spPr>
          <a:xfrm>
            <a:off x="4027966" y="4267200"/>
            <a:ext cx="1610833"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93D5E659-3EE2-408D-9606-92D3E0EDA153}"/>
              </a:ext>
            </a:extLst>
          </p:cNvPr>
          <p:cNvPicPr>
            <a:picLocks noGrp="1" noChangeAspect="1"/>
          </p:cNvPicPr>
          <p:nvPr>
            <p:ph idx="1"/>
          </p:nvPr>
        </p:nvPicPr>
        <p:blipFill>
          <a:blip r:embed="rId2"/>
          <a:stretch>
            <a:fillRect/>
          </a:stretch>
        </p:blipFill>
        <p:spPr>
          <a:xfrm>
            <a:off x="2133600" y="1600200"/>
            <a:ext cx="4800600" cy="4525963"/>
          </a:xfrm>
          <a:prstGeom prst="rect">
            <a:avLst/>
          </a:prstGeom>
        </p:spPr>
      </p:pic>
      <p:sp>
        <p:nvSpPr>
          <p:cNvPr id="9" name="TextBox 8">
            <a:extLst>
              <a:ext uri="{FF2B5EF4-FFF2-40B4-BE49-F238E27FC236}">
                <a16:creationId xmlns:a16="http://schemas.microsoft.com/office/drawing/2014/main" id="{420ADE9B-30E5-4E31-870D-0712439905B2}"/>
              </a:ext>
            </a:extLst>
          </p:cNvPr>
          <p:cNvSpPr txBox="1"/>
          <p:nvPr/>
        </p:nvSpPr>
        <p:spPr>
          <a:xfrm>
            <a:off x="6096000" y="2438400"/>
            <a:ext cx="2362200" cy="1477328"/>
          </a:xfrm>
          <a:prstGeom prst="rect">
            <a:avLst/>
          </a:prstGeom>
          <a:noFill/>
        </p:spPr>
        <p:txBody>
          <a:bodyPr wrap="square" rtlCol="0">
            <a:spAutoFit/>
          </a:bodyPr>
          <a:lstStyle/>
          <a:p>
            <a:r>
              <a:rPr lang="en-US" altLang="en-US" dirty="0"/>
              <a:t>Real Time Obligation with Links to an Option Payment</a:t>
            </a:r>
          </a:p>
          <a:p>
            <a:endParaRPr lang="en-US" dirty="0"/>
          </a:p>
          <a:p>
            <a:endParaRPr lang="en-US" dirty="0"/>
          </a:p>
        </p:txBody>
      </p:sp>
    </p:spTree>
    <p:extLst>
      <p:ext uri="{BB962C8B-B14F-4D97-AF65-F5344CB8AC3E}">
        <p14:creationId xmlns:p14="http://schemas.microsoft.com/office/powerpoint/2010/main" val="255726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C5F4-AFB7-49ED-911F-FA11EAC4B0B2}"/>
              </a:ext>
            </a:extLst>
          </p:cNvPr>
          <p:cNvSpPr>
            <a:spLocks noGrp="1"/>
          </p:cNvSpPr>
          <p:nvPr>
            <p:ph type="title"/>
          </p:nvPr>
        </p:nvSpPr>
        <p:spPr>
          <a:xfrm>
            <a:off x="381000" y="243682"/>
            <a:ext cx="8686800" cy="1143000"/>
          </a:xfrm>
        </p:spPr>
        <p:txBody>
          <a:bodyPr>
            <a:normAutofit fontScale="90000"/>
          </a:bodyPr>
          <a:lstStyle/>
          <a:p>
            <a:r>
              <a:rPr lang="en-US" dirty="0"/>
              <a:t>Aug- 50%, 60%, 70%, 80% &amp; 90% Scalar Scenarios</a:t>
            </a:r>
          </a:p>
        </p:txBody>
      </p:sp>
      <p:sp>
        <p:nvSpPr>
          <p:cNvPr id="4" name="Slide Number Placeholder 3">
            <a:extLst>
              <a:ext uri="{FF2B5EF4-FFF2-40B4-BE49-F238E27FC236}">
                <a16:creationId xmlns:a16="http://schemas.microsoft.com/office/drawing/2014/main" id="{1E0A3987-B238-4B82-8DE1-26A383729616}"/>
              </a:ext>
            </a:extLst>
          </p:cNvPr>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7</a:t>
            </a:fld>
            <a:endParaRPr lang="en-US" dirty="0"/>
          </a:p>
        </p:txBody>
      </p:sp>
      <p:graphicFrame>
        <p:nvGraphicFramePr>
          <p:cNvPr id="6" name="Table 5">
            <a:extLst>
              <a:ext uri="{FF2B5EF4-FFF2-40B4-BE49-F238E27FC236}">
                <a16:creationId xmlns:a16="http://schemas.microsoft.com/office/drawing/2014/main" id="{0643306A-7955-482E-A113-203EC353283C}"/>
              </a:ext>
            </a:extLst>
          </p:cNvPr>
          <p:cNvGraphicFramePr>
            <a:graphicFrameLocks noGrp="1"/>
          </p:cNvGraphicFramePr>
          <p:nvPr/>
        </p:nvGraphicFramePr>
        <p:xfrm>
          <a:off x="304800" y="847724"/>
          <a:ext cx="8534401" cy="2581279"/>
        </p:xfrm>
        <a:graphic>
          <a:graphicData uri="http://schemas.openxmlformats.org/drawingml/2006/table">
            <a:tbl>
              <a:tblPr/>
              <a:tblGrid>
                <a:gridCol w="947880">
                  <a:extLst>
                    <a:ext uri="{9D8B030D-6E8A-4147-A177-3AD203B41FA5}">
                      <a16:colId xmlns:a16="http://schemas.microsoft.com/office/drawing/2014/main" val="1997402715"/>
                    </a:ext>
                  </a:extLst>
                </a:gridCol>
                <a:gridCol w="947880">
                  <a:extLst>
                    <a:ext uri="{9D8B030D-6E8A-4147-A177-3AD203B41FA5}">
                      <a16:colId xmlns:a16="http://schemas.microsoft.com/office/drawing/2014/main" val="2334988340"/>
                    </a:ext>
                  </a:extLst>
                </a:gridCol>
                <a:gridCol w="1212728">
                  <a:extLst>
                    <a:ext uri="{9D8B030D-6E8A-4147-A177-3AD203B41FA5}">
                      <a16:colId xmlns:a16="http://schemas.microsoft.com/office/drawing/2014/main" val="3179567555"/>
                    </a:ext>
                  </a:extLst>
                </a:gridCol>
                <a:gridCol w="1035001">
                  <a:extLst>
                    <a:ext uri="{9D8B030D-6E8A-4147-A177-3AD203B41FA5}">
                      <a16:colId xmlns:a16="http://schemas.microsoft.com/office/drawing/2014/main" val="3623109380"/>
                    </a:ext>
                  </a:extLst>
                </a:gridCol>
                <a:gridCol w="1035001">
                  <a:extLst>
                    <a:ext uri="{9D8B030D-6E8A-4147-A177-3AD203B41FA5}">
                      <a16:colId xmlns:a16="http://schemas.microsoft.com/office/drawing/2014/main" val="1077059619"/>
                    </a:ext>
                  </a:extLst>
                </a:gridCol>
                <a:gridCol w="1118637">
                  <a:extLst>
                    <a:ext uri="{9D8B030D-6E8A-4147-A177-3AD203B41FA5}">
                      <a16:colId xmlns:a16="http://schemas.microsoft.com/office/drawing/2014/main" val="2333600157"/>
                    </a:ext>
                  </a:extLst>
                </a:gridCol>
                <a:gridCol w="1118637">
                  <a:extLst>
                    <a:ext uri="{9D8B030D-6E8A-4147-A177-3AD203B41FA5}">
                      <a16:colId xmlns:a16="http://schemas.microsoft.com/office/drawing/2014/main" val="4247160801"/>
                    </a:ext>
                  </a:extLst>
                </a:gridCol>
                <a:gridCol w="1118637">
                  <a:extLst>
                    <a:ext uri="{9D8B030D-6E8A-4147-A177-3AD203B41FA5}">
                      <a16:colId xmlns:a16="http://schemas.microsoft.com/office/drawing/2014/main" val="856146648"/>
                    </a:ext>
                  </a:extLst>
                </a:gridCol>
              </a:tblGrid>
              <a:tr h="299278">
                <a:tc gridSpan="8">
                  <a:txBody>
                    <a:bodyPr/>
                    <a:lstStyle/>
                    <a:p>
                      <a:pPr algn="ctr" rtl="0" fontAlgn="b"/>
                      <a:r>
                        <a:rPr lang="en-US" sz="1200" b="1" i="0" u="none" strike="noStrike" dirty="0">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7679975"/>
                  </a:ext>
                </a:extLst>
              </a:tr>
              <a:tr h="261869">
                <a:tc gridSpan="8">
                  <a:txBody>
                    <a:bodyPr/>
                    <a:lstStyle/>
                    <a:p>
                      <a:pPr algn="ctr" fontAlgn="b"/>
                      <a:r>
                        <a:rPr lang="en-US" sz="1000" b="1" i="0" u="none" strike="noStrike" dirty="0">
                          <a:solidFill>
                            <a:srgbClr val="FFFFFF"/>
                          </a:solidFill>
                          <a:effectLst/>
                          <a:latin typeface="Segoe UI" panose="020B0502040204020203" pitchFamily="34" charset="0"/>
                        </a:rPr>
                        <a:t>August 2021 UDAOPT, UDAOBL, RTOBL, RTOBLLO 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3170065"/>
                  </a:ext>
                </a:extLst>
              </a:tr>
              <a:tr h="249399">
                <a:tc>
                  <a:txBody>
                    <a:bodyPr/>
                    <a:lstStyle/>
                    <a:p>
                      <a:pPr algn="l" fontAlgn="b"/>
                      <a:r>
                        <a:rPr lang="en-US" sz="1100" b="1" i="0" u="none" strike="noStrike">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867045242"/>
                  </a:ext>
                </a:extLst>
              </a:tr>
              <a:tr h="249399">
                <a:tc>
                  <a:txBody>
                    <a:bodyPr/>
                    <a:lstStyle/>
                    <a:p>
                      <a:pPr algn="l" fontAlgn="b"/>
                      <a:r>
                        <a:rPr lang="en-US" sz="1100" b="0" i="0" u="none" strike="noStrike">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522527"/>
                  </a:ext>
                </a:extLst>
              </a:tr>
              <a:tr h="249399">
                <a:tc>
                  <a:txBody>
                    <a:bodyPr/>
                    <a:lstStyle/>
                    <a:p>
                      <a:pPr algn="l" fontAlgn="b"/>
                      <a:r>
                        <a:rPr lang="en-US" sz="1100" b="0" i="0" u="none" strike="noStrike">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16.67%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18.04%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18.66%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965594"/>
                  </a:ext>
                </a:extLst>
              </a:tr>
              <a:tr h="249399">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kern="1200" dirty="0">
                          <a:solidFill>
                            <a:srgbClr val="000000"/>
                          </a:solidFill>
                          <a:effectLst/>
                          <a:latin typeface="Calibri" panose="020F0502020204030204" pitchFamily="34" charset="0"/>
                          <a:ea typeface="+mn-ea"/>
                          <a:cs typeface="+mn-cs"/>
                        </a:rPr>
                        <a:t>11.83</a:t>
                      </a:r>
                      <a:r>
                        <a:rPr lang="en-US" sz="1100" b="0"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14.33%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2064407"/>
                  </a:ext>
                </a:extLst>
              </a:tr>
              <a:tr h="249399">
                <a:tc>
                  <a:txBody>
                    <a:bodyPr/>
                    <a:lstStyle/>
                    <a:p>
                      <a:pPr algn="l" fontAlgn="b"/>
                      <a:r>
                        <a:rPr lang="en-US" sz="1100" b="0" i="0" u="none" strike="noStrike">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24.36%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25.04%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338608"/>
                  </a:ext>
                </a:extLst>
              </a:tr>
              <a:tr h="261869">
                <a:tc>
                  <a:txBody>
                    <a:bodyPr/>
                    <a:lstStyle/>
                    <a:p>
                      <a:pPr algn="l" fontAlgn="b"/>
                      <a:r>
                        <a:rPr lang="en-US" sz="1100" b="0" i="0" u="none" strike="noStrike">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47.28%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42.01%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39.02%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1647949"/>
                  </a:ext>
                </a:extLst>
              </a:tr>
              <a:tr h="261869">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103667598"/>
                  </a:ext>
                </a:extLst>
              </a:tr>
              <a:tr h="249399">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222,159,396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205,270,370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194,010,691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182,977,832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172,423,362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162,784,960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153,164,681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52680358"/>
                  </a:ext>
                </a:extLst>
              </a:tr>
            </a:tbl>
          </a:graphicData>
        </a:graphic>
      </p:graphicFrame>
      <p:graphicFrame>
        <p:nvGraphicFramePr>
          <p:cNvPr id="7" name="Table 6">
            <a:extLst>
              <a:ext uri="{FF2B5EF4-FFF2-40B4-BE49-F238E27FC236}">
                <a16:creationId xmlns:a16="http://schemas.microsoft.com/office/drawing/2014/main" id="{5CB05935-AD20-4DF9-A8A6-26EC0A0B37B2}"/>
              </a:ext>
            </a:extLst>
          </p:cNvPr>
          <p:cNvGraphicFramePr>
            <a:graphicFrameLocks noGrp="1"/>
          </p:cNvGraphicFramePr>
          <p:nvPr/>
        </p:nvGraphicFramePr>
        <p:xfrm>
          <a:off x="304800" y="3581400"/>
          <a:ext cx="8534400" cy="2599010"/>
        </p:xfrm>
        <a:graphic>
          <a:graphicData uri="http://schemas.openxmlformats.org/drawingml/2006/table">
            <a:tbl>
              <a:tblPr/>
              <a:tblGrid>
                <a:gridCol w="1111377">
                  <a:extLst>
                    <a:ext uri="{9D8B030D-6E8A-4147-A177-3AD203B41FA5}">
                      <a16:colId xmlns:a16="http://schemas.microsoft.com/office/drawing/2014/main" val="2800215455"/>
                    </a:ext>
                  </a:extLst>
                </a:gridCol>
                <a:gridCol w="941727">
                  <a:extLst>
                    <a:ext uri="{9D8B030D-6E8A-4147-A177-3AD203B41FA5}">
                      <a16:colId xmlns:a16="http://schemas.microsoft.com/office/drawing/2014/main" val="17261726"/>
                    </a:ext>
                  </a:extLst>
                </a:gridCol>
                <a:gridCol w="1204856">
                  <a:extLst>
                    <a:ext uri="{9D8B030D-6E8A-4147-A177-3AD203B41FA5}">
                      <a16:colId xmlns:a16="http://schemas.microsoft.com/office/drawing/2014/main" val="1626212435"/>
                    </a:ext>
                  </a:extLst>
                </a:gridCol>
                <a:gridCol w="1111377">
                  <a:extLst>
                    <a:ext uri="{9D8B030D-6E8A-4147-A177-3AD203B41FA5}">
                      <a16:colId xmlns:a16="http://schemas.microsoft.com/office/drawing/2014/main" val="3553446159"/>
                    </a:ext>
                  </a:extLst>
                </a:gridCol>
                <a:gridCol w="1080217">
                  <a:extLst>
                    <a:ext uri="{9D8B030D-6E8A-4147-A177-3AD203B41FA5}">
                      <a16:colId xmlns:a16="http://schemas.microsoft.com/office/drawing/2014/main" val="2178318843"/>
                    </a:ext>
                  </a:extLst>
                </a:gridCol>
                <a:gridCol w="1028282">
                  <a:extLst>
                    <a:ext uri="{9D8B030D-6E8A-4147-A177-3AD203B41FA5}">
                      <a16:colId xmlns:a16="http://schemas.microsoft.com/office/drawing/2014/main" val="1361649546"/>
                    </a:ext>
                  </a:extLst>
                </a:gridCol>
                <a:gridCol w="1028282">
                  <a:extLst>
                    <a:ext uri="{9D8B030D-6E8A-4147-A177-3AD203B41FA5}">
                      <a16:colId xmlns:a16="http://schemas.microsoft.com/office/drawing/2014/main" val="1557755432"/>
                    </a:ext>
                  </a:extLst>
                </a:gridCol>
                <a:gridCol w="1028282">
                  <a:extLst>
                    <a:ext uri="{9D8B030D-6E8A-4147-A177-3AD203B41FA5}">
                      <a16:colId xmlns:a16="http://schemas.microsoft.com/office/drawing/2014/main" val="456908308"/>
                    </a:ext>
                  </a:extLst>
                </a:gridCol>
              </a:tblGrid>
              <a:tr h="301334">
                <a:tc gridSpan="8">
                  <a:txBody>
                    <a:bodyPr/>
                    <a:lstStyle/>
                    <a:p>
                      <a:pPr algn="ctr" rtl="0" fontAlgn="b"/>
                      <a:r>
                        <a:rPr lang="en-US" sz="1200" b="1" i="0" u="none" strike="noStrike" dirty="0">
                          <a:solidFill>
                            <a:srgbClr val="FFFFFF"/>
                          </a:solidFill>
                          <a:effectLst/>
                          <a:latin typeface="Segoe UI" panose="020B0502040204020203" pitchFamily="34" charset="0"/>
                        </a:rPr>
                        <a:t>Counter Party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432696"/>
                  </a:ext>
                </a:extLst>
              </a:tr>
              <a:tr h="263668">
                <a:tc gridSpan="8">
                  <a:txBody>
                    <a:bodyPr/>
                    <a:lstStyle/>
                    <a:p>
                      <a:pPr algn="ctr" fontAlgn="b"/>
                      <a:r>
                        <a:rPr lang="en-US" sz="1000" b="1" i="0" u="none" strike="noStrike" dirty="0">
                          <a:solidFill>
                            <a:srgbClr val="FFFFFF"/>
                          </a:solidFill>
                          <a:effectLst/>
                          <a:latin typeface="Segoe UI" panose="020B0502040204020203" pitchFamily="34" charset="0"/>
                        </a:rPr>
                        <a:t>August 2021 UDAOPT, UDAOBL, RTOBL, RTOBLLO 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004176"/>
                  </a:ext>
                </a:extLst>
              </a:tr>
              <a:tr h="251112">
                <a:tc>
                  <a:txBody>
                    <a:bodyPr/>
                    <a:lstStyle/>
                    <a:p>
                      <a:pPr algn="l" fontAlgn="b"/>
                      <a:r>
                        <a:rPr lang="en-US" sz="1100" b="1" i="0" u="none" strike="noStrike">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195887416"/>
                  </a:ext>
                </a:extLst>
              </a:tr>
              <a:tr h="251112">
                <a:tc>
                  <a:txBody>
                    <a:bodyPr/>
                    <a:lstStyle/>
                    <a:p>
                      <a:pPr algn="l" fontAlgn="b"/>
                      <a:r>
                        <a:rPr lang="en-US" sz="1100" b="0" i="0" u="none" strike="noStrike">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496953"/>
                  </a:ext>
                </a:extLst>
              </a:tr>
              <a:tr h="251112">
                <a:tc>
                  <a:txBody>
                    <a:bodyPr/>
                    <a:lstStyle/>
                    <a:p>
                      <a:pPr algn="l" fontAlgn="b"/>
                      <a:r>
                        <a:rPr lang="en-US" sz="1100" b="0" i="0" u="none" strike="noStrike">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7.29%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842840"/>
                  </a:ext>
                </a:extLst>
              </a:tr>
              <a:tr h="251112">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47.01%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50.64%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51.46%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52.38%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53.54%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55.10%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189246"/>
                  </a:ext>
                </a:extLst>
              </a:tr>
              <a:tr h="251112">
                <a:tc>
                  <a:txBody>
                    <a:bodyPr/>
                    <a:lstStyle/>
                    <a:p>
                      <a:pPr algn="l" fontAlgn="b"/>
                      <a:r>
                        <a:rPr lang="en-US" sz="1100" b="0" i="0" u="none" strike="noStrike">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34.82%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33.86%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5210883"/>
                  </a:ext>
                </a:extLst>
              </a:tr>
              <a:tr h="263668">
                <a:tc>
                  <a:txBody>
                    <a:bodyPr/>
                    <a:lstStyle/>
                    <a:p>
                      <a:pPr algn="l" fontAlgn="b"/>
                      <a:r>
                        <a:rPr lang="en-US" sz="1100" b="0" i="0" u="none" strike="noStrike">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4492861"/>
                  </a:ext>
                </a:extLst>
              </a:tr>
              <a:tr h="263668">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687788006"/>
                  </a:ext>
                </a:extLst>
              </a:tr>
              <a:tr h="251112">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222,159,396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205,270,370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194,010,691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182,977,832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172,423,362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162,784,960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153,164,681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0720170"/>
                  </a:ext>
                </a:extLst>
              </a:tr>
            </a:tbl>
          </a:graphicData>
        </a:graphic>
      </p:graphicFrame>
      <p:sp>
        <p:nvSpPr>
          <p:cNvPr id="3" name="TextBox 2">
            <a:extLst>
              <a:ext uri="{FF2B5EF4-FFF2-40B4-BE49-F238E27FC236}">
                <a16:creationId xmlns:a16="http://schemas.microsoft.com/office/drawing/2014/main" id="{6B27FCCE-595E-41CD-A96E-41ED730604C4}"/>
              </a:ext>
            </a:extLst>
          </p:cNvPr>
          <p:cNvSpPr txBox="1"/>
          <p:nvPr/>
        </p:nvSpPr>
        <p:spPr>
          <a:xfrm>
            <a:off x="381000" y="6180411"/>
            <a:ext cx="4572000" cy="369332"/>
          </a:xfrm>
          <a:prstGeom prst="rect">
            <a:avLst/>
          </a:prstGeom>
          <a:noFill/>
        </p:spPr>
        <p:txBody>
          <a:bodyPr wrap="square" rtlCol="0">
            <a:spAutoFit/>
          </a:bodyPr>
          <a:lstStyle/>
          <a:p>
            <a:r>
              <a:rPr lang="en-US" b="0" i="0" dirty="0">
                <a:solidFill>
                  <a:srgbClr val="000000"/>
                </a:solidFill>
                <a:effectLst/>
                <a:latin typeface="Arial" panose="020B0604020202020204" pitchFamily="34" charset="0"/>
              </a:rPr>
              <a:t>Maximum MWh Activity Total (MMATOT)</a:t>
            </a:r>
            <a:endParaRPr lang="en-US" dirty="0"/>
          </a:p>
        </p:txBody>
      </p:sp>
    </p:spTree>
    <p:extLst>
      <p:ext uri="{BB962C8B-B14F-4D97-AF65-F5344CB8AC3E}">
        <p14:creationId xmlns:p14="http://schemas.microsoft.com/office/powerpoint/2010/main" val="1611770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4301C862-1FF4-38C8-F455-80017696431A}"/>
              </a:ext>
            </a:extLst>
          </p:cNvPr>
          <p:cNvSpPr>
            <a:spLocks noChangeArrowheads="1"/>
          </p:cNvSpPr>
          <p:nvPr/>
        </p:nvSpPr>
        <p:spPr bwMode="auto">
          <a:xfrm>
            <a:off x="969963" y="1524000"/>
            <a:ext cx="7318375" cy="2462213"/>
          </a:xfrm>
          <a:prstGeom prst="rect">
            <a:avLst/>
          </a:prstGeom>
          <a:noFill/>
          <a:ln w="12700">
            <a:noFill/>
            <a:miter lim="800000"/>
            <a:headEnd/>
            <a:tailEnd/>
          </a:ln>
        </p:spPr>
        <p:txBody>
          <a:bodyPr lIns="0" tIns="0" rIns="0" bIns="0">
            <a:spAutoFit/>
          </a:bodyPr>
          <a:lstStyle/>
          <a:p>
            <a:pPr marL="304800" lvl="1">
              <a:defRPr/>
            </a:pPr>
            <a:endParaRPr lang="en-US" b="0" dirty="0">
              <a:solidFill>
                <a:schemeClr val="tx1"/>
              </a:solidFill>
              <a:cs typeface="Arial" panose="020B0604020202020204" pitchFamily="34" charset="0"/>
            </a:endParaRPr>
          </a:p>
          <a:p>
            <a:pPr marL="129813" lvl="1" indent="-129813">
              <a:buFontTx/>
              <a:buChar char="•"/>
              <a:defRPr/>
            </a:pPr>
            <a:r>
              <a:rPr lang="en-US" sz="1600" dirty="0">
                <a:latin typeface="Arial"/>
                <a:cs typeface="Arial"/>
              </a:rPr>
              <a:t>Adjusts the default uplift allocation process to better balance the burden of a default across all market activity</a:t>
            </a:r>
          </a:p>
          <a:p>
            <a:pPr>
              <a:defRPr/>
            </a:pPr>
            <a:endParaRPr lang="en-US" sz="1600" dirty="0">
              <a:latin typeface="Arial"/>
              <a:cs typeface="Arial"/>
            </a:endParaRPr>
          </a:p>
          <a:p>
            <a:pPr marL="129813" lvl="1" indent="-129813">
              <a:buFontTx/>
              <a:buChar char="•"/>
              <a:defRPr/>
            </a:pPr>
            <a:r>
              <a:rPr lang="en-US" sz="1600" dirty="0">
                <a:latin typeface="Arial"/>
                <a:cs typeface="Arial"/>
              </a:rPr>
              <a:t>Eliminating double counting and reducing the high concentration of default uplift risk to CRRs promotes market liquidity</a:t>
            </a:r>
          </a:p>
          <a:p>
            <a:pPr marL="0" lvl="1">
              <a:defRPr/>
            </a:pPr>
            <a:endParaRPr lang="en-US" sz="1600" dirty="0">
              <a:latin typeface="Arial"/>
              <a:cs typeface="Arial"/>
            </a:endParaRPr>
          </a:p>
          <a:p>
            <a:pPr marL="129813" lvl="1" indent="-129813">
              <a:buFontTx/>
              <a:buChar char="•"/>
              <a:defRPr/>
            </a:pPr>
            <a:r>
              <a:rPr lang="en-US" sz="1600" dirty="0">
                <a:latin typeface="Arial"/>
                <a:cs typeface="Arial"/>
              </a:rPr>
              <a:t>Improves the ability of CRRs to work together with the energy market to hedge forward risk</a:t>
            </a:r>
          </a:p>
          <a:p>
            <a:pPr marL="304800" lvl="1">
              <a:defRPr/>
            </a:pPr>
            <a:endParaRPr lang="en-US" sz="1400" b="0" dirty="0">
              <a:solidFill>
                <a:schemeClr val="tx1"/>
              </a:solidFill>
              <a:cs typeface="Arial" panose="020B0604020202020204" pitchFamily="34" charset="0"/>
            </a:endParaRPr>
          </a:p>
        </p:txBody>
      </p:sp>
      <p:sp>
        <p:nvSpPr>
          <p:cNvPr id="15362" name="Title 1">
            <a:extLst>
              <a:ext uri="{FF2B5EF4-FFF2-40B4-BE49-F238E27FC236}">
                <a16:creationId xmlns:a16="http://schemas.microsoft.com/office/drawing/2014/main" id="{F0AE1CEC-1E38-782E-A698-AA66FD27B3EE}"/>
              </a:ext>
            </a:extLst>
          </p:cNvPr>
          <p:cNvSpPr>
            <a:spLocks noGrp="1" noChangeArrowheads="1"/>
          </p:cNvSpPr>
          <p:nvPr>
            <p:ph type="title"/>
          </p:nvPr>
        </p:nvSpPr>
        <p:spPr bwMode="auto">
          <a:xfrm>
            <a:off x="533400" y="304800"/>
            <a:ext cx="8459788"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endParaRPr lang="en-US" altLang="en-US" sz="1800" dirty="0">
              <a:latin typeface="Arial" panose="020B0604020202020204" pitchFamily="34" charset="0"/>
              <a:ea typeface="ＭＳ Ｐゴシック" panose="020B0600070205080204" pitchFamily="34" charset="-128"/>
            </a:endParaRPr>
          </a:p>
        </p:txBody>
      </p:sp>
      <p:sp>
        <p:nvSpPr>
          <p:cNvPr id="15363" name="TextBox 2">
            <a:extLst>
              <a:ext uri="{FF2B5EF4-FFF2-40B4-BE49-F238E27FC236}">
                <a16:creationId xmlns:a16="http://schemas.microsoft.com/office/drawing/2014/main" id="{2F797B8C-FA4A-1987-D8DF-9B7095DAC513}"/>
              </a:ext>
            </a:extLst>
          </p:cNvPr>
          <p:cNvSpPr txBox="1">
            <a:spLocks noChangeArrowheads="1"/>
          </p:cNvSpPr>
          <p:nvPr/>
        </p:nvSpPr>
        <p:spPr bwMode="auto">
          <a:xfrm>
            <a:off x="3311964" y="1120775"/>
            <a:ext cx="265976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folHlink"/>
                </a:solidFill>
                <a:latin typeface="Arial" panose="020B0604020202020204" pitchFamily="34" charset="0"/>
                <a:ea typeface="ＭＳ Ｐゴシック" panose="020B0600070205080204" pitchFamily="34" charset="-128"/>
              </a:defRPr>
            </a:lvl1pPr>
            <a:lvl2pPr marL="742950" indent="-285750">
              <a:defRPr sz="1200" b="1">
                <a:solidFill>
                  <a:schemeClr val="folHlink"/>
                </a:solidFill>
                <a:latin typeface="Arial" panose="020B0604020202020204" pitchFamily="34" charset="0"/>
                <a:ea typeface="ＭＳ Ｐゴシック" panose="020B0600070205080204" pitchFamily="34" charset="-128"/>
              </a:defRPr>
            </a:lvl2pPr>
            <a:lvl3pPr marL="1143000" indent="-228600">
              <a:defRPr sz="1200" b="1">
                <a:solidFill>
                  <a:schemeClr val="folHlink"/>
                </a:solidFill>
                <a:latin typeface="Arial" panose="020B0604020202020204" pitchFamily="34" charset="0"/>
                <a:ea typeface="ＭＳ Ｐゴシック" panose="020B0600070205080204" pitchFamily="34" charset="-128"/>
              </a:defRPr>
            </a:lvl3pPr>
            <a:lvl4pPr marL="1600200" indent="-228600">
              <a:defRPr sz="1200" b="1">
                <a:solidFill>
                  <a:schemeClr val="folHlink"/>
                </a:solidFill>
                <a:latin typeface="Arial" panose="020B0604020202020204" pitchFamily="34" charset="0"/>
                <a:ea typeface="ＭＳ Ｐゴシック" panose="020B0600070205080204" pitchFamily="34" charset="-128"/>
              </a:defRPr>
            </a:lvl4pPr>
            <a:lvl5pPr marL="2057400" indent="-228600">
              <a:defRPr sz="1200" b="1">
                <a:solidFill>
                  <a:schemeClr val="folHlink"/>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200" b="1">
                <a:solidFill>
                  <a:schemeClr val="folHlink"/>
                </a:solidFill>
                <a:latin typeface="Arial" panose="020B0604020202020204" pitchFamily="34" charset="0"/>
                <a:ea typeface="ＭＳ Ｐゴシック" panose="020B0600070205080204" pitchFamily="34" charset="-128"/>
              </a:defRPr>
            </a:lvl9pPr>
          </a:lstStyle>
          <a:p>
            <a:pPr algn="ctr"/>
            <a:r>
              <a:rPr lang="en-US" altLang="en-US" sz="1800" u="sng" dirty="0">
                <a:solidFill>
                  <a:schemeClr val="tx1"/>
                </a:solidFill>
              </a:rPr>
              <a:t>Benefits of NPRR 1126</a:t>
            </a:r>
          </a:p>
          <a:p>
            <a:pPr algn="ctr"/>
            <a:endParaRPr lang="en-US" altLang="en-US" b="0" dirty="0">
              <a:solidFill>
                <a:schemeClr val="tx1"/>
              </a:solidFill>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p:txBody>
          <a:bodyPr>
            <a:normAutofit fontScale="90000"/>
          </a:bodyPr>
          <a:lstStyle/>
          <a:p>
            <a:r>
              <a:rPr lang="en-US" dirty="0"/>
              <a:t>Another credit calculation adjustment proposal</a:t>
            </a:r>
          </a:p>
        </p:txBody>
      </p:sp>
      <p:sp>
        <p:nvSpPr>
          <p:cNvPr id="3" name="Content Placeholder 2">
            <a:extLst>
              <a:ext uri="{FF2B5EF4-FFF2-40B4-BE49-F238E27FC236}">
                <a16:creationId xmlns:a16="http://schemas.microsoft.com/office/drawing/2014/main" id="{B7EF5B78-0A57-43F7-8CC1-E447DFEE382E}"/>
              </a:ext>
            </a:extLst>
          </p:cNvPr>
          <p:cNvSpPr>
            <a:spLocks noGrp="1"/>
          </p:cNvSpPr>
          <p:nvPr>
            <p:ph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Example: DC tie transaction importing into ERCOT. URTA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Unbilled Real-Time Amount</a:t>
            </a:r>
            <a:r>
              <a:rPr lang="en-US" sz="1800" dirty="0">
                <a:effectLst/>
                <a:latin typeface="Calibri" panose="020F0502020204030204" pitchFamily="34" charset="0"/>
                <a:ea typeface="Calibri" panose="020F0502020204030204" pitchFamily="34" charset="0"/>
                <a:cs typeface="Calibri" panose="020F0502020204030204" pitchFamily="34" charset="0"/>
              </a:rPr>
              <a:t> drives credit requirements and when they’re importing power and ERCOT owes them money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EALt</a:t>
            </a:r>
            <a:r>
              <a:rPr lang="en-US" sz="1800" dirty="0">
                <a:effectLst/>
                <a:latin typeface="Calibri" panose="020F0502020204030204" pitchFamily="34" charset="0"/>
                <a:ea typeface="Calibri" panose="020F0502020204030204" pitchFamily="34" charset="0"/>
                <a:cs typeface="Times New Roman" panose="02020603050405020304" pitchFamily="18" charset="0"/>
              </a:rPr>
              <a:t> = Max [RFAF * Max {RTLE during the previous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lrt</a:t>
            </a:r>
            <a:r>
              <a:rPr lang="en-US" sz="1800" dirty="0">
                <a:effectLst/>
                <a:latin typeface="Calibri" panose="020F0502020204030204" pitchFamily="34" charset="0"/>
                <a:ea typeface="Calibri" panose="020F0502020204030204" pitchFamily="34" charset="0"/>
                <a:cs typeface="Times New Roman" panose="02020603050405020304" pitchFamily="18" charset="0"/>
              </a:rPr>
              <a:t> days}, RTLF] + DFAF * DALE + Max [RTLCNS, Max {URTA during the previous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lrt</a:t>
            </a:r>
            <a:r>
              <a:rPr lang="en-US" sz="1800" dirty="0">
                <a:effectLst/>
                <a:latin typeface="Calibri" panose="020F0502020204030204" pitchFamily="34" charset="0"/>
                <a:ea typeface="Calibri" panose="020F0502020204030204" pitchFamily="34" charset="0"/>
                <a:cs typeface="Times New Roman" panose="02020603050405020304" pitchFamily="18" charset="0"/>
              </a:rPr>
              <a:t> days}] +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OUTt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Proposed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EALt</a:t>
            </a:r>
            <a:r>
              <a:rPr lang="en-US" sz="1800" dirty="0">
                <a:effectLst/>
                <a:latin typeface="Calibri" panose="020F0502020204030204" pitchFamily="34" charset="0"/>
                <a:ea typeface="Calibri" panose="020F0502020204030204" pitchFamily="34" charset="0"/>
                <a:cs typeface="Times New Roman" panose="02020603050405020304" pitchFamily="18" charset="0"/>
              </a:rPr>
              <a:t> = Max [RFAF * Max {RTLE during the previous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lrt</a:t>
            </a:r>
            <a:r>
              <a:rPr lang="en-US" sz="1800" dirty="0">
                <a:effectLst/>
                <a:latin typeface="Calibri" panose="020F0502020204030204" pitchFamily="34" charset="0"/>
                <a:ea typeface="Calibri" panose="020F0502020204030204" pitchFamily="34" charset="0"/>
                <a:cs typeface="Times New Roman" panose="02020603050405020304" pitchFamily="18" charset="0"/>
              </a:rPr>
              <a:t> days}, RTLF] + DFAF * DALE + RTLCS +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OUTt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Proposal removes Unbilled Real-Time Amount max function</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Due to Max functions, RTLF and RTLCNS, which capture recent positive RTM activity, is not taken into account at all. Rather RTLE and URTA, which lag behind by 7 days and have large M1=10 and M2=9 weights, set RTM exposure</a:t>
            </a:r>
          </a:p>
          <a:p>
            <a:endParaRPr lang="en-US" dirty="0"/>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2416315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16777</TotalTime>
  <Words>1274</Words>
  <Application>Microsoft Office PowerPoint</Application>
  <PresentationFormat>On-screen Show (4:3)</PresentationFormat>
  <Paragraphs>219</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MS Sans Serif</vt:lpstr>
      <vt:lpstr>Segoe UI</vt:lpstr>
      <vt:lpstr>Office Theme</vt:lpstr>
      <vt:lpstr>Market Credit Working Group update to the Wholesale Market Subcommittee</vt:lpstr>
      <vt:lpstr>MCWG update to WMS</vt:lpstr>
      <vt:lpstr>MCWG update to WMS</vt:lpstr>
      <vt:lpstr>Maximum MWh activity ratio share (MMARS) adjustment</vt:lpstr>
      <vt:lpstr>Real Time Metered Generation (MMARS) adjustment, option 1</vt:lpstr>
      <vt:lpstr>Real Time Metered Generation (MMARS) adjustment, option 2</vt:lpstr>
      <vt:lpstr>Aug- 50%, 60%, 70%, 80% &amp; 90% Scalar Scenarios</vt:lpstr>
      <vt:lpstr>PowerPoint Presentation</vt:lpstr>
      <vt:lpstr>Another credit calculation adjustment proposal</vt:lpstr>
      <vt:lpstr>Another credit calculation adjustment proposal</vt:lpstr>
      <vt:lpstr>MCWG update to WMS</vt:lpstr>
      <vt:lpstr>Available Credit by Type Compared to Total Potential Exposure (TPE) Feb 2021- Apr 2022</vt:lpstr>
      <vt:lpstr>Discretionary Collateral Mar 2022 - Apr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Sager, Brenden</cp:lastModifiedBy>
  <cp:revision>378</cp:revision>
  <dcterms:created xsi:type="dcterms:W3CDTF">2006-08-16T00:00:00Z</dcterms:created>
  <dcterms:modified xsi:type="dcterms:W3CDTF">2022-05-27T16:15:34Z</dcterms:modified>
</cp:coreProperties>
</file>