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91" r:id="rId5"/>
    <p:sldId id="292" r:id="rId6"/>
    <p:sldId id="268"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6586" autoAdjust="0"/>
  </p:normalViewPr>
  <p:slideViewPr>
    <p:cSldViewPr snapToGrid="0">
      <p:cViewPr varScale="1">
        <p:scale>
          <a:sx n="103" d="100"/>
          <a:sy n="103" d="100"/>
        </p:scale>
        <p:origin x="810" y="10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5"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5/26/2022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Shawn McCreary</a:t>
            </a:r>
          </a:p>
          <a:p>
            <a:r>
              <a:rPr lang="en-US" dirty="0"/>
              <a:t>HITE List Sub-Chair – </a:t>
            </a:r>
            <a:r>
              <a:rPr lang="en-US" dirty="0" err="1"/>
              <a:t>Pushkar</a:t>
            </a:r>
            <a:r>
              <a:rPr lang="en-US" dirty="0"/>
              <a:t> </a:t>
            </a:r>
            <a:r>
              <a:rPr lang="en-US" dirty="0" err="1"/>
              <a:t>Chhajed</a:t>
            </a:r>
            <a:endParaRPr lang="en-US" dirty="0"/>
          </a:p>
          <a:p>
            <a:r>
              <a:rPr lang="en-US" dirty="0" smtClean="0"/>
              <a:t>06/02/2022</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normAutofit/>
          </a:bodyPr>
          <a:lstStyle/>
          <a:p>
            <a:r>
              <a:rPr lang="en-US" dirty="0" smtClean="0"/>
              <a:t>NPRR1084</a:t>
            </a:r>
            <a:endParaRPr lang="en-US" dirty="0"/>
          </a:p>
        </p:txBody>
      </p:sp>
      <p:sp>
        <p:nvSpPr>
          <p:cNvPr id="3" name="Content Placeholder 2"/>
          <p:cNvSpPr>
            <a:spLocks noGrp="1"/>
          </p:cNvSpPr>
          <p:nvPr>
            <p:ph idx="1"/>
          </p:nvPr>
        </p:nvSpPr>
        <p:spPr/>
        <p:txBody>
          <a:bodyPr/>
          <a:lstStyle/>
          <a:p>
            <a:r>
              <a:rPr lang="en-US" dirty="0"/>
              <a:t>Improvements to Reporting of Resource Outages and Derates. </a:t>
            </a:r>
          </a:p>
          <a:p>
            <a:pPr lvl="1"/>
            <a:r>
              <a:rPr lang="en-US" dirty="0" smtClean="0"/>
              <a:t>ERCOT comments were reviewed that included comments from </a:t>
            </a:r>
            <a:r>
              <a:rPr lang="en-US" dirty="0" err="1" smtClean="0"/>
              <a:t>Centerpoint</a:t>
            </a:r>
            <a:endParaRPr lang="en-US" dirty="0" smtClean="0"/>
          </a:p>
          <a:p>
            <a:pPr lvl="2"/>
            <a:r>
              <a:rPr lang="en-US" dirty="0" smtClean="0"/>
              <a:t>ERCOT was supportive of comments submitted by CenterPoint and is planning submitting additional comments before the next OWG</a:t>
            </a:r>
          </a:p>
          <a:p>
            <a:pPr lvl="2"/>
            <a:r>
              <a:rPr lang="en-US" dirty="0" smtClean="0"/>
              <a:t>MPs would like to continue to work with ERCOT on changes to comments</a:t>
            </a:r>
          </a:p>
          <a:p>
            <a:pPr lvl="1"/>
            <a:r>
              <a:rPr lang="en-US" dirty="0"/>
              <a:t>NPRR1084 </a:t>
            </a:r>
            <a:r>
              <a:rPr lang="en-US" dirty="0" smtClean="0"/>
              <a:t>remains Tabled pending the completion of NPRR1085</a:t>
            </a:r>
            <a:endParaRPr lang="en-US" dirty="0"/>
          </a:p>
        </p:txBody>
      </p:sp>
    </p:spTree>
    <p:extLst>
      <p:ext uri="{BB962C8B-B14F-4D97-AF65-F5344CB8AC3E}">
        <p14:creationId xmlns:p14="http://schemas.microsoft.com/office/powerpoint/2010/main" val="318390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991"/>
            <a:ext cx="10515600" cy="734626"/>
          </a:xfrm>
        </p:spPr>
        <p:txBody>
          <a:bodyPr/>
          <a:lstStyle/>
          <a:p>
            <a:r>
              <a:rPr lang="en-US" dirty="0" smtClean="0"/>
              <a:t>NPRR1085 </a:t>
            </a:r>
            <a:endParaRPr lang="en-US" dirty="0"/>
          </a:p>
        </p:txBody>
      </p:sp>
      <p:sp>
        <p:nvSpPr>
          <p:cNvPr id="3" name="Content Placeholder 2"/>
          <p:cNvSpPr>
            <a:spLocks noGrp="1"/>
          </p:cNvSpPr>
          <p:nvPr>
            <p:ph idx="1"/>
          </p:nvPr>
        </p:nvSpPr>
        <p:spPr>
          <a:xfrm>
            <a:off x="838200" y="1173892"/>
            <a:ext cx="10515600" cy="5368798"/>
          </a:xfrm>
        </p:spPr>
        <p:txBody>
          <a:bodyPr>
            <a:normAutofit/>
          </a:bodyPr>
          <a:lstStyle/>
          <a:p>
            <a:r>
              <a:rPr lang="en-US" dirty="0"/>
              <a:t>Ensuring Continuous Validity of Physical Responsive Capability (PRC) and Dispatch through Timely Changes to Resource Telemetry and Current Operating Plans (COPs</a:t>
            </a:r>
            <a:r>
              <a:rPr lang="en-US" dirty="0" smtClean="0"/>
              <a:t>)</a:t>
            </a:r>
          </a:p>
          <a:p>
            <a:pPr lvl="1"/>
            <a:r>
              <a:rPr lang="en-US" dirty="0" smtClean="0"/>
              <a:t> Recent comments were filed by Stakeholders and ERCOT</a:t>
            </a:r>
          </a:p>
          <a:p>
            <a:pPr lvl="1"/>
            <a:r>
              <a:rPr lang="en-US" dirty="0" smtClean="0"/>
              <a:t> Both sets of comments were discussed at OWG</a:t>
            </a:r>
          </a:p>
          <a:p>
            <a:pPr lvl="1"/>
            <a:r>
              <a:rPr lang="en-US" dirty="0" smtClean="0"/>
              <a:t> OWG does not have consensus on the either comments</a:t>
            </a:r>
          </a:p>
          <a:p>
            <a:pPr lvl="1"/>
            <a:r>
              <a:rPr lang="en-US" dirty="0" smtClean="0"/>
              <a:t> ERCOT and Stakeholders would like ROS to move forward with a vote</a:t>
            </a:r>
          </a:p>
          <a:p>
            <a:pPr marL="457200" lvl="1" indent="0">
              <a:buNone/>
            </a:pPr>
            <a:endParaRPr lang="en-US" dirty="0" smtClean="0"/>
          </a:p>
        </p:txBody>
      </p:sp>
    </p:spTree>
    <p:extLst>
      <p:ext uri="{BB962C8B-B14F-4D97-AF65-F5344CB8AC3E}">
        <p14:creationId xmlns:p14="http://schemas.microsoft.com/office/powerpoint/2010/main" val="381885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NPRR1118, Clarifications to the OSA Process </a:t>
            </a:r>
          </a:p>
        </p:txBody>
      </p:sp>
      <p:sp>
        <p:nvSpPr>
          <p:cNvPr id="3" name="Content Placeholder 2"/>
          <p:cNvSpPr>
            <a:spLocks noGrp="1"/>
          </p:cNvSpPr>
          <p:nvPr>
            <p:ph idx="1"/>
          </p:nvPr>
        </p:nvSpPr>
        <p:spPr/>
        <p:txBody>
          <a:bodyPr/>
          <a:lstStyle/>
          <a:p>
            <a:r>
              <a:rPr lang="en-US" dirty="0" smtClean="0"/>
              <a:t>Tabled at OWG pending new comments</a:t>
            </a:r>
          </a:p>
          <a:p>
            <a:endParaRPr lang="en-US" dirty="0"/>
          </a:p>
        </p:txBody>
      </p:sp>
    </p:spTree>
    <p:extLst>
      <p:ext uri="{BB962C8B-B14F-4D97-AF65-F5344CB8AC3E}">
        <p14:creationId xmlns:p14="http://schemas.microsoft.com/office/powerpoint/2010/main" val="260434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SCR821, Voltage Set Point Target Information for Distribution Generation Resource (DGR) or Distribution Energy Storage Resource (DESR) (OWG, NDSWG, VPWG) (Possible Vote)</a:t>
            </a:r>
          </a:p>
        </p:txBody>
      </p:sp>
      <p:sp>
        <p:nvSpPr>
          <p:cNvPr id="3" name="Content Placeholder 2"/>
          <p:cNvSpPr>
            <a:spLocks noGrp="1"/>
          </p:cNvSpPr>
          <p:nvPr>
            <p:ph idx="1"/>
          </p:nvPr>
        </p:nvSpPr>
        <p:spPr/>
        <p:txBody>
          <a:bodyPr/>
          <a:lstStyle/>
          <a:p>
            <a:r>
              <a:rPr lang="en-US" dirty="0" smtClean="0"/>
              <a:t>Discussions are continuing between Stakeholders</a:t>
            </a:r>
          </a:p>
          <a:p>
            <a:r>
              <a:rPr lang="en-US" dirty="0" smtClean="0"/>
              <a:t>Tabled pending on-going discussion with stakeholders</a:t>
            </a:r>
            <a:endParaRPr lang="en-US" dirty="0"/>
          </a:p>
        </p:txBody>
      </p:sp>
    </p:spTree>
    <p:extLst>
      <p:ext uri="{BB962C8B-B14F-4D97-AF65-F5344CB8AC3E}">
        <p14:creationId xmlns:p14="http://schemas.microsoft.com/office/powerpoint/2010/main" val="3284500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704"/>
            <a:ext cx="10515600" cy="1325563"/>
          </a:xfrm>
        </p:spPr>
        <p:txBody>
          <a:bodyPr/>
          <a:lstStyle/>
          <a:p>
            <a:r>
              <a:rPr lang="en-US" dirty="0" smtClean="0"/>
              <a:t>NOGRR215 – Limited Use of RAS</a:t>
            </a:r>
            <a:endParaRPr lang="en-US" dirty="0"/>
          </a:p>
        </p:txBody>
      </p:sp>
      <p:sp>
        <p:nvSpPr>
          <p:cNvPr id="3" name="Content Placeholder 2"/>
          <p:cNvSpPr>
            <a:spLocks noGrp="1"/>
          </p:cNvSpPr>
          <p:nvPr>
            <p:ph idx="1"/>
          </p:nvPr>
        </p:nvSpPr>
        <p:spPr>
          <a:xfrm>
            <a:off x="838200" y="1570252"/>
            <a:ext cx="10515600" cy="4351338"/>
          </a:xfrm>
        </p:spPr>
        <p:txBody>
          <a:bodyPr>
            <a:normAutofit/>
          </a:bodyPr>
          <a:lstStyle/>
          <a:p>
            <a:r>
              <a:rPr lang="en-US" dirty="0" smtClean="0"/>
              <a:t>ERCOT refiled original comments that will be discussed at the next OWG.</a:t>
            </a:r>
          </a:p>
          <a:p>
            <a:pPr marL="0" indent="0">
              <a:buNone/>
            </a:pPr>
            <a:endParaRPr lang="en-US" dirty="0" smtClean="0"/>
          </a:p>
          <a:p>
            <a:endParaRPr lang="en-US" dirty="0" smtClean="0"/>
          </a:p>
          <a:p>
            <a:pPr lvl="1"/>
            <a:endParaRPr lang="en-US" dirty="0"/>
          </a:p>
        </p:txBody>
      </p:sp>
    </p:spTree>
    <p:extLst>
      <p:ext uri="{BB962C8B-B14F-4D97-AF65-F5344CB8AC3E}">
        <p14:creationId xmlns:p14="http://schemas.microsoft.com/office/powerpoint/2010/main" val="35156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NOGRR226 </a:t>
            </a:r>
            <a:r>
              <a:rPr lang="en-US" dirty="0" smtClean="0"/>
              <a:t>- Revision </a:t>
            </a:r>
            <a:r>
              <a:rPr lang="en-US" dirty="0"/>
              <a:t>to 5% Transmission Operator (TO) Load Shedding Relay Set Point</a:t>
            </a:r>
          </a:p>
        </p:txBody>
      </p:sp>
      <p:sp>
        <p:nvSpPr>
          <p:cNvPr id="3" name="Content Placeholder 2"/>
          <p:cNvSpPr>
            <a:spLocks noGrp="1"/>
          </p:cNvSpPr>
          <p:nvPr>
            <p:ph idx="1"/>
          </p:nvPr>
        </p:nvSpPr>
        <p:spPr>
          <a:xfrm>
            <a:off x="838200" y="1825624"/>
            <a:ext cx="10515600" cy="4780128"/>
          </a:xfrm>
        </p:spPr>
        <p:txBody>
          <a:bodyPr>
            <a:normAutofit/>
          </a:bodyPr>
          <a:lstStyle/>
          <a:p>
            <a:r>
              <a:rPr lang="en-US" dirty="0" smtClean="0"/>
              <a:t>Comments were filed by Oncor and reviewed at OWG. The comments were submitted as a concept for adding a softer UFLS at frequency levels between 59.3 and 59.4. </a:t>
            </a:r>
          </a:p>
          <a:p>
            <a:r>
              <a:rPr lang="en-US" dirty="0" smtClean="0"/>
              <a:t>ERCOT gave a presentation on the studies they would be conducting based on the original comments, the latest comments and possibly changing the trigger for EEA 3. The studies are planned to be finished in early May. </a:t>
            </a:r>
          </a:p>
          <a:p>
            <a:r>
              <a:rPr lang="en-US" dirty="0" smtClean="0"/>
              <a:t>ERCOT reported that study results should be available for discussion at the next OWG</a:t>
            </a:r>
          </a:p>
        </p:txBody>
      </p:sp>
    </p:spTree>
    <p:extLst>
      <p:ext uri="{BB962C8B-B14F-4D97-AF65-F5344CB8AC3E}">
        <p14:creationId xmlns:p14="http://schemas.microsoft.com/office/powerpoint/2010/main" val="306483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5121</TotalTime>
  <Words>317</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Operations Working Group </vt:lpstr>
      <vt:lpstr>NPRR1084</vt:lpstr>
      <vt:lpstr>NPRR1085 </vt:lpstr>
      <vt:lpstr>NPRR1118, Clarifications to the OSA Process </vt:lpstr>
      <vt:lpstr>SCR821, Voltage Set Point Target Information for Distribution Generation Resource (DGR) or Distribution Energy Storage Resource (DESR) (OWG, NDSWG, VPWG) (Possible Vote)</vt:lpstr>
      <vt:lpstr>NOGRR215 – Limited Use of RAS</vt:lpstr>
      <vt:lpstr>NOGRR226 - Revision to 5% Transmission Operator (TO) Load Shedding Relay Set Point</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306</cp:revision>
  <dcterms:created xsi:type="dcterms:W3CDTF">2017-05-03T20:12:06Z</dcterms:created>
  <dcterms:modified xsi:type="dcterms:W3CDTF">2022-05-26T11:59:52Z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