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70" r:id="rId6"/>
  </p:sldMasterIdLst>
  <p:notesMasterIdLst>
    <p:notesMasterId r:id="rId17"/>
  </p:notesMasterIdLst>
  <p:handoutMasterIdLst>
    <p:handoutMasterId r:id="rId18"/>
  </p:handoutMasterIdLst>
  <p:sldIdLst>
    <p:sldId id="260" r:id="rId7"/>
    <p:sldId id="315" r:id="rId8"/>
    <p:sldId id="323" r:id="rId9"/>
    <p:sldId id="316" r:id="rId10"/>
    <p:sldId id="318" r:id="rId11"/>
    <p:sldId id="319" r:id="rId12"/>
    <p:sldId id="321" r:id="rId13"/>
    <p:sldId id="320" r:id="rId14"/>
    <p:sldId id="317" r:id="rId15"/>
    <p:sldId id="322"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Luis" initials="HL" lastIdx="2" clrIdx="0">
    <p:extLst>
      <p:ext uri="{19B8F6BF-5375-455C-9EA6-DF929625EA0E}">
        <p15:presenceInfo xmlns:p15="http://schemas.microsoft.com/office/powerpoint/2012/main" userId="S::JoseLuis.Hinojosa@ercot.com::0abb1bae-9833-48f0-96c3-80292fd0fd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2" autoAdjust="0"/>
    <p:restoredTop sz="95450" autoAdjust="0"/>
  </p:normalViewPr>
  <p:slideViewPr>
    <p:cSldViewPr showGuides="1">
      <p:cViewPr varScale="1">
        <p:scale>
          <a:sx n="106" d="100"/>
          <a:sy n="106" d="100"/>
        </p:scale>
        <p:origin x="662" y="8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9" d="100"/>
          <a:sy n="99" d="100"/>
        </p:scale>
        <p:origin x="35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5/25/2022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226911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612342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FFSS RFP Review</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45989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494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FFSS RFP Review</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FFSS RFP Review</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FFSS RFP Review</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FFSS RFP Review</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163803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FFSS RFP Review</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7025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FFSS RFP Review</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39509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FFSS RFP Review</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8189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FFSS RFP Review</a:t>
            </a:r>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36409946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2.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FFSS RFP Review</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3" r:id="rId5"/>
    <p:sldLayoutId id="2147483665" r:id="rId6"/>
    <p:sldLayoutId id="2147483666" r:id="rId7"/>
    <p:sldLayoutId id="2147483667" r:id="rId8"/>
    <p:sldLayoutId id="2147483668" r:id="rId9"/>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012" y="2876279"/>
            <a:ext cx="2143190" cy="1105445"/>
          </a:xfrm>
          <a:prstGeom prst="rect">
            <a:avLst/>
          </a:prstGeom>
        </p:spPr>
      </p:pic>
    </p:spTree>
    <p:extLst>
      <p:ext uri="{BB962C8B-B14F-4D97-AF65-F5344CB8AC3E}">
        <p14:creationId xmlns:p14="http://schemas.microsoft.com/office/powerpoint/2010/main" val="146513653"/>
      </p:ext>
    </p:extLst>
  </p:cSld>
  <p:clrMap bg1="lt1" tx1="dk1" bg2="lt2" tx2="dk2" accent1="accent1" accent2="accent2" accent3="accent3" accent4="accent4" accent5="accent5" accent6="accent6" hlink="hlink" folHlink="folHlink"/>
  <p:sldLayoutIdLst>
    <p:sldLayoutId id="2147483671" r:id="rId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243786"/>
            <a:ext cx="5334000" cy="3816429"/>
          </a:xfrm>
          <a:prstGeom prst="rect">
            <a:avLst/>
          </a:prstGeom>
          <a:noFill/>
        </p:spPr>
        <p:txBody>
          <a:bodyPr wrap="square" rtlCol="0">
            <a:spAutoFit/>
          </a:bodyPr>
          <a:lstStyle/>
          <a:p>
            <a:endParaRPr lang="en-US" sz="2400" b="1" dirty="0">
              <a:solidFill>
                <a:schemeClr val="tx2"/>
              </a:solidFill>
            </a:endParaRPr>
          </a:p>
          <a:p>
            <a:endParaRPr lang="en-US" dirty="0">
              <a:solidFill>
                <a:schemeClr val="tx2"/>
              </a:solidFill>
            </a:endParaRPr>
          </a:p>
          <a:p>
            <a:r>
              <a:rPr lang="en-US" sz="2800" i="1" dirty="0">
                <a:solidFill>
                  <a:schemeClr val="tx2"/>
                </a:solidFill>
              </a:rPr>
              <a:t>Firm Fuel Supply Service RFP Review</a:t>
            </a:r>
          </a:p>
          <a:p>
            <a:endParaRPr lang="en-US" dirty="0">
              <a:solidFill>
                <a:schemeClr val="tx2"/>
              </a:solidFill>
            </a:endParaRPr>
          </a:p>
          <a:p>
            <a:endParaRPr lang="en-US" dirty="0">
              <a:solidFill>
                <a:schemeClr val="tx2"/>
              </a:solidFill>
            </a:endParaRPr>
          </a:p>
          <a:p>
            <a:r>
              <a:rPr lang="en-US" dirty="0">
                <a:solidFill>
                  <a:schemeClr val="tx2"/>
                </a:solidFill>
              </a:rPr>
              <a:t>ERCOT Staff</a:t>
            </a:r>
          </a:p>
          <a:p>
            <a:r>
              <a:rPr lang="en-US" dirty="0">
                <a:solidFill>
                  <a:schemeClr val="tx2"/>
                </a:solidFill>
              </a:rPr>
              <a:t>May 26, 2022</a:t>
            </a: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B7560-F796-499D-9B25-F59F087FB1F8}"/>
              </a:ext>
            </a:extLst>
          </p:cNvPr>
          <p:cNvSpPr>
            <a:spLocks noGrp="1"/>
          </p:cNvSpPr>
          <p:nvPr>
            <p:ph type="title"/>
          </p:nvPr>
        </p:nvSpPr>
        <p:spPr/>
        <p:txBody>
          <a:bodyPr/>
          <a:lstStyle/>
          <a:p>
            <a:r>
              <a:rPr lang="en-US" sz="2400" dirty="0"/>
              <a:t>FFSS Offer Submission Form</a:t>
            </a:r>
          </a:p>
        </p:txBody>
      </p:sp>
      <p:sp>
        <p:nvSpPr>
          <p:cNvPr id="3" name="Content Placeholder 2">
            <a:extLst>
              <a:ext uri="{FF2B5EF4-FFF2-40B4-BE49-F238E27FC236}">
                <a16:creationId xmlns:a16="http://schemas.microsoft.com/office/drawing/2014/main" id="{A2E60F15-C836-4BA8-A85F-BE7370AC8401}"/>
              </a:ext>
            </a:extLst>
          </p:cNvPr>
          <p:cNvSpPr>
            <a:spLocks noGrp="1"/>
          </p:cNvSpPr>
          <p:nvPr>
            <p:ph idx="1"/>
          </p:nvPr>
        </p:nvSpPr>
        <p:spPr>
          <a:xfrm>
            <a:off x="304800" y="1615279"/>
            <a:ext cx="8534400" cy="5052221"/>
          </a:xfrm>
        </p:spPr>
        <p:txBody>
          <a:bodyPr/>
          <a:lstStyle/>
          <a:p>
            <a:pPr marL="0" indent="0">
              <a:buNone/>
            </a:pPr>
            <a:r>
              <a:rPr lang="en-US" sz="1600" dirty="0"/>
              <a:t>A draft of the FFSS Offer Submission Form is posted to the May 26, 2022 FFSS RFP Stakeholder Review/Discussion Session on the ERCOT meeting calendar.</a:t>
            </a:r>
          </a:p>
        </p:txBody>
      </p:sp>
      <p:sp>
        <p:nvSpPr>
          <p:cNvPr id="4" name="Footer Placeholder 3">
            <a:extLst>
              <a:ext uri="{FF2B5EF4-FFF2-40B4-BE49-F238E27FC236}">
                <a16:creationId xmlns:a16="http://schemas.microsoft.com/office/drawing/2014/main" id="{66DECB54-220F-4ACC-B1B2-E8592FD2A778}"/>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D806755D-0AF0-4582-95EA-9407E6108736}"/>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7187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C92197C-30AB-447E-B6F4-95E31A5A85B4}"/>
              </a:ext>
            </a:extLst>
          </p:cNvPr>
          <p:cNvSpPr>
            <a:spLocks noGrp="1"/>
          </p:cNvSpPr>
          <p:nvPr>
            <p:ph type="ftr" sz="quarter" idx="11"/>
          </p:nvPr>
        </p:nvSpPr>
        <p:spPr>
          <a:xfrm>
            <a:off x="1828800" y="6553200"/>
            <a:ext cx="6096000" cy="220662"/>
          </a:xfrm>
        </p:spPr>
        <p:txBody>
          <a:bodyPr/>
          <a:lstStyle/>
          <a:p>
            <a:r>
              <a:rPr lang="en-US" sz="1000"/>
              <a:t>FFSS RFP Review</a:t>
            </a:r>
            <a:endParaRPr lang="en-US" sz="1000" dirty="0"/>
          </a:p>
        </p:txBody>
      </p:sp>
      <p:sp>
        <p:nvSpPr>
          <p:cNvPr id="5" name="Slide Number Placeholder 4">
            <a:extLst>
              <a:ext uri="{FF2B5EF4-FFF2-40B4-BE49-F238E27FC236}">
                <a16:creationId xmlns:a16="http://schemas.microsoft.com/office/drawing/2014/main" id="{B9586FB8-DA7E-4AA4-8821-4B500A647FCF}"/>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3" name="Picture 2">
            <a:extLst>
              <a:ext uri="{FF2B5EF4-FFF2-40B4-BE49-F238E27FC236}">
                <a16:creationId xmlns:a16="http://schemas.microsoft.com/office/drawing/2014/main" id="{8392044F-BE0A-48B7-A94F-C8C8D360CFCB}"/>
              </a:ext>
            </a:extLst>
          </p:cNvPr>
          <p:cNvPicPr>
            <a:picLocks noChangeAspect="1"/>
          </p:cNvPicPr>
          <p:nvPr/>
        </p:nvPicPr>
        <p:blipFill>
          <a:blip r:embed="rId2"/>
          <a:stretch>
            <a:fillRect/>
          </a:stretch>
        </p:blipFill>
        <p:spPr>
          <a:xfrm>
            <a:off x="595312" y="376237"/>
            <a:ext cx="7351599" cy="5643563"/>
          </a:xfrm>
          <a:prstGeom prst="rect">
            <a:avLst/>
          </a:prstGeom>
        </p:spPr>
      </p:pic>
    </p:spTree>
    <p:extLst>
      <p:ext uri="{BB962C8B-B14F-4D97-AF65-F5344CB8AC3E}">
        <p14:creationId xmlns:p14="http://schemas.microsoft.com/office/powerpoint/2010/main" val="231209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804E-B523-4C47-905E-7509F8F42948}"/>
              </a:ext>
            </a:extLst>
          </p:cNvPr>
          <p:cNvSpPr>
            <a:spLocks noGrp="1"/>
          </p:cNvSpPr>
          <p:nvPr>
            <p:ph type="title"/>
          </p:nvPr>
        </p:nvSpPr>
        <p:spPr/>
        <p:txBody>
          <a:bodyPr/>
          <a:lstStyle/>
          <a:p>
            <a:r>
              <a:rPr lang="en-US" sz="2000" dirty="0"/>
              <a:t>NPRR-1120 Establish Firm Fuel Supply Service (FFSS)</a:t>
            </a:r>
          </a:p>
        </p:txBody>
      </p:sp>
      <p:sp>
        <p:nvSpPr>
          <p:cNvPr id="3" name="Content Placeholder 2">
            <a:extLst>
              <a:ext uri="{FF2B5EF4-FFF2-40B4-BE49-F238E27FC236}">
                <a16:creationId xmlns:a16="http://schemas.microsoft.com/office/drawing/2014/main" id="{E98BC4DC-8189-41A7-A23B-BE591E39FFF3}"/>
              </a:ext>
            </a:extLst>
          </p:cNvPr>
          <p:cNvSpPr>
            <a:spLocks noGrp="1"/>
          </p:cNvSpPr>
          <p:nvPr>
            <p:ph idx="1"/>
          </p:nvPr>
        </p:nvSpPr>
        <p:spPr>
          <a:xfrm>
            <a:off x="333829" y="762000"/>
            <a:ext cx="7971971" cy="5486400"/>
          </a:xfrm>
        </p:spPr>
        <p:txBody>
          <a:bodyPr/>
          <a:lstStyle/>
          <a:p>
            <a:pPr>
              <a:lnSpc>
                <a:spcPct val="200000"/>
              </a:lnSpc>
            </a:pPr>
            <a:r>
              <a:rPr lang="en-US" sz="1600" dirty="0">
                <a:solidFill>
                  <a:schemeClr val="tx1"/>
                </a:solidFill>
              </a:rPr>
              <a:t>NPRR-1120 was approved by ERCOT BOD on 03/07/2022 and PUCT approved the NPRR-1120 on  03/31/2022.</a:t>
            </a:r>
          </a:p>
          <a:p>
            <a:pPr>
              <a:lnSpc>
                <a:spcPct val="200000"/>
              </a:lnSpc>
            </a:pPr>
            <a:r>
              <a:rPr lang="en-US" sz="1600" dirty="0">
                <a:solidFill>
                  <a:schemeClr val="tx1"/>
                </a:solidFill>
              </a:rPr>
              <a:t>Currently, ERCOT is working on the Project to implement NPRR-1120, stay tune to monthly Project Update at PRS.</a:t>
            </a:r>
          </a:p>
          <a:p>
            <a:pPr>
              <a:lnSpc>
                <a:spcPct val="200000"/>
              </a:lnSpc>
            </a:pPr>
            <a:r>
              <a:rPr lang="en-US" sz="1600" dirty="0">
                <a:solidFill>
                  <a:schemeClr val="tx1"/>
                </a:solidFill>
              </a:rPr>
              <a:t>At the time of the NPRR-1120 there were number of outstanding questions related to Firm Fuel Supply Service (FFSS) and ERCOT has since received guidance from the commission on those questions.</a:t>
            </a:r>
          </a:p>
          <a:p>
            <a:pPr lvl="1">
              <a:lnSpc>
                <a:spcPct val="105000"/>
              </a:lnSpc>
              <a:spcBef>
                <a:spcPts val="0"/>
              </a:spcBef>
              <a:spcAft>
                <a:spcPts val="1200"/>
              </a:spcAft>
            </a:pPr>
            <a:r>
              <a:rPr lang="en-US" sz="1600" dirty="0">
                <a:solidFill>
                  <a:schemeClr val="tx1"/>
                </a:solidFill>
                <a:effectLst/>
                <a:ea typeface="Times New Roman" panose="02020603050405020304" pitchFamily="18" charset="0"/>
              </a:rPr>
              <a:t>Feedback on, what Resources are Qualified in the first RFP?</a:t>
            </a:r>
            <a:endParaRPr lang="en-US" sz="1600" dirty="0">
              <a:solidFill>
                <a:schemeClr val="tx1"/>
              </a:solidFill>
              <a:effectLst/>
              <a:ea typeface="Calibri" panose="020F0502020204030204" pitchFamily="34" charset="0"/>
            </a:endParaRPr>
          </a:p>
          <a:p>
            <a:pPr lvl="1">
              <a:lnSpc>
                <a:spcPct val="105000"/>
              </a:lnSpc>
              <a:spcBef>
                <a:spcPts val="0"/>
              </a:spcBef>
              <a:spcAft>
                <a:spcPts val="1200"/>
              </a:spcAft>
            </a:pPr>
            <a:r>
              <a:rPr lang="en-US" sz="1600" dirty="0">
                <a:solidFill>
                  <a:schemeClr val="tx1"/>
                </a:solidFill>
                <a:effectLst/>
                <a:ea typeface="Times New Roman" panose="02020603050405020304" pitchFamily="18" charset="0"/>
              </a:rPr>
              <a:t>Guidance on budget/quantities for the first RFP</a:t>
            </a:r>
            <a:endParaRPr lang="en-US" sz="1600" dirty="0">
              <a:solidFill>
                <a:schemeClr val="tx1"/>
              </a:solidFill>
              <a:effectLst/>
              <a:ea typeface="Calibri" panose="020F0502020204030204" pitchFamily="34" charset="0"/>
            </a:endParaRPr>
          </a:p>
          <a:p>
            <a:pPr lvl="1">
              <a:lnSpc>
                <a:spcPct val="105000"/>
              </a:lnSpc>
              <a:spcBef>
                <a:spcPts val="0"/>
              </a:spcBef>
              <a:spcAft>
                <a:spcPts val="1200"/>
              </a:spcAft>
            </a:pPr>
            <a:r>
              <a:rPr lang="en-US" sz="1600" dirty="0">
                <a:solidFill>
                  <a:schemeClr val="tx1"/>
                </a:solidFill>
                <a:effectLst/>
                <a:ea typeface="Times New Roman" panose="02020603050405020304" pitchFamily="18" charset="0"/>
              </a:rPr>
              <a:t>Clearing the Service - Pay as bid versus single clearing price</a:t>
            </a:r>
            <a:endParaRPr lang="en-US" sz="1600" dirty="0">
              <a:solidFill>
                <a:schemeClr val="tx1"/>
              </a:solidFill>
              <a:effectLst/>
              <a:ea typeface="Calibri" panose="020F0502020204030204" pitchFamily="34" charset="0"/>
            </a:endParaRPr>
          </a:p>
          <a:p>
            <a:pPr lvl="1">
              <a:lnSpc>
                <a:spcPct val="105000"/>
              </a:lnSpc>
              <a:spcBef>
                <a:spcPts val="0"/>
              </a:spcBef>
              <a:spcAft>
                <a:spcPts val="1200"/>
              </a:spcAft>
            </a:pPr>
            <a:r>
              <a:rPr lang="en-US" sz="1600" dirty="0">
                <a:solidFill>
                  <a:schemeClr val="tx1"/>
                </a:solidFill>
                <a:effectLst/>
                <a:ea typeface="Times New Roman" panose="02020603050405020304" pitchFamily="18" charset="0"/>
              </a:rPr>
              <a:t>Service duration requirement for Firm Fuel Supply Service (48, 72, other?)</a:t>
            </a:r>
            <a:endParaRPr lang="en-US" sz="1600" dirty="0">
              <a:solidFill>
                <a:schemeClr val="tx1"/>
              </a:solidFill>
              <a:effectLst/>
              <a:ea typeface="Calibri" panose="020F0502020204030204" pitchFamily="34" charset="0"/>
            </a:endParaRPr>
          </a:p>
          <a:p>
            <a:pPr lvl="1">
              <a:lnSpc>
                <a:spcPct val="200000"/>
              </a:lnSpc>
            </a:pPr>
            <a:endParaRPr lang="en-US" sz="1400" dirty="0">
              <a:solidFill>
                <a:srgbClr val="000000"/>
              </a:solidFill>
            </a:endParaRPr>
          </a:p>
          <a:p>
            <a:pPr>
              <a:lnSpc>
                <a:spcPct val="200000"/>
              </a:lnSpc>
            </a:pPr>
            <a:endParaRPr lang="en-US" sz="1600" dirty="0">
              <a:solidFill>
                <a:srgbClr val="000000"/>
              </a:solidFill>
            </a:endParaRPr>
          </a:p>
          <a:p>
            <a:pPr>
              <a:lnSpc>
                <a:spcPct val="200000"/>
              </a:lnSpc>
            </a:pPr>
            <a:endParaRPr lang="en-US" sz="1600" dirty="0">
              <a:solidFill>
                <a:srgbClr val="000000"/>
              </a:solidFill>
              <a:latin typeface="Arial" panose="020B0604020202020204" pitchFamily="34" charset="0"/>
            </a:endParaRPr>
          </a:p>
        </p:txBody>
      </p:sp>
      <p:sp>
        <p:nvSpPr>
          <p:cNvPr id="4" name="Footer Placeholder 3">
            <a:extLst>
              <a:ext uri="{FF2B5EF4-FFF2-40B4-BE49-F238E27FC236}">
                <a16:creationId xmlns:a16="http://schemas.microsoft.com/office/drawing/2014/main" id="{BC929D88-B2E2-4E1E-AEA3-C50743205208}"/>
              </a:ext>
            </a:extLst>
          </p:cNvPr>
          <p:cNvSpPr>
            <a:spLocks noGrp="1"/>
          </p:cNvSpPr>
          <p:nvPr>
            <p:ph type="ftr" sz="quarter" idx="11"/>
          </p:nvPr>
        </p:nvSpPr>
        <p:spPr/>
        <p:txBody>
          <a:bodyPr/>
          <a:lstStyle/>
          <a:p>
            <a:r>
              <a:rPr lang="en-US" dirty="0"/>
              <a:t>FFSS RFP Review</a:t>
            </a:r>
          </a:p>
        </p:txBody>
      </p:sp>
      <p:sp>
        <p:nvSpPr>
          <p:cNvPr id="5" name="Slide Number Placeholder 4">
            <a:extLst>
              <a:ext uri="{FF2B5EF4-FFF2-40B4-BE49-F238E27FC236}">
                <a16:creationId xmlns:a16="http://schemas.microsoft.com/office/drawing/2014/main" id="{EA3EB9A1-B752-4B14-B9FE-77B5030A4BF2}"/>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7571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804E-B523-4C47-905E-7509F8F42948}"/>
              </a:ext>
            </a:extLst>
          </p:cNvPr>
          <p:cNvSpPr>
            <a:spLocks noGrp="1"/>
          </p:cNvSpPr>
          <p:nvPr>
            <p:ph type="title"/>
          </p:nvPr>
        </p:nvSpPr>
        <p:spPr/>
        <p:txBody>
          <a:bodyPr/>
          <a:lstStyle/>
          <a:p>
            <a:r>
              <a:rPr lang="en-US" sz="2000" dirty="0"/>
              <a:t>Obligation Period, Single Clearing Price, and Service Duration</a:t>
            </a:r>
          </a:p>
        </p:txBody>
      </p:sp>
      <p:sp>
        <p:nvSpPr>
          <p:cNvPr id="3" name="Content Placeholder 2">
            <a:extLst>
              <a:ext uri="{FF2B5EF4-FFF2-40B4-BE49-F238E27FC236}">
                <a16:creationId xmlns:a16="http://schemas.microsoft.com/office/drawing/2014/main" id="{E98BC4DC-8189-41A7-A23B-BE591E39FFF3}"/>
              </a:ext>
            </a:extLst>
          </p:cNvPr>
          <p:cNvSpPr>
            <a:spLocks noGrp="1"/>
          </p:cNvSpPr>
          <p:nvPr>
            <p:ph idx="1"/>
          </p:nvPr>
        </p:nvSpPr>
        <p:spPr>
          <a:xfrm>
            <a:off x="333829" y="914400"/>
            <a:ext cx="8534400" cy="4823621"/>
          </a:xfrm>
        </p:spPr>
        <p:txBody>
          <a:bodyPr/>
          <a:lstStyle/>
          <a:p>
            <a:r>
              <a:rPr lang="en-US" sz="1600" dirty="0">
                <a:solidFill>
                  <a:srgbClr val="000000"/>
                </a:solidFill>
              </a:rPr>
              <a:t>ERCOT seeks to procure 3000-4000 MWs of FFSS at a cost not to exceed $54 Million  for the obligation period covered by this RFP. ERCOT may procure more or less than this range depending on the specific offers received.</a:t>
            </a:r>
          </a:p>
          <a:p>
            <a:endParaRPr lang="en-US" sz="1600" dirty="0">
              <a:solidFill>
                <a:srgbClr val="000000"/>
              </a:solidFill>
            </a:endParaRPr>
          </a:p>
          <a:p>
            <a:r>
              <a:rPr lang="en-US" sz="1600" dirty="0">
                <a:solidFill>
                  <a:srgbClr val="000000"/>
                </a:solidFill>
              </a:rPr>
              <a:t>Cost cap only applies to the cost of the standby payments. </a:t>
            </a:r>
          </a:p>
          <a:p>
            <a:endParaRPr lang="en-US" sz="1600" dirty="0"/>
          </a:p>
          <a:p>
            <a:r>
              <a:rPr lang="en-US" sz="1600" dirty="0">
                <a:solidFill>
                  <a:srgbClr val="000000"/>
                </a:solidFill>
              </a:rPr>
              <a:t>Obligation period for this RFP will be the period starting with Hour Ending 01:00 on November 15, 2022 and ending with the conclusion of Hour Ending 24:00 on March 15, 2023.</a:t>
            </a:r>
          </a:p>
          <a:p>
            <a:endParaRPr lang="en-US" sz="1600" dirty="0">
              <a:solidFill>
                <a:srgbClr val="000000"/>
              </a:solidFill>
            </a:endParaRPr>
          </a:p>
          <a:p>
            <a:r>
              <a:rPr lang="en-US" sz="1600" dirty="0">
                <a:solidFill>
                  <a:srgbClr val="000000"/>
                </a:solidFill>
              </a:rPr>
              <a:t>ERCOT will procure FFSS using a single clearing price methodology for all capacity procured covering the obligation period ($/MW).</a:t>
            </a:r>
          </a:p>
          <a:p>
            <a:endParaRPr lang="en-US" sz="1600" dirty="0">
              <a:solidFill>
                <a:srgbClr val="000000"/>
              </a:solidFill>
            </a:endParaRPr>
          </a:p>
          <a:p>
            <a:r>
              <a:rPr lang="en-US" sz="1600" dirty="0">
                <a:solidFill>
                  <a:srgbClr val="000000"/>
                </a:solidFill>
              </a:rPr>
              <a:t>Only bids that include a specified amount of reserve fuel that is sufficient to sustain the operation of the Generation Resource at its offered MW level for 48 hours will be considered.</a:t>
            </a:r>
          </a:p>
          <a:p>
            <a:endParaRPr lang="en-US" sz="1600" dirty="0">
              <a:solidFill>
                <a:srgbClr val="000000"/>
              </a:solidFill>
              <a:latin typeface="Arial" panose="020B0604020202020204" pitchFamily="34" charset="0"/>
            </a:endParaRPr>
          </a:p>
        </p:txBody>
      </p:sp>
      <p:sp>
        <p:nvSpPr>
          <p:cNvPr id="4" name="Footer Placeholder 3">
            <a:extLst>
              <a:ext uri="{FF2B5EF4-FFF2-40B4-BE49-F238E27FC236}">
                <a16:creationId xmlns:a16="http://schemas.microsoft.com/office/drawing/2014/main" id="{BC929D88-B2E2-4E1E-AEA3-C50743205208}"/>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EA3EB9A1-B752-4B14-B9FE-77B5030A4BF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4236689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4AEE7-EF9A-4AF4-BAB3-90449292F6D6}"/>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F5593792-21D2-4E1F-BCD0-18579C378BF6}"/>
              </a:ext>
            </a:extLst>
          </p:cNvPr>
          <p:cNvSpPr>
            <a:spLocks noGrp="1"/>
          </p:cNvSpPr>
          <p:nvPr>
            <p:ph idx="1"/>
          </p:nvPr>
        </p:nvSpPr>
        <p:spPr/>
        <p:txBody>
          <a:bodyPr/>
          <a:lstStyle/>
          <a:p>
            <a:pPr marL="0" marR="0" indent="0" algn="just">
              <a:spcBef>
                <a:spcPts val="1200"/>
              </a:spcBef>
              <a:spcAft>
                <a:spcPts val="0"/>
              </a:spcAft>
              <a:buNone/>
            </a:pPr>
            <a:r>
              <a:rPr lang="en-US" sz="1600" kern="1600" dirty="0">
                <a:solidFill>
                  <a:srgbClr val="000000"/>
                </a:solidFill>
                <a:effectLst/>
                <a:ea typeface="Times New Roman" panose="02020603050405020304" pitchFamily="18" charset="0"/>
                <a:cs typeface="Arial" panose="020B0604020202020204" pitchFamily="34" charset="0"/>
              </a:rPr>
              <a:t>Only offers for natural gas Generation Resources with the following reserve fuel capabilities will be considered for the FFSS procurement addressed in this RFP:</a:t>
            </a:r>
            <a:endParaRPr lang="en-US" sz="1600" kern="1600" dirty="0">
              <a:solidFill>
                <a:srgbClr val="5B6770"/>
              </a:solidFill>
              <a:effectLst/>
              <a:ea typeface="Times New Roman" panose="02020603050405020304" pitchFamily="18" charset="0"/>
            </a:endParaRPr>
          </a:p>
          <a:p>
            <a:pPr lvl="1" indent="-342900" algn="just">
              <a:spcBef>
                <a:spcPts val="1200"/>
              </a:spcBef>
              <a:buFont typeface="+mj-lt"/>
              <a:buAutoNum type="arabicPeriod"/>
            </a:pPr>
            <a:r>
              <a:rPr lang="en-US" sz="1600" kern="1600" dirty="0">
                <a:solidFill>
                  <a:srgbClr val="000000"/>
                </a:solidFill>
                <a:effectLst/>
                <a:ea typeface="Times New Roman" panose="02020603050405020304" pitchFamily="18" charset="0"/>
                <a:cs typeface="Arial" panose="020B0604020202020204" pitchFamily="34" charset="0"/>
              </a:rPr>
              <a:t>On-site fuel, or</a:t>
            </a:r>
            <a:endParaRPr lang="en-US" sz="1600" kern="1600" dirty="0">
              <a:solidFill>
                <a:srgbClr val="5B6770"/>
              </a:solidFill>
              <a:effectLst/>
              <a:ea typeface="Times New Roman" panose="02020603050405020304" pitchFamily="18" charset="0"/>
            </a:endParaRPr>
          </a:p>
          <a:p>
            <a:pPr lvl="1" indent="-342900" algn="just">
              <a:spcBef>
                <a:spcPts val="1200"/>
              </a:spcBef>
              <a:buFont typeface="+mj-lt"/>
              <a:buAutoNum type="arabicPeriod"/>
            </a:pPr>
            <a:r>
              <a:rPr lang="en-US" sz="1600" kern="1600" dirty="0">
                <a:solidFill>
                  <a:srgbClr val="000000"/>
                </a:solidFill>
                <a:effectLst/>
                <a:ea typeface="Times New Roman" panose="02020603050405020304" pitchFamily="18" charset="0"/>
                <a:cs typeface="Arial" panose="020B0604020202020204" pitchFamily="34" charset="0"/>
              </a:rPr>
              <a:t>Off-site natural gas storage where the Resource Entity and/or QSE owns and controls the natural gas storage and pipeline to deliver the required amount of reserve natural gas to the Generation Resource from the storage facility. </a:t>
            </a:r>
            <a:endParaRPr lang="en-US" sz="1600" kern="1600" dirty="0">
              <a:solidFill>
                <a:srgbClr val="5B6770"/>
              </a:solidFill>
              <a:effectLst/>
              <a:ea typeface="Times New Roman" panose="02020603050405020304" pitchFamily="18" charset="0"/>
            </a:endParaRPr>
          </a:p>
          <a:p>
            <a:endParaRPr lang="en-US" sz="1600" dirty="0"/>
          </a:p>
          <a:p>
            <a:pPr marL="0" indent="0">
              <a:buNone/>
            </a:pPr>
            <a:r>
              <a:rPr lang="en-US" sz="1600" dirty="0">
                <a:solidFill>
                  <a:schemeClr val="tx1"/>
                </a:solidFill>
              </a:rPr>
              <a:t>Split Generation Resource (SGR)</a:t>
            </a:r>
          </a:p>
          <a:p>
            <a:pPr lvl="1"/>
            <a:r>
              <a:rPr lang="en-US" sz="1600" dirty="0">
                <a:solidFill>
                  <a:schemeClr val="tx1"/>
                </a:solidFill>
              </a:rPr>
              <a:t>Offers must be submitted by the QSE for each separate SGR.</a:t>
            </a:r>
          </a:p>
          <a:p>
            <a:pPr lvl="1"/>
            <a:r>
              <a:rPr lang="en-US" sz="1600" dirty="0">
                <a:solidFill>
                  <a:schemeClr val="tx1"/>
                </a:solidFill>
              </a:rPr>
              <a:t>Offers will be eligible for awards only if each QSE representing an SGR at the site offers at or below the clearing price and each offer qualifies to be awarded. </a:t>
            </a:r>
          </a:p>
          <a:p>
            <a:pPr marL="0" indent="0">
              <a:buNone/>
            </a:pPr>
            <a:r>
              <a:rPr lang="en-US" sz="1600" dirty="0">
                <a:solidFill>
                  <a:schemeClr val="tx1"/>
                </a:solidFill>
              </a:rPr>
              <a:t>	</a:t>
            </a:r>
          </a:p>
          <a:p>
            <a:pPr marL="0" indent="0">
              <a:buNone/>
            </a:pPr>
            <a:endParaRPr lang="en-US" sz="1800" dirty="0">
              <a:solidFill>
                <a:schemeClr val="tx1"/>
              </a:solidFill>
            </a:endParaRPr>
          </a:p>
          <a:p>
            <a:endParaRPr lang="en-US" dirty="0"/>
          </a:p>
        </p:txBody>
      </p:sp>
      <p:sp>
        <p:nvSpPr>
          <p:cNvPr id="4" name="Footer Placeholder 3">
            <a:extLst>
              <a:ext uri="{FF2B5EF4-FFF2-40B4-BE49-F238E27FC236}">
                <a16:creationId xmlns:a16="http://schemas.microsoft.com/office/drawing/2014/main" id="{A8014783-8A8D-4875-BD1F-F9306B09505F}"/>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F6DFC62B-7A4F-4D77-8ABE-CB386B6EFC5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45388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1C3DF-504E-4BF0-8479-FFFCDA716A71}"/>
              </a:ext>
            </a:extLst>
          </p:cNvPr>
          <p:cNvSpPr>
            <a:spLocks noGrp="1"/>
          </p:cNvSpPr>
          <p:nvPr>
            <p:ph type="title"/>
          </p:nvPr>
        </p:nvSpPr>
        <p:spPr/>
        <p:txBody>
          <a:bodyPr/>
          <a:lstStyle/>
          <a:p>
            <a:r>
              <a:rPr lang="en-US" dirty="0"/>
              <a:t>Offer Profile</a:t>
            </a:r>
          </a:p>
        </p:txBody>
      </p:sp>
      <p:sp>
        <p:nvSpPr>
          <p:cNvPr id="3" name="Content Placeholder 2">
            <a:extLst>
              <a:ext uri="{FF2B5EF4-FFF2-40B4-BE49-F238E27FC236}">
                <a16:creationId xmlns:a16="http://schemas.microsoft.com/office/drawing/2014/main" id="{BD2989DF-B9EA-4EE8-9BDB-545AE5849C5B}"/>
              </a:ext>
            </a:extLst>
          </p:cNvPr>
          <p:cNvSpPr>
            <a:spLocks noGrp="1"/>
          </p:cNvSpPr>
          <p:nvPr>
            <p:ph idx="1"/>
          </p:nvPr>
        </p:nvSpPr>
        <p:spPr>
          <a:xfrm>
            <a:off x="381000" y="783831"/>
            <a:ext cx="8534400" cy="5334000"/>
          </a:xfrm>
        </p:spPr>
        <p:txBody>
          <a:bodyPr/>
          <a:lstStyle/>
          <a:p>
            <a:r>
              <a:rPr lang="en-US" sz="1600" kern="1600" dirty="0">
                <a:solidFill>
                  <a:srgbClr val="000000"/>
                </a:solidFill>
                <a:effectLst/>
                <a:ea typeface="Times New Roman" panose="02020603050405020304" pitchFamily="18" charset="0"/>
                <a:cs typeface="Arial" panose="020B0604020202020204" pitchFamily="34" charset="0"/>
              </a:rPr>
              <a:t>The FFSS Standby price must be stated in U.S. dollars per MW for the capacity offered to provide FFSS.  Operation at the offered MW level must be sustainable for a 48 hour duration. </a:t>
            </a:r>
          </a:p>
          <a:p>
            <a:pPr marR="0" lvl="0" algn="just">
              <a:spcBef>
                <a:spcPts val="1200"/>
              </a:spcBef>
              <a:spcAft>
                <a:spcPts val="0"/>
              </a:spcAft>
            </a:pPr>
            <a:r>
              <a:rPr lang="en-US" sz="1600" kern="1600" dirty="0">
                <a:solidFill>
                  <a:srgbClr val="000000"/>
                </a:solidFill>
                <a:effectLst/>
                <a:ea typeface="Times New Roman" panose="02020603050405020304" pitchFamily="18" charset="0"/>
                <a:cs typeface="Arial" panose="020B0604020202020204" pitchFamily="34" charset="0"/>
              </a:rPr>
              <a:t>The QSE, by offering FFSS MW for a duration of 48 hours, is offering reserve fuel for the offered Generation Resource to run for 48 hours at the offered MW.</a:t>
            </a:r>
          </a:p>
          <a:p>
            <a:pPr marR="0" lvl="0" algn="just">
              <a:spcBef>
                <a:spcPts val="1200"/>
              </a:spcBef>
              <a:spcAft>
                <a:spcPts val="0"/>
              </a:spcAft>
            </a:pPr>
            <a:r>
              <a:rPr lang="en-US" sz="1600" kern="1600" dirty="0">
                <a:solidFill>
                  <a:srgbClr val="000000"/>
                </a:solidFill>
                <a:effectLst/>
                <a:ea typeface="Times New Roman" panose="02020603050405020304" pitchFamily="18" charset="0"/>
                <a:cs typeface="Arial" panose="020B0604020202020204" pitchFamily="34" charset="0"/>
              </a:rPr>
              <a:t>Any FFSS offers above $18,000 per MW will not be considered in the auction.</a:t>
            </a:r>
          </a:p>
          <a:p>
            <a:pPr marR="0" lvl="0" algn="just">
              <a:spcBef>
                <a:spcPts val="1200"/>
              </a:spcBef>
              <a:spcAft>
                <a:spcPts val="0"/>
              </a:spcAft>
            </a:pPr>
            <a:r>
              <a:rPr lang="en-US" sz="1600" kern="1600" dirty="0">
                <a:solidFill>
                  <a:srgbClr val="000000"/>
                </a:solidFill>
                <a:effectLst/>
                <a:ea typeface="Times New Roman" panose="02020603050405020304" pitchFamily="18" charset="0"/>
                <a:cs typeface="Arial" panose="020B0604020202020204" pitchFamily="34" charset="0"/>
              </a:rPr>
              <a:t>The offered Generation Resource must have and maintain sufficient </a:t>
            </a:r>
          </a:p>
          <a:p>
            <a:pPr lvl="1" algn="just">
              <a:spcBef>
                <a:spcPts val="1200"/>
              </a:spcBef>
            </a:pPr>
            <a:r>
              <a:rPr lang="en-US" sz="1600" kern="1600" dirty="0">
                <a:solidFill>
                  <a:srgbClr val="000000"/>
                </a:solidFill>
                <a:effectLst/>
                <a:ea typeface="Arial" panose="020B0604020202020204" pitchFamily="34" charset="0"/>
                <a:cs typeface="Arial" panose="020B0604020202020204" pitchFamily="34" charset="0"/>
              </a:rPr>
              <a:t>emission credits or allowances for at least two 48-hour deployments at any level of output up to the offered MW, and</a:t>
            </a:r>
          </a:p>
          <a:p>
            <a:pPr lvl="1" algn="just">
              <a:spcBef>
                <a:spcPts val="1200"/>
              </a:spcBef>
            </a:pPr>
            <a:r>
              <a:rPr lang="en-US" sz="1600" kern="1600" dirty="0">
                <a:solidFill>
                  <a:srgbClr val="000000"/>
                </a:solidFill>
                <a:effectLst/>
                <a:ea typeface="Arial" panose="020B0604020202020204" pitchFamily="34" charset="0"/>
                <a:cs typeface="Arial" panose="020B0604020202020204" pitchFamily="34" charset="0"/>
              </a:rPr>
              <a:t>reserve fuel to deliver the offered MW for at least one 48-hour deployment</a:t>
            </a:r>
          </a:p>
          <a:p>
            <a:pPr algn="just">
              <a:spcBef>
                <a:spcPts val="1200"/>
              </a:spcBef>
            </a:pPr>
            <a:r>
              <a:rPr lang="en-US" sz="1600" kern="1600" dirty="0">
                <a:solidFill>
                  <a:srgbClr val="000000"/>
                </a:solidFill>
                <a:effectLst/>
                <a:ea typeface="Times New Roman" panose="02020603050405020304" pitchFamily="18" charset="0"/>
                <a:cs typeface="Arial" panose="020B0604020202020204" pitchFamily="34" charset="0"/>
              </a:rPr>
              <a:t>In the case of the reserve fuel being stored in an off-site natural gas storage facility the Resource Entity must own </a:t>
            </a:r>
            <a:r>
              <a:rPr lang="en-US" sz="1600" kern="1600" dirty="0">
                <a:solidFill>
                  <a:srgbClr val="000000"/>
                </a:solidFill>
                <a:ea typeface="Times New Roman" panose="02020603050405020304" pitchFamily="18" charset="0"/>
                <a:cs typeface="Arial" panose="020B0604020202020204" pitchFamily="34" charset="0"/>
              </a:rPr>
              <a:t>and</a:t>
            </a:r>
            <a:r>
              <a:rPr lang="en-US" sz="1600" kern="1600" dirty="0">
                <a:solidFill>
                  <a:srgbClr val="000000"/>
                </a:solidFill>
                <a:effectLst/>
                <a:ea typeface="Times New Roman" panose="02020603050405020304" pitchFamily="18" charset="0"/>
                <a:cs typeface="Arial" panose="020B0604020202020204" pitchFamily="34" charset="0"/>
              </a:rPr>
              <a:t> control the natural gas storage facility and any equipment, including but not limited to pipelines, necessary to transport the natural gas from the storage facility to the Generation Resource.</a:t>
            </a:r>
          </a:p>
          <a:p>
            <a:pPr algn="just">
              <a:spcBef>
                <a:spcPts val="1200"/>
              </a:spcBef>
            </a:pPr>
            <a:r>
              <a:rPr lang="en-US" sz="1600" kern="1600" dirty="0">
                <a:solidFill>
                  <a:srgbClr val="000000"/>
                </a:solidFill>
                <a:ea typeface="Times New Roman" panose="02020603050405020304" pitchFamily="18" charset="0"/>
                <a:cs typeface="Arial" panose="020B0604020202020204" pitchFamily="34" charset="0"/>
              </a:rPr>
              <a:t>The off-site natural gas storage and the associated infrastructure to transport natural gas to the FFSSR must be a critical natural gas facility, as defined in PUC Substantive Rule 25.52(c)(2).</a:t>
            </a:r>
            <a:endParaRPr lang="en-US" sz="1600" kern="1600" dirty="0">
              <a:solidFill>
                <a:srgbClr val="000000"/>
              </a:solidFill>
              <a:effectLst/>
              <a:ea typeface="Times New Roman" panose="02020603050405020304" pitchFamily="18" charset="0"/>
              <a:cs typeface="Arial" panose="020B0604020202020204" pitchFamily="34" charset="0"/>
            </a:endParaRPr>
          </a:p>
          <a:p>
            <a:pPr marL="0" indent="0">
              <a:lnSpc>
                <a:spcPts val="1200"/>
              </a:lnSpc>
              <a:spcBef>
                <a:spcPts val="0"/>
              </a:spcBef>
              <a:buNone/>
            </a:pPr>
            <a:r>
              <a:rPr lang="en-US" sz="1800" dirty="0">
                <a:effectLst/>
                <a:ea typeface="Times New Roman" panose="02020603050405020304" pitchFamily="18" charset="0"/>
              </a:rPr>
              <a:t> </a:t>
            </a:r>
            <a:endParaRPr lang="en-US" sz="1600" kern="1600" dirty="0">
              <a:solidFill>
                <a:srgbClr val="000000"/>
              </a:solidFill>
              <a:effectLst/>
              <a:ea typeface="Arial" panose="020B0604020202020204" pitchFamily="34" charset="0"/>
              <a:cs typeface="Arial" panose="020B0604020202020204" pitchFamily="34" charset="0"/>
            </a:endParaRPr>
          </a:p>
          <a:p>
            <a:pPr marL="742950" marR="0" lvl="1" indent="-285750" algn="just">
              <a:spcBef>
                <a:spcPts val="1200"/>
              </a:spcBef>
              <a:spcAft>
                <a:spcPts val="0"/>
              </a:spcAft>
              <a:buFont typeface="Arial" panose="020B0604020202020204" pitchFamily="34" charset="0"/>
              <a:buChar char="-"/>
            </a:pPr>
            <a:endParaRPr lang="en-US" sz="1800" kern="16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p>
            <a:pPr marL="742950" marR="0" lvl="1" indent="-285750" algn="just">
              <a:spcBef>
                <a:spcPts val="1200"/>
              </a:spcBef>
              <a:spcAft>
                <a:spcPts val="0"/>
              </a:spcAft>
              <a:buFont typeface="Arial" panose="020B0604020202020204" pitchFamily="34" charset="0"/>
              <a:buChar char="-"/>
            </a:pPr>
            <a:endParaRPr lang="en-US" sz="1800" kern="16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p>
            <a:pPr marL="342900" marR="0" lvl="0" indent="-342900" algn="just">
              <a:spcBef>
                <a:spcPts val="1200"/>
              </a:spcBef>
              <a:spcAft>
                <a:spcPts val="0"/>
              </a:spcAft>
              <a:buFont typeface="Symbol" panose="05050102010706020507" pitchFamily="18" charset="2"/>
              <a:buChar char=""/>
            </a:pPr>
            <a:endParaRPr lang="en-US" sz="1800" kern="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a:spcBef>
                <a:spcPts val="1200"/>
              </a:spcBef>
              <a:spcAft>
                <a:spcPts val="0"/>
              </a:spcAft>
              <a:buNone/>
            </a:pPr>
            <a:endParaRPr lang="en-US" sz="1800" kern="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15EFC8F4-7687-45A6-AF16-998DE61AA2E6}"/>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9C0209E3-3621-4603-9F17-CA0EB9B60776}"/>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93771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F87B-1756-44AE-8C8D-22C50941566D}"/>
              </a:ext>
            </a:extLst>
          </p:cNvPr>
          <p:cNvSpPr>
            <a:spLocks noGrp="1"/>
          </p:cNvSpPr>
          <p:nvPr>
            <p:ph type="title"/>
          </p:nvPr>
        </p:nvSpPr>
        <p:spPr/>
        <p:txBody>
          <a:bodyPr/>
          <a:lstStyle/>
          <a:p>
            <a:r>
              <a:rPr lang="en-US" dirty="0"/>
              <a:t>Offer Profile (</a:t>
            </a:r>
            <a:r>
              <a:rPr lang="en-US" dirty="0" err="1"/>
              <a:t>Cont</a:t>
            </a:r>
            <a:r>
              <a:rPr lang="en-US" dirty="0"/>
              <a:t>’)</a:t>
            </a:r>
          </a:p>
        </p:txBody>
      </p:sp>
      <p:sp>
        <p:nvSpPr>
          <p:cNvPr id="3" name="Content Placeholder 2">
            <a:extLst>
              <a:ext uri="{FF2B5EF4-FFF2-40B4-BE49-F238E27FC236}">
                <a16:creationId xmlns:a16="http://schemas.microsoft.com/office/drawing/2014/main" id="{F298FBAE-2B57-44C9-A7AF-40365F397C2A}"/>
              </a:ext>
            </a:extLst>
          </p:cNvPr>
          <p:cNvSpPr>
            <a:spLocks noGrp="1"/>
          </p:cNvSpPr>
          <p:nvPr>
            <p:ph idx="1"/>
          </p:nvPr>
        </p:nvSpPr>
        <p:spPr/>
        <p:txBody>
          <a:bodyPr/>
          <a:lstStyle/>
          <a:p>
            <a:r>
              <a:rPr lang="en-US" sz="1600" kern="1600" dirty="0">
                <a:solidFill>
                  <a:schemeClr val="tx1"/>
                </a:solidFill>
                <a:effectLst/>
                <a:ea typeface="Times New Roman" panose="02020603050405020304" pitchFamily="18" charset="0"/>
                <a:cs typeface="Arial" panose="020B0604020202020204" pitchFamily="34" charset="0"/>
              </a:rPr>
              <a:t>The QSE must acknowledge that the Generation Resource has, or will obtain, both the authority and emission credits or allowances to operate at the offered capacity for a duration of at least 96 hours to meet its obligation to provide FFSS.</a:t>
            </a:r>
            <a:r>
              <a:rPr lang="en-US" sz="1600" kern="0" dirty="0">
                <a:solidFill>
                  <a:schemeClr val="tx1"/>
                </a:solidFill>
                <a:effectLst/>
                <a:ea typeface="Times New Roman" panose="02020603050405020304" pitchFamily="18" charset="0"/>
                <a:cs typeface="Arial" panose="020B0604020202020204" pitchFamily="34" charset="0"/>
              </a:rPr>
              <a:t> </a:t>
            </a:r>
          </a:p>
          <a:p>
            <a:endParaRPr lang="en-US" sz="1600" kern="1600" dirty="0">
              <a:solidFill>
                <a:schemeClr val="tx1"/>
              </a:solidFill>
              <a:effectLst/>
              <a:ea typeface="Times New Roman" panose="02020603050405020304" pitchFamily="18" charset="0"/>
              <a:cs typeface="Arial" panose="020B0604020202020204" pitchFamily="34" charset="0"/>
            </a:endParaRPr>
          </a:p>
          <a:p>
            <a:r>
              <a:rPr lang="en-US" sz="1600" kern="1600" dirty="0">
                <a:solidFill>
                  <a:schemeClr val="tx1"/>
                </a:solidFill>
                <a:effectLst/>
                <a:ea typeface="Times New Roman" panose="02020603050405020304" pitchFamily="18" charset="0"/>
                <a:cs typeface="Arial" panose="020B0604020202020204" pitchFamily="34" charset="0"/>
              </a:rPr>
              <a:t>Any Generation Resource offered to provide FFSS must have a startup time no greater  than 6 hours with the reserve fuel and must be capable of providing the full amount of offered MW within 6 hours of receiving a Verbal Dispatch Instruction (VDI) from ERCOT.</a:t>
            </a:r>
          </a:p>
          <a:p>
            <a:endParaRPr lang="en-US" dirty="0"/>
          </a:p>
        </p:txBody>
      </p:sp>
      <p:sp>
        <p:nvSpPr>
          <p:cNvPr id="4" name="Footer Placeholder 3">
            <a:extLst>
              <a:ext uri="{FF2B5EF4-FFF2-40B4-BE49-F238E27FC236}">
                <a16:creationId xmlns:a16="http://schemas.microsoft.com/office/drawing/2014/main" id="{4AA380E7-834A-4DDE-9FC2-ED9982295FE9}"/>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120FA52A-BDC6-4AFD-BA29-5479B240F48C}"/>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99624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7BBBB-2FC8-4DF0-A8AA-9C38A46C9C0C}"/>
              </a:ext>
            </a:extLst>
          </p:cNvPr>
          <p:cNvSpPr>
            <a:spLocks noGrp="1"/>
          </p:cNvSpPr>
          <p:nvPr>
            <p:ph type="title"/>
          </p:nvPr>
        </p:nvSpPr>
        <p:spPr/>
        <p:txBody>
          <a:bodyPr/>
          <a:lstStyle/>
          <a:p>
            <a:r>
              <a:rPr lang="en-US" sz="2400" dirty="0"/>
              <a:t>Offer Submission Process and Award Notification</a:t>
            </a:r>
          </a:p>
        </p:txBody>
      </p:sp>
      <p:sp>
        <p:nvSpPr>
          <p:cNvPr id="3" name="Content Placeholder 2">
            <a:extLst>
              <a:ext uri="{FF2B5EF4-FFF2-40B4-BE49-F238E27FC236}">
                <a16:creationId xmlns:a16="http://schemas.microsoft.com/office/drawing/2014/main" id="{30ABF099-D052-4CA5-8810-3D94FB16516E}"/>
              </a:ext>
            </a:extLst>
          </p:cNvPr>
          <p:cNvSpPr>
            <a:spLocks noGrp="1"/>
          </p:cNvSpPr>
          <p:nvPr>
            <p:ph idx="1"/>
          </p:nvPr>
        </p:nvSpPr>
        <p:spPr/>
        <p:txBody>
          <a:bodyPr/>
          <a:lstStyle/>
          <a:p>
            <a:r>
              <a:rPr lang="en-US" sz="1600" dirty="0"/>
              <a:t>Offers for FFSS must be provided using the FFSS Offer Submission Form found on the FFSS webpage on ERCOT.com.</a:t>
            </a:r>
          </a:p>
          <a:p>
            <a:endParaRPr lang="en-US" sz="1600" dirty="0"/>
          </a:p>
          <a:p>
            <a:r>
              <a:rPr lang="en-US" sz="1600" dirty="0"/>
              <a:t>Only one Generation Resource offer per form.</a:t>
            </a:r>
          </a:p>
          <a:p>
            <a:endParaRPr lang="en-US" sz="1600" dirty="0"/>
          </a:p>
          <a:p>
            <a:r>
              <a:rPr lang="en-US" sz="1600" dirty="0"/>
              <a:t>FFSS Offer Submission form includes two tabs; Identification tab and offer tab. Both tabs must be completed for the offer to be considered.</a:t>
            </a:r>
          </a:p>
          <a:p>
            <a:endParaRPr lang="en-US" sz="1600" dirty="0"/>
          </a:p>
          <a:p>
            <a:r>
              <a:rPr lang="en-US" sz="1600" dirty="0"/>
              <a:t>An offer may not be withdrawn once submitted.</a:t>
            </a:r>
          </a:p>
          <a:p>
            <a:endParaRPr lang="en-US" sz="1600" dirty="0"/>
          </a:p>
          <a:p>
            <a:r>
              <a:rPr lang="en-US" sz="1600" dirty="0"/>
              <a:t>An offer is binding upon the QSE if ERCOT notifies the QSE that it has been awarded an FFSS Obligation. </a:t>
            </a:r>
          </a:p>
          <a:p>
            <a:endParaRPr lang="en-US" sz="1600" dirty="0"/>
          </a:p>
          <a:p>
            <a:r>
              <a:rPr lang="en-US" sz="1600" kern="1600" dirty="0">
                <a:solidFill>
                  <a:srgbClr val="5B6770"/>
                </a:solidFill>
                <a:effectLst/>
                <a:ea typeface="Times New Roman" panose="02020603050405020304" pitchFamily="18" charset="0"/>
                <a:cs typeface="Arial" panose="020B0604020202020204" pitchFamily="34" charset="0"/>
              </a:rPr>
              <a:t>ERCOT will post </a:t>
            </a:r>
            <a:r>
              <a:rPr lang="en-US" sz="1600" kern="1600" dirty="0">
                <a:solidFill>
                  <a:srgbClr val="5B6770"/>
                </a:solidFill>
                <a:ea typeface="Times New Roman" panose="02020603050405020304" pitchFamily="18" charset="0"/>
                <a:cs typeface="Arial" panose="020B0604020202020204" pitchFamily="34" charset="0"/>
              </a:rPr>
              <a:t>both</a:t>
            </a:r>
            <a:r>
              <a:rPr lang="en-US" sz="1600" kern="1600" dirty="0">
                <a:solidFill>
                  <a:srgbClr val="5B6770"/>
                </a:solidFill>
                <a:effectLst/>
                <a:ea typeface="Times New Roman" panose="02020603050405020304" pitchFamily="18" charset="0"/>
                <a:cs typeface="Arial" panose="020B0604020202020204" pitchFamily="34" charset="0"/>
              </a:rPr>
              <a:t> awards and a notification of those offers not awarded to the MIS Certified Area for each QSE </a:t>
            </a:r>
            <a:r>
              <a:rPr lang="en-US" sz="1600" kern="1600" dirty="0">
                <a:solidFill>
                  <a:srgbClr val="5B6770"/>
                </a:solidFill>
                <a:ea typeface="Times New Roman" panose="02020603050405020304" pitchFamily="18" charset="0"/>
                <a:cs typeface="Arial" panose="020B0604020202020204" pitchFamily="34" charset="0"/>
              </a:rPr>
              <a:t>that submits a valid offer</a:t>
            </a:r>
            <a:r>
              <a:rPr lang="en-US" sz="1600" kern="1600" dirty="0">
                <a:solidFill>
                  <a:srgbClr val="5B6770"/>
                </a:solidFill>
                <a:effectLst/>
                <a:ea typeface="Times New Roman" panose="02020603050405020304" pitchFamily="18" charset="0"/>
                <a:cs typeface="Arial" panose="020B0604020202020204" pitchFamily="34" charset="0"/>
              </a:rPr>
              <a:t>.</a:t>
            </a:r>
            <a:endParaRPr lang="en-US" sz="1600" kern="1600" dirty="0">
              <a:solidFill>
                <a:srgbClr val="5B6770"/>
              </a:solidFill>
              <a:effectLst/>
              <a:ea typeface="Times New Roman" panose="02020603050405020304" pitchFamily="18" charset="0"/>
            </a:endParaRPr>
          </a:p>
          <a:p>
            <a:endParaRPr lang="en-US" sz="1600" dirty="0"/>
          </a:p>
          <a:p>
            <a:endParaRPr lang="en-US" sz="1800" dirty="0"/>
          </a:p>
          <a:p>
            <a:endParaRPr lang="en-US" sz="1800" dirty="0"/>
          </a:p>
        </p:txBody>
      </p:sp>
      <p:sp>
        <p:nvSpPr>
          <p:cNvPr id="4" name="Footer Placeholder 3">
            <a:extLst>
              <a:ext uri="{FF2B5EF4-FFF2-40B4-BE49-F238E27FC236}">
                <a16:creationId xmlns:a16="http://schemas.microsoft.com/office/drawing/2014/main" id="{E5B79D58-789A-4EA0-9EC7-3097340A1AC4}"/>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F1A619E5-10C1-44F8-A61D-D8D91755C4F1}"/>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00563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5581F-128B-4D23-987D-CBA57F96538F}"/>
              </a:ext>
            </a:extLst>
          </p:cNvPr>
          <p:cNvSpPr>
            <a:spLocks noGrp="1"/>
          </p:cNvSpPr>
          <p:nvPr>
            <p:ph type="title"/>
          </p:nvPr>
        </p:nvSpPr>
        <p:spPr/>
        <p:txBody>
          <a:bodyPr/>
          <a:lstStyle/>
          <a:p>
            <a:r>
              <a:rPr lang="en-US" sz="2400" b="1" kern="16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Bid Evaluation Criteria </a:t>
            </a:r>
            <a:br>
              <a:rPr lang="en-US" sz="2800" kern="1600" dirty="0">
                <a:solidFill>
                  <a:srgbClr val="5B6770"/>
                </a:solidFill>
                <a:effectLst/>
                <a:latin typeface="Arial" panose="020B0604020202020204" pitchFamily="34"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F96E77A-0286-49CD-8EBB-67813A4F0F86}"/>
              </a:ext>
            </a:extLst>
          </p:cNvPr>
          <p:cNvSpPr>
            <a:spLocks noGrp="1"/>
          </p:cNvSpPr>
          <p:nvPr>
            <p:ph idx="1"/>
          </p:nvPr>
        </p:nvSpPr>
        <p:spPr>
          <a:xfrm>
            <a:off x="321600" y="990600"/>
            <a:ext cx="8534400" cy="5052221"/>
          </a:xfrm>
        </p:spPr>
        <p:txBody>
          <a:bodyPr/>
          <a:lstStyle/>
          <a:p>
            <a:pPr marL="400050" lvl="1" algn="just">
              <a:spcBef>
                <a:spcPts val="1200"/>
              </a:spcBef>
              <a:buFont typeface="+mj-lt"/>
              <a:buAutoNum type="arabicPeriod"/>
            </a:pPr>
            <a:r>
              <a:rPr lang="en-GB" sz="1600" dirty="0">
                <a:solidFill>
                  <a:srgbClr val="000000"/>
                </a:solidFill>
                <a:effectLst/>
                <a:ea typeface="Times New Roman" panose="02020603050405020304" pitchFamily="18" charset="0"/>
              </a:rPr>
              <a:t>Any proposals for FFSS in which the offered Generation Resource does not meet the minimum requirements of an FFSSR outlined in the ERCOT Protocols, Operating Guides, and this document will be excluded and not evaluated.  Additionally, any proposals with an offer price that exceeds $18,000 per MW will be excluded and not evaluated.</a:t>
            </a:r>
            <a:endParaRPr lang="en-US" sz="1600" dirty="0">
              <a:ea typeface="Times New Roman" panose="02020603050405020304" pitchFamily="18" charset="0"/>
            </a:endParaRPr>
          </a:p>
          <a:p>
            <a:pPr marL="400050" lvl="1" algn="just">
              <a:spcBef>
                <a:spcPts val="1200"/>
              </a:spcBef>
              <a:buFont typeface="+mj-lt"/>
              <a:buAutoNum type="arabicPeriod"/>
            </a:pPr>
            <a:r>
              <a:rPr lang="en-GB" sz="1600" dirty="0">
                <a:solidFill>
                  <a:srgbClr val="000000"/>
                </a:solidFill>
                <a:effectLst/>
                <a:ea typeface="Times New Roman" panose="02020603050405020304" pitchFamily="18" charset="0"/>
              </a:rPr>
              <a:t>The proposals for FFSS in which the offered Generation Resource meets the minimum requirements of an FFSSR will be evaluated based on, at a minimum, the following criteria:</a:t>
            </a:r>
          </a:p>
          <a:p>
            <a:pPr lvl="1" indent="-342900" algn="just">
              <a:lnSpc>
                <a:spcPct val="106000"/>
              </a:lnSpc>
              <a:spcBef>
                <a:spcPts val="1200"/>
              </a:spcBef>
              <a:buFont typeface="Symbol" panose="05050102010706020507" pitchFamily="18" charset="2"/>
              <a:buChar char=""/>
              <a:tabLst>
                <a:tab pos="685800" algn="l"/>
              </a:tabLst>
            </a:pPr>
            <a:r>
              <a:rPr lang="en-GB" sz="1600" dirty="0">
                <a:solidFill>
                  <a:srgbClr val="000000"/>
                </a:solidFill>
                <a:effectLst/>
                <a:ea typeface="Times New Roman" panose="02020603050405020304" pitchFamily="18" charset="0"/>
              </a:rPr>
              <a:t>Standby Price for FFSS for each obligation period.</a:t>
            </a:r>
            <a:endParaRPr lang="en-US" sz="1600" dirty="0">
              <a:effectLst/>
              <a:ea typeface="Times New Roman" panose="02020603050405020304" pitchFamily="18" charset="0"/>
            </a:endParaRPr>
          </a:p>
          <a:p>
            <a:pPr lvl="1" indent="-342900" algn="just">
              <a:lnSpc>
                <a:spcPct val="106000"/>
              </a:lnSpc>
              <a:spcBef>
                <a:spcPts val="1200"/>
              </a:spcBef>
              <a:buFont typeface="Symbol" panose="05050102010706020507" pitchFamily="18" charset="2"/>
              <a:buChar char=""/>
              <a:tabLst>
                <a:tab pos="685800" algn="l"/>
              </a:tabLst>
            </a:pPr>
            <a:r>
              <a:rPr lang="en-GB" sz="1600" dirty="0">
                <a:solidFill>
                  <a:srgbClr val="000000"/>
                </a:solidFill>
                <a:effectLst/>
                <a:ea typeface="Times New Roman" panose="02020603050405020304" pitchFamily="18" charset="0"/>
              </a:rPr>
              <a:t>Amount of capacity offered.</a:t>
            </a:r>
            <a:endParaRPr lang="en-US" sz="1600" dirty="0">
              <a:effectLst/>
              <a:ea typeface="Times New Roman" panose="02020603050405020304" pitchFamily="18" charset="0"/>
            </a:endParaRPr>
          </a:p>
          <a:p>
            <a:pPr lvl="1" indent="-342900" algn="just">
              <a:lnSpc>
                <a:spcPct val="106000"/>
              </a:lnSpc>
              <a:spcBef>
                <a:spcPts val="1200"/>
              </a:spcBef>
              <a:buFont typeface="Symbol" panose="05050102010706020507" pitchFamily="18" charset="2"/>
              <a:buChar char=""/>
              <a:tabLst>
                <a:tab pos="685800" algn="l"/>
              </a:tabLst>
            </a:pPr>
            <a:r>
              <a:rPr lang="en-GB" sz="1600" dirty="0">
                <a:solidFill>
                  <a:srgbClr val="000000"/>
                </a:solidFill>
                <a:effectLst/>
                <a:ea typeface="Times New Roman" panose="02020603050405020304" pitchFamily="18" charset="0"/>
              </a:rPr>
              <a:t>Reserve fuel type.</a:t>
            </a:r>
            <a:endParaRPr lang="en-US" sz="1600" dirty="0">
              <a:effectLst/>
              <a:ea typeface="Times New Roman" panose="02020603050405020304" pitchFamily="18" charset="0"/>
            </a:endParaRPr>
          </a:p>
          <a:p>
            <a:pPr lvl="1" indent="-342900" algn="just">
              <a:lnSpc>
                <a:spcPct val="106000"/>
              </a:lnSpc>
              <a:spcBef>
                <a:spcPts val="1200"/>
              </a:spcBef>
              <a:buFont typeface="Symbol" panose="05050102010706020507" pitchFamily="18" charset="2"/>
              <a:buChar char=""/>
              <a:tabLst>
                <a:tab pos="685800" algn="l"/>
              </a:tabLst>
            </a:pPr>
            <a:r>
              <a:rPr lang="en-GB" sz="1600" dirty="0">
                <a:solidFill>
                  <a:srgbClr val="000000"/>
                </a:solidFill>
                <a:effectLst/>
                <a:ea typeface="Times New Roman" panose="02020603050405020304" pitchFamily="18" charset="0"/>
              </a:rPr>
              <a:t>Fuel Storage capability sufficient for FFSSR to operate at its awarded MW value for at least 48 hours. </a:t>
            </a:r>
          </a:p>
          <a:p>
            <a:pPr marL="114300" lvl="1" indent="0" algn="just">
              <a:spcBef>
                <a:spcPts val="1200"/>
              </a:spcBef>
              <a:buNone/>
            </a:pPr>
            <a:endParaRPr lang="en-GB" sz="1600" dirty="0">
              <a:solidFill>
                <a:srgbClr val="000000"/>
              </a:solidFill>
              <a:effectLst/>
              <a:ea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6AAD836B-9F88-4D16-A9BC-38CA69555072}"/>
              </a:ext>
            </a:extLst>
          </p:cNvPr>
          <p:cNvSpPr>
            <a:spLocks noGrp="1"/>
          </p:cNvSpPr>
          <p:nvPr>
            <p:ph type="ftr" sz="quarter" idx="11"/>
          </p:nvPr>
        </p:nvSpPr>
        <p:spPr/>
        <p:txBody>
          <a:bodyPr/>
          <a:lstStyle/>
          <a:p>
            <a:r>
              <a:rPr lang="en-US"/>
              <a:t>FFSS RFP Review</a:t>
            </a:r>
          </a:p>
        </p:txBody>
      </p:sp>
      <p:sp>
        <p:nvSpPr>
          <p:cNvPr id="5" name="Slide Number Placeholder 4">
            <a:extLst>
              <a:ext uri="{FF2B5EF4-FFF2-40B4-BE49-F238E27FC236}">
                <a16:creationId xmlns:a16="http://schemas.microsoft.com/office/drawing/2014/main" id="{44D481DD-8E82-4C4C-8B64-2E174AB3D460}"/>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24581930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20716</TotalTime>
  <Words>1052</Words>
  <Application>Microsoft Office PowerPoint</Application>
  <PresentationFormat>On-screen Show (4:3)</PresentationFormat>
  <Paragraphs>96</Paragraphs>
  <Slides>10</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Calibri</vt:lpstr>
      <vt:lpstr>Symbol</vt:lpstr>
      <vt:lpstr>1_Custom Design</vt:lpstr>
      <vt:lpstr>Office Theme</vt:lpstr>
      <vt:lpstr>2_Custom Design</vt:lpstr>
      <vt:lpstr>PowerPoint Presentation</vt:lpstr>
      <vt:lpstr>PowerPoint Presentation</vt:lpstr>
      <vt:lpstr>NPRR-1120 Establish Firm Fuel Supply Service (FFSS)</vt:lpstr>
      <vt:lpstr>Obligation Period, Single Clearing Price, and Service Duration</vt:lpstr>
      <vt:lpstr>Eligibility</vt:lpstr>
      <vt:lpstr>Offer Profile</vt:lpstr>
      <vt:lpstr>Offer Profile (Cont’)</vt:lpstr>
      <vt:lpstr>Offer Submission Process and Award Notification</vt:lpstr>
      <vt:lpstr>Bid Evaluation Criteria  </vt:lpstr>
      <vt:lpstr>FFSS Offer Submission Form</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Patterson, Mark</cp:lastModifiedBy>
  <cp:revision>216</cp:revision>
  <cp:lastPrinted>2017-05-24T18:51:05Z</cp:lastPrinted>
  <dcterms:created xsi:type="dcterms:W3CDTF">2016-01-21T15:20:31Z</dcterms:created>
  <dcterms:modified xsi:type="dcterms:W3CDTF">2022-05-25T18:01:25Z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