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276" r:id="rId8"/>
    <p:sldId id="280" r:id="rId9"/>
    <p:sldId id="279" r:id="rId10"/>
    <p:sldId id="277" r:id="rId11"/>
    <p:sldId id="278" r:id="rId12"/>
    <p:sldId id="271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4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816" userDrawn="1">
          <p15:clr>
            <a:srgbClr val="A4A3A4"/>
          </p15:clr>
        </p15:guide>
        <p15:guide id="4" orient="horz" pos="1008" userDrawn="1">
          <p15:clr>
            <a:srgbClr val="A4A3A4"/>
          </p15:clr>
        </p15:guide>
        <p15:guide id="5" orient="horz" pos="1344" userDrawn="1">
          <p15:clr>
            <a:srgbClr val="A4A3A4"/>
          </p15:clr>
        </p15:guide>
        <p15:guide id="6" orient="horz" pos="1440" userDrawn="1">
          <p15:clr>
            <a:srgbClr val="A4A3A4"/>
          </p15:clr>
        </p15:guide>
        <p15:guide id="7" pos="55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" clrIdx="0">
    <p:extLst>
      <p:ext uri="{19B8F6BF-5375-455C-9EA6-DF929625EA0E}">
        <p15:presenceInfo xmlns:p15="http://schemas.microsoft.com/office/powerpoint/2012/main" userId="S::Mark.Ruane@ercot.com::d8cc3119-5b16-4f28-a4d8-d690976bc86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1428" y="72"/>
      </p:cViewPr>
      <p:guideLst>
        <p:guide orient="horz" pos="624"/>
        <p:guide pos="2880"/>
        <p:guide orient="horz" pos="816"/>
        <p:guide orient="horz" pos="1008"/>
        <p:guide orient="horz" pos="1344"/>
        <p:guide orient="horz" pos="1440"/>
        <p:guide pos="55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992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7292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025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6165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0778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650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6200" y="6477000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1" baseline="0" dirty="0">
              <a:solidFill>
                <a:schemeClr val="tx2"/>
              </a:solidFill>
            </a:endParaRPr>
          </a:p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ERCOT 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Item 3:  ERCOT Report on NPRR1112, Reduction of Unsecured Credit Limits</a:t>
            </a:r>
          </a:p>
          <a:p>
            <a:endParaRPr lang="en-US" b="1" dirty="0">
              <a:solidFill>
                <a:srgbClr val="5B6770"/>
              </a:solidFill>
            </a:endParaRPr>
          </a:p>
          <a:p>
            <a:r>
              <a:rPr lang="en-US" i="1" dirty="0"/>
              <a:t>Mark Ruane</a:t>
            </a:r>
          </a:p>
          <a:p>
            <a:r>
              <a:rPr lang="en-US" dirty="0"/>
              <a:t>Senior Director, Settlements, Retail and Credit</a:t>
            </a:r>
          </a:p>
          <a:p>
            <a:endParaRPr lang="en-US" dirty="0"/>
          </a:p>
          <a:p>
            <a:r>
              <a:rPr lang="en-US" dirty="0"/>
              <a:t>TAC</a:t>
            </a:r>
          </a:p>
          <a:p>
            <a:endParaRPr lang="en-US" dirty="0"/>
          </a:p>
          <a:p>
            <a:r>
              <a:rPr lang="en-US" dirty="0">
                <a:cs typeface="Times New Roman" panose="02020603050405020304" pitchFamily="18" charset="0"/>
              </a:rPr>
              <a:t>ERCOT Public</a:t>
            </a:r>
            <a:endParaRPr lang="en-US" dirty="0"/>
          </a:p>
          <a:p>
            <a:r>
              <a:rPr lang="en-US" dirty="0"/>
              <a:t>May 25, 2022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71500"/>
          </a:xfrm>
        </p:spPr>
        <p:txBody>
          <a:bodyPr/>
          <a:lstStyle/>
          <a:p>
            <a:r>
              <a:rPr lang="en-US" sz="2800" b="1" dirty="0"/>
              <a:t>ERCOT Report on NPRR1112, Reduction of Unsecured Credit Limits</a:t>
            </a:r>
            <a:endParaRPr lang="en-US" sz="2600" b="1" dirty="0">
              <a:solidFill>
                <a:schemeClr val="accent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2A9006D-56B1-42DA-848D-A04B3F50C81D}"/>
              </a:ext>
            </a:extLst>
          </p:cNvPr>
          <p:cNvSpPr txBox="1"/>
          <p:nvPr/>
        </p:nvSpPr>
        <p:spPr>
          <a:xfrm>
            <a:off x="152400" y="1307690"/>
            <a:ext cx="845820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All ISO/RTOs currently offer unsecured credit.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Use of unsecured credit by ISO/RTOs was impacted by the CFTC RTO/ISO Exemption Order of March 2013.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The Order exempted ISO/RTOs from certain provisions of the Commodity Exchange Act that provided the CFTC with jurisdiction over derivatives transactions.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With respect to unsecured credit, the exemption: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Disallowed the use of unsecured credit to cover credit exposure from CRRs/FTRs.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Reduced caps on unsecured credit limits to no more than $50 million per Counter-Party.</a:t>
            </a:r>
          </a:p>
        </p:txBody>
      </p:sp>
    </p:spTree>
    <p:extLst>
      <p:ext uri="{BB962C8B-B14F-4D97-AF65-F5344CB8AC3E}">
        <p14:creationId xmlns:p14="http://schemas.microsoft.com/office/powerpoint/2010/main" val="2083009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71500"/>
          </a:xfrm>
        </p:spPr>
        <p:txBody>
          <a:bodyPr/>
          <a:lstStyle/>
          <a:p>
            <a:r>
              <a:rPr lang="en-US" sz="2800" b="1" dirty="0"/>
              <a:t>ERCOT Report on NPRR1112, Reduction of Unsecured Credit Limits</a:t>
            </a:r>
            <a:endParaRPr lang="en-US" sz="2600" b="1" dirty="0">
              <a:solidFill>
                <a:schemeClr val="accent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2A9006D-56B1-42DA-848D-A04B3F50C81D}"/>
              </a:ext>
            </a:extLst>
          </p:cNvPr>
          <p:cNvSpPr txBox="1"/>
          <p:nvPr/>
        </p:nvSpPr>
        <p:spPr>
          <a:xfrm>
            <a:off x="152400" y="1421726"/>
            <a:ext cx="84582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Unsecured credit limits are by Counter-Party. There are no aggregate caps on the amount of unsecured credit outstanding at an ISO/RTO.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Total unsecured credit amounts at other ISO/RTOs apparently range from approximately $100 million to $1.75 billion. ERCOT has approximately $1.4 billion outstanding.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Outside of the ISO/RTO sector, we have not identified exchanges / central counterparties offering unsecured credit.</a:t>
            </a:r>
          </a:p>
        </p:txBody>
      </p:sp>
    </p:spTree>
    <p:extLst>
      <p:ext uri="{BB962C8B-B14F-4D97-AF65-F5344CB8AC3E}">
        <p14:creationId xmlns:p14="http://schemas.microsoft.com/office/powerpoint/2010/main" val="1259477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71500"/>
          </a:xfrm>
        </p:spPr>
        <p:txBody>
          <a:bodyPr/>
          <a:lstStyle/>
          <a:p>
            <a:r>
              <a:rPr lang="en-US" sz="2800" b="1" dirty="0"/>
              <a:t>ERCOT Report on NPRR1112, Reduction of Unsecured Credit Limits</a:t>
            </a:r>
            <a:endParaRPr lang="en-US" sz="2600" b="1" dirty="0">
              <a:solidFill>
                <a:schemeClr val="accent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B4DE0DD-F940-4B0E-B703-24CAE20158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953" y="1295399"/>
            <a:ext cx="8660247" cy="4112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758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71500"/>
          </a:xfrm>
        </p:spPr>
        <p:txBody>
          <a:bodyPr/>
          <a:lstStyle/>
          <a:p>
            <a:r>
              <a:rPr lang="en-US" sz="2800" b="1" dirty="0"/>
              <a:t>ERCOT Report on NPRR1112, Reduction of Unsecured Credit Limits</a:t>
            </a:r>
            <a:endParaRPr lang="en-US" sz="2600" b="1" dirty="0">
              <a:solidFill>
                <a:schemeClr val="accent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4FEB966-EA62-42B2-AEA4-B000F19D7F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960" y="1312606"/>
            <a:ext cx="8597843" cy="3905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769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71500"/>
          </a:xfrm>
        </p:spPr>
        <p:txBody>
          <a:bodyPr/>
          <a:lstStyle/>
          <a:p>
            <a:r>
              <a:rPr lang="en-US" sz="2800" b="1" dirty="0"/>
              <a:t>ERCOT Report on NPRR1112, Reduction of Unsecured Credit Limits</a:t>
            </a:r>
            <a:endParaRPr lang="en-US" sz="2600" b="1" dirty="0">
              <a:solidFill>
                <a:schemeClr val="accent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9941504-1172-45F1-B18E-1F51D8CB05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367" y="1279478"/>
            <a:ext cx="8562833" cy="4998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420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71500"/>
          </a:xfrm>
        </p:spPr>
        <p:txBody>
          <a:bodyPr/>
          <a:lstStyle/>
          <a:p>
            <a:r>
              <a:rPr lang="en-US" sz="2400" b="1" dirty="0"/>
              <a:t>ERCOT Report on NPRR1112, Reduction of Unsecured Credit Limits</a:t>
            </a:r>
            <a:endParaRPr lang="en-US" sz="2600" b="1" dirty="0">
              <a:solidFill>
                <a:schemeClr val="accent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66800" y="2971800"/>
            <a:ext cx="2209800" cy="1600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5B6770"/>
                </a:solidFill>
              </a:rPr>
              <a:t>Questions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5B677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5B6770"/>
              </a:solidFill>
            </a:endParaRPr>
          </a:p>
          <a:p>
            <a:r>
              <a:rPr lang="en-US" sz="2400" b="1" dirty="0">
                <a:solidFill>
                  <a:srgbClr val="5B6770"/>
                </a:solidFill>
              </a:rPr>
              <a:t>                                           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B58D005-A92F-46A5-8D61-97AD0E0C19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8455" y="933400"/>
            <a:ext cx="5461454" cy="512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02408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3815A7E89D834392A0E51E8ABDF728" ma:contentTypeVersion="0" ma:contentTypeDescription="Create a new document." ma:contentTypeScope="" ma:versionID="4c883191a8fae46eb0364cba9335e44e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8a821abb8465434af5a1c7bfe0924cf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DCC7147C-1B01-4D1B-8343-8CF995CF7A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purl.org/dc/dcmitype/"/>
    <ds:schemaRef ds:uri="c34af464-7aa1-4edd-9be4-83dffc1cb926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16577</TotalTime>
  <Words>273</Words>
  <Application>Microsoft Office PowerPoint</Application>
  <PresentationFormat>On-screen Show (4:3)</PresentationFormat>
  <Paragraphs>44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Custom Design</vt:lpstr>
      <vt:lpstr>PowerPoint Presentation</vt:lpstr>
      <vt:lpstr>ERCOT Report on NPRR1112, Reduction of Unsecured Credit Limits</vt:lpstr>
      <vt:lpstr>ERCOT Report on NPRR1112, Reduction of Unsecured Credit Limits</vt:lpstr>
      <vt:lpstr>ERCOT Report on NPRR1112, Reduction of Unsecured Credit Limits</vt:lpstr>
      <vt:lpstr>ERCOT Report on NPRR1112, Reduction of Unsecured Credit Limits</vt:lpstr>
      <vt:lpstr>ERCOT Report on NPRR1112, Reduction of Unsecured Credit Limits</vt:lpstr>
      <vt:lpstr>ERCOT Report on NPRR1112, Reduction of Unsecured Credit Limits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Ruane, Mark</cp:lastModifiedBy>
  <cp:revision>194</cp:revision>
  <cp:lastPrinted>2017-09-12T14:00:34Z</cp:lastPrinted>
  <dcterms:created xsi:type="dcterms:W3CDTF">2016-01-21T15:20:31Z</dcterms:created>
  <dcterms:modified xsi:type="dcterms:W3CDTF">2022-05-24T13:09:45Z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0x010100EE3815A7E89D834392A0E51E8ABDF728</vt:lpwstr>
  </property>
</Properties>
</file>