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3"/>
  </p:notesMasterIdLst>
  <p:handoutMasterIdLst>
    <p:handoutMasterId r:id="rId14"/>
  </p:handoutMasterIdLst>
  <p:sldIdLst>
    <p:sldId id="260" r:id="rId7"/>
    <p:sldId id="318" r:id="rId8"/>
    <p:sldId id="613" r:id="rId9"/>
    <p:sldId id="321" r:id="rId10"/>
    <p:sldId id="615" r:id="rId11"/>
    <p:sldId id="602" r:id="rId12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Brandaw, Brian" initials="BB" lastIdx="5" clrIdx="0">
    <p:extLst>
      <p:ext uri="{19B8F6BF-5375-455C-9EA6-DF929625EA0E}">
        <p15:presenceInfo xmlns:p15="http://schemas.microsoft.com/office/powerpoint/2012/main" userId="S::Brian.Brandaw@ercot.com::04aee657-8aa0-46ae-8d87-76153d8b46f3" providerId="AD"/>
      </p:ext>
    </p:extLst>
  </p:cmAuthor>
  <p:cmAuthor id="2" name="Jinright, Susan" initials="JS" lastIdx="5" clrIdx="1">
    <p:extLst>
      <p:ext uri="{19B8F6BF-5375-455C-9EA6-DF929625EA0E}">
        <p15:presenceInfo xmlns:p15="http://schemas.microsoft.com/office/powerpoint/2012/main" userId="S::Susan.Jinright@ercot.com::2984c2d6-c956-49a0-9b02-bca874b9fcea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99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5590" autoAdjust="0"/>
    <p:restoredTop sz="96721" autoAdjust="0"/>
  </p:normalViewPr>
  <p:slideViewPr>
    <p:cSldViewPr showGuides="1">
      <p:cViewPr varScale="1">
        <p:scale>
          <a:sx n="114" d="100"/>
          <a:sy n="114" d="100"/>
        </p:scale>
        <p:origin x="2100" y="10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notesMaster" Target="notesMasters/notesMaster1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5" Type="http://schemas.openxmlformats.org/officeDocument/2006/relationships/slideMaster" Target="slideMasters/slideMaster2.xml"/><Relationship Id="rId15" Type="http://schemas.openxmlformats.org/officeDocument/2006/relationships/commentAuthors" Target="commentAuthors.xml"/><Relationship Id="rId10" Type="http://schemas.openxmlformats.org/officeDocument/2006/relationships/slide" Target="slides/slide4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5/24/2022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5/24/2022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70889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3">
            <a:extLst>
              <a:ext uri="{FF2B5EF4-FFF2-40B4-BE49-F238E27FC236}">
                <a16:creationId xmlns:a16="http://schemas.microsoft.com/office/drawing/2014/main" id="{3D268840-BF02-4F0B-BABD-CE6A89A8AAFB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/>
          <a:lstStyle/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Slide Number Placeholder 5">
            <a:extLst>
              <a:ext uri="{FF2B5EF4-FFF2-40B4-BE49-F238E27FC236}">
                <a16:creationId xmlns:a16="http://schemas.microsoft.com/office/drawing/2014/main" id="{6BE4DB42-EF9B-4D22-82BC-F85C20C3C9B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154552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id="{2F09399B-141B-4FDF-950C-C47746FA058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mailto:LRQualification@ercot.com" TargetMode="Externa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mailto:Matt.Mereness@ercot.com" TargetMode="External"/><Relationship Id="rId2" Type="http://schemas.openxmlformats.org/officeDocument/2006/relationships/hyperlink" Target="https://www.ercot.com/committees/other/twg" TargetMode="Externa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412906" y="1600200"/>
            <a:ext cx="5646034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/>
              <a:t>Market Readiness Updates</a:t>
            </a:r>
          </a:p>
          <a:p>
            <a:r>
              <a:rPr lang="en-US" sz="2400" b="1" dirty="0"/>
              <a:t>NPRR1093 and FFRA</a:t>
            </a:r>
          </a:p>
          <a:p>
            <a:endParaRPr lang="en-US" sz="2400" b="1" dirty="0"/>
          </a:p>
          <a:p>
            <a:endParaRPr lang="en-US" sz="2400" b="1" dirty="0"/>
          </a:p>
          <a:p>
            <a:r>
              <a:rPr lang="en-US" dirty="0"/>
              <a:t>Matt Mereness</a:t>
            </a:r>
          </a:p>
          <a:p>
            <a:endParaRPr lang="en-US" dirty="0"/>
          </a:p>
          <a:p>
            <a:r>
              <a:rPr lang="en-US" dirty="0"/>
              <a:t>TAC Meeting </a:t>
            </a:r>
          </a:p>
          <a:p>
            <a:r>
              <a:rPr lang="en-US" dirty="0"/>
              <a:t>May 25, 2022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6096000" cy="518318"/>
          </a:xfrm>
        </p:spPr>
        <p:txBody>
          <a:bodyPr/>
          <a:lstStyle/>
          <a:p>
            <a:r>
              <a:rPr lang="en-US" sz="2400" b="1" dirty="0">
                <a:solidFill>
                  <a:schemeClr val="accent1"/>
                </a:solidFill>
              </a:rPr>
              <a:t>Outline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066800"/>
            <a:ext cx="8686800" cy="4724400"/>
          </a:xfrm>
        </p:spPr>
        <p:txBody>
          <a:bodyPr/>
          <a:lstStyle/>
          <a:p>
            <a:r>
              <a:rPr lang="en-US" sz="20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Summary of Market Readiness Improvements </a:t>
            </a:r>
          </a:p>
          <a:p>
            <a:r>
              <a:rPr lang="en-US" sz="20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NPRR1093 Load Resource Participation in Non-Spinning Reserve</a:t>
            </a:r>
          </a:p>
          <a:p>
            <a:r>
              <a:rPr lang="en-US" sz="20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NPRR863/FFRA- Fast-Frequency Response Advancement Project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42558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203D6E-CE91-4D60-8480-09C8231C8B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670718"/>
          </a:xfrm>
        </p:spPr>
        <p:txBody>
          <a:bodyPr/>
          <a:lstStyle/>
          <a:p>
            <a:r>
              <a:rPr lang="en-US" sz="2400" dirty="0"/>
              <a:t>Reminder of Improved Market Readiness concepts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005E002-954C-447C-97E7-35DDE1554DD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5" name="Content Placeholder 8">
            <a:extLst>
              <a:ext uri="{FF2B5EF4-FFF2-40B4-BE49-F238E27FC236}">
                <a16:creationId xmlns:a16="http://schemas.microsoft.com/office/drawing/2014/main" id="{BD094A3E-1CA9-431A-A07A-667413CFC7A2}"/>
              </a:ext>
            </a:extLst>
          </p:cNvPr>
          <p:cNvSpPr txBox="1">
            <a:spLocks/>
          </p:cNvSpPr>
          <p:nvPr/>
        </p:nvSpPr>
        <p:spPr>
          <a:xfrm>
            <a:off x="273076" y="914400"/>
            <a:ext cx="8534400" cy="5310432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buFont typeface="+mj-lt"/>
              <a:buAutoNum type="arabicPeriod"/>
            </a:pPr>
            <a:r>
              <a:rPr lang="en-US" sz="2000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Project process changes</a:t>
            </a:r>
            <a:r>
              <a:rPr lang="en-US" sz="20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:</a:t>
            </a:r>
            <a:endParaRPr lang="en-US" sz="2000" i="1" u="sng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lvl="1"/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Early development and delivery of changes to interface specifications</a:t>
            </a:r>
          </a:p>
          <a:p>
            <a:pPr lvl="1"/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Projects will assess the level of market interface impacts and incorporate into project plans to mitigate risks (example, MOTE duration).</a:t>
            </a:r>
          </a:p>
          <a:p>
            <a:pPr>
              <a:buFont typeface="+mj-lt"/>
              <a:buAutoNum type="arabicPeriod"/>
            </a:pPr>
            <a:r>
              <a:rPr lang="en-US" sz="2000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Communication changes</a:t>
            </a:r>
            <a:r>
              <a:rPr lang="en-US" sz="20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:</a:t>
            </a:r>
            <a:endParaRPr lang="en-US" sz="2000" i="1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lvl="1"/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Project team will publish interface changes earlier, posting to both the MIS and Technology Working Group (TWG) stakeholder forum.</a:t>
            </a:r>
          </a:p>
          <a:p>
            <a:pPr lvl="1"/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TWG review of MP interface changes and estimated key project dates:</a:t>
            </a:r>
          </a:p>
          <a:p>
            <a:pPr lvl="2"/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Interface specifications release date / Project/Business workshop date</a:t>
            </a:r>
          </a:p>
          <a:p>
            <a:pPr lvl="2"/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MOTE availability date / Go-Live date</a:t>
            </a:r>
          </a:p>
          <a:p>
            <a:pPr>
              <a:buFont typeface="+mj-lt"/>
              <a:buAutoNum type="arabicPeriod" startAt="3"/>
            </a:pPr>
            <a:r>
              <a:rPr lang="en-US" sz="1800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Market Readiness changes</a:t>
            </a:r>
            <a:r>
              <a:rPr lang="en-US" sz="18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: </a:t>
            </a:r>
            <a:endParaRPr lang="en-US" sz="1600" i="1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457200" lvl="1" indent="0">
              <a:buNone/>
            </a:pPr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ERCOT is improving the MP feedback loop (for FFRA &amp; ECRS implementations) since both projects affect all Ancillary Service submissions (creates reliability risk):</a:t>
            </a:r>
          </a:p>
          <a:p>
            <a:pPr lvl="1"/>
            <a:r>
              <a:rPr lang="en-US" sz="1600" dirty="0">
                <a:solidFill>
                  <a:srgbClr val="00B0F0"/>
                </a:solidFill>
              </a:rPr>
              <a:t>Concept of early Market Notice to communicate risk and MOTE requirements</a:t>
            </a:r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.</a:t>
            </a:r>
          </a:p>
          <a:p>
            <a:pPr lvl="1"/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Concept of longer MOTE Duration (increase from 4 weeks to 7 weeks).</a:t>
            </a:r>
          </a:p>
          <a:p>
            <a:pPr lvl="1"/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Concept of requiring and publishing MOTE submissions by QSEs.</a:t>
            </a:r>
          </a:p>
        </p:txBody>
      </p:sp>
      <p:sp>
        <p:nvSpPr>
          <p:cNvPr id="6" name="Slide Number Placeholder 1">
            <a:extLst>
              <a:ext uri="{FF2B5EF4-FFF2-40B4-BE49-F238E27FC236}">
                <a16:creationId xmlns:a16="http://schemas.microsoft.com/office/drawing/2014/main" id="{6CAAD08E-3803-42E0-AC98-1BE13370E38A}"/>
              </a:ext>
            </a:extLst>
          </p:cNvPr>
          <p:cNvSpPr txBox="1">
            <a:spLocks/>
          </p:cNvSpPr>
          <p:nvPr/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fld id="{0E7085C4-D6A8-46D9-A1BA-F87C2DEFFCDB}" type="slidenum">
              <a:rPr lang="en-US" sz="900" smtClean="0">
                <a:solidFill>
                  <a:srgbClr val="FFFFFF"/>
                </a:solidFill>
                <a:latin typeface="Arial"/>
              </a:rPr>
              <a:pPr>
                <a:defRPr/>
              </a:pPr>
              <a:t>3</a:t>
            </a:fld>
            <a:endParaRPr lang="en-US" sz="900" dirty="0">
              <a:solidFill>
                <a:srgbClr val="FFFFFF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0391491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1A514B-D5DA-4710-95C1-F7E4043E08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</p:spPr>
        <p:txBody>
          <a:bodyPr/>
          <a:lstStyle/>
          <a:p>
            <a:r>
              <a:rPr lang="en-US" sz="2400" dirty="0"/>
              <a:t>NPRR1093 </a:t>
            </a:r>
            <a:br>
              <a:rPr lang="en-US" sz="2400" dirty="0"/>
            </a:br>
            <a:r>
              <a:rPr lang="en-US" sz="2400" dirty="0"/>
              <a:t>Load Resource Participation in Non-Spinning Reserve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E70743-6D22-40AD-9E30-9E96898DCF5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2916" y="1295400"/>
            <a:ext cx="8534400" cy="4419600"/>
          </a:xfrm>
        </p:spPr>
        <p:txBody>
          <a:bodyPr/>
          <a:lstStyle/>
          <a:p>
            <a:r>
              <a:rPr lang="en-US" sz="1800" u="sng" dirty="0">
                <a:solidFill>
                  <a:schemeClr val="tx2"/>
                </a:solidFill>
              </a:rPr>
              <a:t>NPRR1093 Market Readiness Dates (in addition to regular market notices) :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Interface changes published and reviewed at February 10, 2022 TWG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Provisional Qualification Market Notice April 21, 2022</a:t>
            </a:r>
          </a:p>
          <a:p>
            <a:pPr lvl="2"/>
            <a:r>
              <a:rPr lang="en-US" sz="1400" dirty="0">
                <a:solidFill>
                  <a:schemeClr val="tx2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The Resource Entities for existing Load Resources that are currently qualified to provide Responsive Reserve Service (RRS) can submit a provisional qualification request for NSRS to </a:t>
            </a:r>
            <a:r>
              <a:rPr lang="en-US" sz="1400" u="sng" dirty="0">
                <a:solidFill>
                  <a:srgbClr val="00B0F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LRQualification@ercot.com</a:t>
            </a:r>
            <a:r>
              <a:rPr lang="en-US" sz="1400" dirty="0">
                <a:solidFill>
                  <a:schemeClr val="tx2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.  </a:t>
            </a:r>
            <a:endParaRPr lang="en-US" sz="1100" dirty="0">
              <a:solidFill>
                <a:schemeClr val="tx2"/>
              </a:solidFill>
            </a:endParaRP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Project/Business workshop date: April 25, 2022 1-3pm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MOTE deployment date May 5, 2022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MOTE support calls May 12, 2022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Scheduled Release 3 Completion: May 26, 2022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First use of NCLRs for Non-Spin in DAM:  May 27, 2022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First Operating Day that NCLRs can provide NSRS: May 28, 2022</a:t>
            </a:r>
            <a:endParaRPr lang="en-US" sz="1800" dirty="0"/>
          </a:p>
          <a:p>
            <a:endParaRPr lang="en-US" sz="1800" dirty="0"/>
          </a:p>
          <a:p>
            <a:endParaRPr lang="en-US" sz="1800" dirty="0"/>
          </a:p>
          <a:p>
            <a:endParaRPr lang="en-US" sz="1800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86D0D35-51F9-4418-9960-2905D19B470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30628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1A514B-D5DA-4710-95C1-F7E4043E08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746918"/>
          </a:xfrm>
        </p:spPr>
        <p:txBody>
          <a:bodyPr/>
          <a:lstStyle/>
          <a:p>
            <a:r>
              <a:rPr lang="en-US" sz="2400" dirty="0"/>
              <a:t>NPRR863/FFRA</a:t>
            </a:r>
            <a:br>
              <a:rPr lang="en-US" sz="2400" dirty="0"/>
            </a:br>
            <a:r>
              <a:rPr lang="en-US" sz="2400" dirty="0"/>
              <a:t>Fast-Frequency Response Advancement Project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E70743-6D22-40AD-9E30-9E96898DCF5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2916" y="1295400"/>
            <a:ext cx="8534400" cy="4419600"/>
          </a:xfrm>
        </p:spPr>
        <p:txBody>
          <a:bodyPr/>
          <a:lstStyle/>
          <a:p>
            <a:r>
              <a:rPr lang="en-US" sz="1800" u="sng" dirty="0">
                <a:solidFill>
                  <a:schemeClr val="tx2"/>
                </a:solidFill>
              </a:rPr>
              <a:t>FFRA Market Readiness Dates :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Interface change review at December 7, 2021 workshop</a:t>
            </a:r>
          </a:p>
          <a:p>
            <a:pPr lvl="1"/>
            <a:r>
              <a:rPr lang="en-US" sz="1800" dirty="0">
                <a:solidFill>
                  <a:schemeClr val="tx2"/>
                </a:solidFill>
              </a:rPr>
              <a:t>Market Notice concerning Market Readiness May 20, 2022</a:t>
            </a:r>
          </a:p>
          <a:p>
            <a:pPr lvl="2"/>
            <a:r>
              <a:rPr lang="en-US" sz="1400" dirty="0">
                <a:solidFill>
                  <a:schemeClr val="tx2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All QSEs that are qualified providers of Responsive Reserve Service (RRS), Regulation Service, and/or Non-Spinning Reserve Service will be required to demonstrate their ability to submit offers for these Ancillary Services using the new interface prior to implementation of the FFRA project</a:t>
            </a:r>
          </a:p>
          <a:p>
            <a:pPr lvl="2"/>
            <a:r>
              <a:rPr lang="en-US" sz="1400" dirty="0">
                <a:solidFill>
                  <a:schemeClr val="tx2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August-September 2022: MOTE availability for testing where MOTE participation will be required, monitored, and published by ERCOT. </a:t>
            </a:r>
          </a:p>
          <a:p>
            <a:pPr lvl="3"/>
            <a:r>
              <a:rPr lang="en-US" sz="1000" dirty="0">
                <a:solidFill>
                  <a:schemeClr val="tx2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Weeks 1 &amp; 2 - No submission summary published</a:t>
            </a:r>
          </a:p>
          <a:p>
            <a:pPr lvl="3"/>
            <a:r>
              <a:rPr lang="en-US" sz="1000" dirty="0">
                <a:solidFill>
                  <a:schemeClr val="tx2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Weeks 3 &amp; 4 - Publish submission summary by QSE (target 50% success)</a:t>
            </a:r>
          </a:p>
          <a:p>
            <a:pPr lvl="3"/>
            <a:r>
              <a:rPr lang="en-US" sz="1000" dirty="0">
                <a:solidFill>
                  <a:schemeClr val="tx2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Weeks 5 &amp; 6 - Publish submission summary by QSE (target 75% success)</a:t>
            </a:r>
          </a:p>
          <a:p>
            <a:pPr lvl="3"/>
            <a:r>
              <a:rPr lang="en-US" sz="1000" dirty="0">
                <a:solidFill>
                  <a:schemeClr val="tx2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Week   7       - Publish submission summary by QSE (target 95% success)</a:t>
            </a:r>
          </a:p>
          <a:p>
            <a:pPr lvl="1"/>
            <a:r>
              <a:rPr lang="en-US" sz="1800" dirty="0">
                <a:solidFill>
                  <a:schemeClr val="tx2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Project/Business workshop date- tentatively July 25, 2022</a:t>
            </a:r>
          </a:p>
          <a:p>
            <a:pPr lvl="1"/>
            <a:r>
              <a:rPr lang="en-US" sz="1800" dirty="0">
                <a:solidFill>
                  <a:schemeClr val="tx2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FFRA MOTE deployment- mid-August 2022</a:t>
            </a:r>
          </a:p>
          <a:p>
            <a:pPr lvl="1"/>
            <a:r>
              <a:rPr lang="en-US" sz="1800" dirty="0">
                <a:solidFill>
                  <a:schemeClr val="tx2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FFRA Go-Live in Release 5 (early October 2022)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86D0D35-51F9-4418-9960-2905D19B470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7930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1A514B-D5DA-4710-95C1-F7E4043E08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</p:spPr>
        <p:txBody>
          <a:bodyPr/>
          <a:lstStyle/>
          <a:p>
            <a:r>
              <a:rPr lang="en-US" sz="2400" dirty="0"/>
              <a:t>Next Steps and Questions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E70743-6D22-40AD-9E30-9E96898DCF5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2916" y="990600"/>
            <a:ext cx="8534400" cy="4876800"/>
          </a:xfrm>
        </p:spPr>
        <p:txBody>
          <a:bodyPr/>
          <a:lstStyle/>
          <a:p>
            <a:pPr>
              <a:spcAft>
                <a:spcPts val="1200"/>
              </a:spcAft>
            </a:pPr>
            <a:r>
              <a:rPr lang="en-US" sz="18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Next Steps</a:t>
            </a:r>
          </a:p>
          <a:p>
            <a:pPr lvl="1">
              <a:spcAft>
                <a:spcPts val="1200"/>
              </a:spcAft>
            </a:pPr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ERCOT continues to work closely with </a:t>
            </a:r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  <a:hlinkClick r:id="rId2"/>
              </a:rPr>
              <a:t>TWG</a:t>
            </a:r>
            <a:endParaRPr lang="en-US" sz="16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lvl="1"/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ERCOT will periodically update TAC with upcoming Market Readiness milestones</a:t>
            </a:r>
          </a:p>
          <a:p>
            <a:pPr lvl="2">
              <a:tabLst>
                <a:tab pos="2176463" algn="l"/>
                <a:tab pos="7199313" algn="l"/>
              </a:tabLst>
            </a:pPr>
            <a:r>
              <a:rPr lang="en-US" sz="1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NPRR863/FFRA (go-live October 2022)</a:t>
            </a:r>
          </a:p>
          <a:p>
            <a:pPr lvl="2">
              <a:tabLst>
                <a:tab pos="2176463" algn="l"/>
                <a:tab pos="7199313" algn="l"/>
              </a:tabLst>
            </a:pPr>
            <a:r>
              <a:rPr lang="en-US" sz="1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NPRR1120 Firm Fuel Supply Service (go-live 4Q2022)</a:t>
            </a:r>
          </a:p>
          <a:p>
            <a:pPr lvl="2">
              <a:tabLst>
                <a:tab pos="2176463" algn="l"/>
                <a:tab pos="7199313" algn="l"/>
              </a:tabLst>
            </a:pPr>
            <a:r>
              <a:rPr lang="en-US" sz="1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NPRR863/ECRS (go-live first half 2023)</a:t>
            </a:r>
          </a:p>
          <a:p>
            <a:pPr>
              <a:spcAft>
                <a:spcPts val="1200"/>
              </a:spcAft>
            </a:pPr>
            <a:endParaRPr lang="en-US" sz="20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>
              <a:spcAft>
                <a:spcPts val="1200"/>
              </a:spcAft>
            </a:pPr>
            <a:r>
              <a:rPr lang="en-US" sz="18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Further comments or questions can be directed to </a:t>
            </a:r>
            <a:r>
              <a:rPr lang="en-US" sz="1600" dirty="0">
                <a:hlinkClick r:id="rId3"/>
              </a:rPr>
              <a:t>Matt.Mereness@ercot.com</a:t>
            </a:r>
            <a:endParaRPr lang="en-US" sz="1600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86D0D35-51F9-4418-9960-2905D19B470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7745055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86AC9E6-93EC-408A-81EA-765D121FF0C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B248F63C-08AC-4CDD-B36F-0851B11853CB}">
  <ds:schemaRefs>
    <ds:schemaRef ds:uri="http://purl.org/dc/terms/"/>
    <ds:schemaRef ds:uri="http://schemas.openxmlformats.org/package/2006/metadata/core-properties"/>
    <ds:schemaRef ds:uri="http://purl.org/dc/dcmitype/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2006/documentManagement/types"/>
    <ds:schemaRef ds:uri="http://schemas.microsoft.com/office/infopath/2007/PartnerControl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276258</TotalTime>
  <Words>581</Words>
  <Application>Microsoft Office PowerPoint</Application>
  <PresentationFormat>On-screen Show (4:3)</PresentationFormat>
  <Paragraphs>69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1_Custom Design</vt:lpstr>
      <vt:lpstr>Office Theme</vt:lpstr>
      <vt:lpstr>Custom Design</vt:lpstr>
      <vt:lpstr>PowerPoint Presentation</vt:lpstr>
      <vt:lpstr>Outline</vt:lpstr>
      <vt:lpstr>Reminder of Improved Market Readiness concepts</vt:lpstr>
      <vt:lpstr>NPRR1093  Load Resource Participation in Non-Spinning Reserve</vt:lpstr>
      <vt:lpstr>NPRR863/FFRA Fast-Frequency Response Advancement Project</vt:lpstr>
      <vt:lpstr>Next Steps and Questions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Mereness, Matt</cp:lastModifiedBy>
  <cp:revision>2824</cp:revision>
  <cp:lastPrinted>2020-02-05T17:47:59Z</cp:lastPrinted>
  <dcterms:created xsi:type="dcterms:W3CDTF">2016-01-21T15:20:31Z</dcterms:created>
  <dcterms:modified xsi:type="dcterms:W3CDTF">2022-05-24T18:26:56Z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