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338" r:id="rId6"/>
    <p:sldId id="707" r:id="rId7"/>
    <p:sldId id="709" r:id="rId8"/>
    <p:sldId id="710" r:id="rId9"/>
    <p:sldId id="711" r:id="rId10"/>
    <p:sldId id="712" r:id="rId11"/>
    <p:sldId id="713" r:id="rId12"/>
    <p:sldId id="700" r:id="rId13"/>
    <p:sldId id="714" r:id="rId14"/>
    <p:sldId id="305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Loss of Solar MW Events with System Fault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Event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8C5-405F-A998-CDB29046CF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mmm\-yy</c:formatCode>
                <c:ptCount val="10"/>
                <c:pt idx="0">
                  <c:v>44409</c:v>
                </c:pt>
                <c:pt idx="1">
                  <c:v>44440</c:v>
                </c:pt>
                <c:pt idx="2">
                  <c:v>44470</c:v>
                </c:pt>
                <c:pt idx="3">
                  <c:v>44501</c:v>
                </c:pt>
                <c:pt idx="4">
                  <c:v>44531</c:v>
                </c:pt>
                <c:pt idx="5">
                  <c:v>44562</c:v>
                </c:pt>
                <c:pt idx="6">
                  <c:v>44593</c:v>
                </c:pt>
                <c:pt idx="7">
                  <c:v>44621</c:v>
                </c:pt>
                <c:pt idx="8">
                  <c:v>44652</c:v>
                </c:pt>
                <c:pt idx="9">
                  <c:v>44682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252</c:v>
                </c:pt>
                <c:pt idx="1">
                  <c:v>195</c:v>
                </c:pt>
                <c:pt idx="2">
                  <c:v>132</c:v>
                </c:pt>
                <c:pt idx="3">
                  <c:v>0</c:v>
                </c:pt>
                <c:pt idx="4">
                  <c:v>97</c:v>
                </c:pt>
                <c:pt idx="5">
                  <c:v>123</c:v>
                </c:pt>
                <c:pt idx="6">
                  <c:v>207</c:v>
                </c:pt>
                <c:pt idx="7">
                  <c:v>658</c:v>
                </c:pt>
                <c:pt idx="8">
                  <c:v>148</c:v>
                </c:pt>
                <c:pt idx="9">
                  <c:v>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C5-405F-A998-CDB29046CF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Event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8C5-405F-A998-CDB29046CFB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C5-405F-A998-CDB29046CFB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8C5-405F-A998-CDB29046CF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mmm\-yy</c:formatCode>
                <c:ptCount val="10"/>
                <c:pt idx="0">
                  <c:v>44409</c:v>
                </c:pt>
                <c:pt idx="1">
                  <c:v>44440</c:v>
                </c:pt>
                <c:pt idx="2">
                  <c:v>44470</c:v>
                </c:pt>
                <c:pt idx="3">
                  <c:v>44501</c:v>
                </c:pt>
                <c:pt idx="4">
                  <c:v>44531</c:v>
                </c:pt>
                <c:pt idx="5">
                  <c:v>44562</c:v>
                </c:pt>
                <c:pt idx="6">
                  <c:v>44593</c:v>
                </c:pt>
                <c:pt idx="7">
                  <c:v>44621</c:v>
                </c:pt>
                <c:pt idx="8">
                  <c:v>44652</c:v>
                </c:pt>
                <c:pt idx="9">
                  <c:v>44682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225</c:v>
                </c:pt>
                <c:pt idx="1">
                  <c:v>154</c:v>
                </c:pt>
                <c:pt idx="2">
                  <c:v>0</c:v>
                </c:pt>
                <c:pt idx="3">
                  <c:v>0</c:v>
                </c:pt>
                <c:pt idx="4">
                  <c:v>76</c:v>
                </c:pt>
                <c:pt idx="5">
                  <c:v>107</c:v>
                </c:pt>
                <c:pt idx="6">
                  <c:v>123</c:v>
                </c:pt>
                <c:pt idx="7">
                  <c:v>441</c:v>
                </c:pt>
                <c:pt idx="8">
                  <c:v>0</c:v>
                </c:pt>
                <c:pt idx="9">
                  <c:v>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C5-405F-A998-CDB29046CF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Event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8C5-405F-A998-CDB29046CFB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8C5-405F-A998-CDB29046CFB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8C5-405F-A998-CDB29046CFB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8C5-405F-A998-CDB29046CFB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8C5-405F-A998-CDB29046CF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mmm\-yy</c:formatCode>
                <c:ptCount val="10"/>
                <c:pt idx="0">
                  <c:v>44409</c:v>
                </c:pt>
                <c:pt idx="1">
                  <c:v>44440</c:v>
                </c:pt>
                <c:pt idx="2">
                  <c:v>44470</c:v>
                </c:pt>
                <c:pt idx="3">
                  <c:v>44501</c:v>
                </c:pt>
                <c:pt idx="4">
                  <c:v>44531</c:v>
                </c:pt>
                <c:pt idx="5">
                  <c:v>44562</c:v>
                </c:pt>
                <c:pt idx="6">
                  <c:v>44593</c:v>
                </c:pt>
                <c:pt idx="7">
                  <c:v>44621</c:v>
                </c:pt>
                <c:pt idx="8">
                  <c:v>44652</c:v>
                </c:pt>
                <c:pt idx="9">
                  <c:v>44682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213</c:v>
                </c:pt>
                <c:pt idx="1">
                  <c:v>153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89</c:v>
                </c:pt>
                <c:pt idx="6">
                  <c:v>116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8C5-405F-A998-CDB29046CF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Event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8C5-405F-A998-CDB29046CFB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8C5-405F-A998-CDB29046CFB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8C5-405F-A998-CDB29046CFB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8C5-405F-A998-CDB29046CFB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8C5-405F-A998-CDB29046CFB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8C5-405F-A998-CDB29046CFB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8C5-405F-A998-CDB29046CF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mmm\-yy</c:formatCode>
                <c:ptCount val="10"/>
                <c:pt idx="0">
                  <c:v>44409</c:v>
                </c:pt>
                <c:pt idx="1">
                  <c:v>44440</c:v>
                </c:pt>
                <c:pt idx="2">
                  <c:v>44470</c:v>
                </c:pt>
                <c:pt idx="3">
                  <c:v>44501</c:v>
                </c:pt>
                <c:pt idx="4">
                  <c:v>44531</c:v>
                </c:pt>
                <c:pt idx="5">
                  <c:v>44562</c:v>
                </c:pt>
                <c:pt idx="6">
                  <c:v>44593</c:v>
                </c:pt>
                <c:pt idx="7">
                  <c:v>44621</c:v>
                </c:pt>
                <c:pt idx="8">
                  <c:v>44652</c:v>
                </c:pt>
                <c:pt idx="9">
                  <c:v>44682</c:v>
                </c:pt>
              </c:numCache>
            </c:num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0</c:v>
                </c:pt>
                <c:pt idx="1">
                  <c:v>121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98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38C5-405F-A998-CDB29046CFB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24046191"/>
        <c:axId val="524042031"/>
      </c:barChart>
      <c:dateAx>
        <c:axId val="524046191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042031"/>
        <c:crosses val="autoZero"/>
        <c:auto val="1"/>
        <c:lblOffset val="100"/>
        <c:baseTimeUnit val="months"/>
      </c:dateAx>
      <c:valAx>
        <c:axId val="5240420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MW</a:t>
                </a:r>
              </a:p>
            </c:rich>
          </c:tx>
          <c:layout>
            <c:manualLayout>
              <c:xMode val="edge"/>
              <c:yMode val="edge"/>
              <c:x val="1.2691695400642846E-2"/>
              <c:y val="0.43814351577331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0461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1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RFI@ERCOT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638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IBR Ride-Thru Events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Monthly Update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IBRTF Meeting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May 23, 2022</a:t>
            </a:r>
          </a:p>
        </p:txBody>
      </p:sp>
    </p:spTree>
    <p:extLst>
      <p:ext uri="{BB962C8B-B14F-4D97-AF65-F5344CB8AC3E}">
        <p14:creationId xmlns:p14="http://schemas.microsoft.com/office/powerpoint/2010/main" val="3676918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4"/>
            <a:ext cx="5638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r>
              <a:rPr lang="en-US" sz="2800" b="1" dirty="0">
                <a:solidFill>
                  <a:srgbClr val="00AEC7"/>
                </a:solidFill>
                <a:ea typeface="+mj-ea"/>
                <a:cs typeface="+mj-cs"/>
              </a:rPr>
              <a:t>        </a:t>
            </a:r>
            <a:r>
              <a:rPr lang="en-US" sz="6000" b="1" dirty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4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CAB08-FE0B-4A7C-8BBE-980DAAB9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– March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1E854-A6BD-40DE-A8E4-04005B72B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events resulted from fault/failure within the plants</a:t>
            </a:r>
          </a:p>
          <a:p>
            <a:r>
              <a:rPr lang="en-US" dirty="0"/>
              <a:t>Not deemed susceptible to trip for Odessa type event</a:t>
            </a:r>
          </a:p>
          <a:p>
            <a:r>
              <a:rPr lang="en-US" dirty="0"/>
              <a:t>No follow ups scheduled at this time</a:t>
            </a:r>
          </a:p>
          <a:p>
            <a:r>
              <a:rPr lang="en-US" dirty="0"/>
              <a:t>May return to some of these events at later date</a:t>
            </a:r>
          </a:p>
          <a:p>
            <a:r>
              <a:rPr lang="en-US" dirty="0"/>
              <a:t>Still following up with repeat unit trips/ MW swings</a:t>
            </a:r>
          </a:p>
          <a:p>
            <a:pPr lvl="1"/>
            <a:r>
              <a:rPr lang="en-US" dirty="0"/>
              <a:t>Curtailment, PFR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BBB66-6E76-4267-AA1C-6DBC558499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13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E2A35-923A-4DDE-99F5-E3F82A780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Panhandle Windfarm Event 3/22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0DF74-2EB8-4B9F-990D-DABB41C494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3775628-34C5-4E1B-8B92-9EAA89C0CFBB}"/>
              </a:ext>
            </a:extLst>
          </p:cNvPr>
          <p:cNvGrpSpPr/>
          <p:nvPr/>
        </p:nvGrpSpPr>
        <p:grpSpPr>
          <a:xfrm>
            <a:off x="236151" y="819054"/>
            <a:ext cx="8515350" cy="491399"/>
            <a:chOff x="0" y="93541"/>
            <a:chExt cx="8515350" cy="491399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6CF95ED8-8796-4388-8576-0E08E334FEE6}"/>
                </a:ext>
              </a:extLst>
            </p:cNvPr>
            <p:cNvSpPr/>
            <p:nvPr/>
          </p:nvSpPr>
          <p:spPr>
            <a:xfrm>
              <a:off x="0" y="93541"/>
              <a:ext cx="8515350" cy="4913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24648A40-A880-43D4-85E3-AA80B24CE4A3}"/>
                </a:ext>
              </a:extLst>
            </p:cNvPr>
            <p:cNvSpPr txBox="1"/>
            <p:nvPr/>
          </p:nvSpPr>
          <p:spPr>
            <a:xfrm>
              <a:off x="23988" y="117529"/>
              <a:ext cx="8467374" cy="443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Event</a:t>
              </a:r>
              <a:r>
                <a:rPr lang="en-US" sz="2100" kern="1200" dirty="0"/>
                <a:t> #1 – 3/22 @ 4:16 AM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F6F09C83-E156-4335-A9EF-EAD832986DAF}"/>
              </a:ext>
            </a:extLst>
          </p:cNvPr>
          <p:cNvSpPr txBox="1"/>
          <p:nvPr/>
        </p:nvSpPr>
        <p:spPr>
          <a:xfrm>
            <a:off x="260139" y="1299437"/>
            <a:ext cx="435543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A-B phase fault lasting 3.38 cycles on transmission line from large Panhandle substation to windfarm (line owned by windfarm and tripped)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Windfarm was generating a combined 273 MW which was lost due to line trip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Voltage at substation dropped to 0.7pu (345kV) and highest voltage or 1.132pu recorded at nearby substation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Nearby windfarms (8 sites) lost combined ~385 MW following fault with varying recovery times 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Total loss ~658 MW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Frequency dropped from 60.008 Hz to 59.904 Hz (PI)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8A08E2-BAEC-420E-9C49-97E9E9FC8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697" y="1470792"/>
            <a:ext cx="4124296" cy="4930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306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E2A35-923A-4DDE-99F5-E3F82A780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Panhandle Windfarm Event 3/22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0DF74-2EB8-4B9F-990D-DABB41C494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3775628-34C5-4E1B-8B92-9EAA89C0CFBB}"/>
              </a:ext>
            </a:extLst>
          </p:cNvPr>
          <p:cNvGrpSpPr/>
          <p:nvPr/>
        </p:nvGrpSpPr>
        <p:grpSpPr>
          <a:xfrm>
            <a:off x="244642" y="905015"/>
            <a:ext cx="8515350" cy="491399"/>
            <a:chOff x="0" y="93541"/>
            <a:chExt cx="8515350" cy="491399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6CF95ED8-8796-4388-8576-0E08E334FEE6}"/>
                </a:ext>
              </a:extLst>
            </p:cNvPr>
            <p:cNvSpPr/>
            <p:nvPr/>
          </p:nvSpPr>
          <p:spPr>
            <a:xfrm>
              <a:off x="0" y="93541"/>
              <a:ext cx="8515350" cy="4913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24648A40-A880-43D4-85E3-AA80B24CE4A3}"/>
                </a:ext>
              </a:extLst>
            </p:cNvPr>
            <p:cNvSpPr txBox="1"/>
            <p:nvPr/>
          </p:nvSpPr>
          <p:spPr>
            <a:xfrm>
              <a:off x="23988" y="117529"/>
              <a:ext cx="8467374" cy="4434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Event</a:t>
              </a:r>
              <a:r>
                <a:rPr lang="en-US" sz="2100" kern="1200" dirty="0"/>
                <a:t> #2 – 3/22 @ 4:48 AM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F6F09C83-E156-4335-A9EF-EAD832986DAF}"/>
              </a:ext>
            </a:extLst>
          </p:cNvPr>
          <p:cNvSpPr txBox="1"/>
          <p:nvPr/>
        </p:nvSpPr>
        <p:spPr>
          <a:xfrm>
            <a:off x="216568" y="1470793"/>
            <a:ext cx="430337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B-C phase fault lasting 2.88 cycles on transmission line between two large Panhandle substations (line trips)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Voltage at substation dropped to 0.567pu (345kV) and highest voltage or 1.163pu recorded at nearby substation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Nearby windfarms (same 8 sites) lost combined ~441 MW following fault with varying recovery times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Frequency dropped from 59.998 Hz to 59.942 Hz (PI)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659BC4-FB63-41BF-84C2-8C5B8EDF7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064" y="1452486"/>
            <a:ext cx="4135928" cy="4954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5C038-6598-4D0B-8E00-C92F5F334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Panhandle Windfarm Event 3/22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A503A-C9BE-4503-A8CC-8A2148086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3 of 8 sites returned to pre-disturbance output within seconds</a:t>
            </a:r>
          </a:p>
          <a:p>
            <a:r>
              <a:rPr lang="en-US" sz="2200" dirty="0"/>
              <a:t>RFIs sent to remaining 5</a:t>
            </a:r>
          </a:p>
          <a:p>
            <a:r>
              <a:rPr lang="en-US" sz="2200" dirty="0"/>
              <a:t>Most common stated cause for MW reduction is pitch-system related turbine faults</a:t>
            </a:r>
          </a:p>
          <a:p>
            <a:r>
              <a:rPr lang="en-US" sz="2200" dirty="0"/>
              <a:t>Overvoltage tripping also stated in a couple responses</a:t>
            </a:r>
          </a:p>
          <a:p>
            <a:r>
              <a:rPr lang="en-US" sz="2200" dirty="0"/>
              <a:t>One response stated 23 of 27 turbines that faulted were due to </a:t>
            </a:r>
            <a:r>
              <a:rPr lang="en-US" sz="2200" dirty="0" err="1"/>
              <a:t>SubSynchResonance</a:t>
            </a:r>
            <a:r>
              <a:rPr lang="en-US" sz="2200" dirty="0"/>
              <a:t> fault code</a:t>
            </a:r>
          </a:p>
          <a:p>
            <a:r>
              <a:rPr lang="en-US" sz="2200" dirty="0"/>
              <a:t>One unit had very low output for a few minutes for undetermined reasons</a:t>
            </a:r>
          </a:p>
          <a:p>
            <a:r>
              <a:rPr lang="en-US" sz="2200" dirty="0"/>
              <a:t>Most plants stated they are still working with OEMs to perform additional analysis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95ADCD-CDE7-4D43-B906-C8CA54E873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14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8EB6-B4EF-488F-86C5-555C07AB8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NERC Event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98A82-279C-4B42-972B-7A81E5959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Initial report finished and submitted to TRE on May 10</a:t>
            </a:r>
          </a:p>
          <a:p>
            <a:r>
              <a:rPr lang="en-US" sz="2400" dirty="0"/>
              <a:t>ERCOT to follow up with several windfarms in next couple weeks</a:t>
            </a:r>
          </a:p>
          <a:p>
            <a:r>
              <a:rPr lang="en-US" sz="2400" dirty="0"/>
              <a:t>Meeting with NERC this week to discuss additional questions </a:t>
            </a:r>
          </a:p>
          <a:p>
            <a:r>
              <a:rPr lang="en-US" sz="2400" dirty="0"/>
              <a:t>Possible collaboration with NERC/TRE for follow up discussions similar to Odessa Disturbance</a:t>
            </a:r>
          </a:p>
          <a:p>
            <a:r>
              <a:rPr lang="en-US" sz="2400" dirty="0"/>
              <a:t>Final report after follow up discussions</a:t>
            </a:r>
          </a:p>
          <a:p>
            <a:r>
              <a:rPr lang="en-US" sz="2400" dirty="0"/>
              <a:t>Redacted report to present to IBRTF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883ED6-1A83-45D5-B567-98B85F140F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57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7E123-BE3A-43EE-8877-F2D05B273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 – May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FCF1D-D0A0-4E2A-BE8F-022875D05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3 events in April/May in which possible system fault recorded by PMUs coincides with loss of solar generation</a:t>
            </a:r>
          </a:p>
          <a:p>
            <a:r>
              <a:rPr lang="en-US" sz="2400" dirty="0"/>
              <a:t>Event 1 on April 8 was site forced offline by TSP due to grid issues</a:t>
            </a:r>
          </a:p>
          <a:p>
            <a:pPr lvl="1"/>
            <a:r>
              <a:rPr lang="en-US" sz="2200" dirty="0"/>
              <a:t>Plant forced offline by TSP</a:t>
            </a:r>
          </a:p>
          <a:p>
            <a:pPr lvl="1"/>
            <a:r>
              <a:rPr lang="en-US" sz="2200" dirty="0"/>
              <a:t>Breakers at station were opened</a:t>
            </a:r>
          </a:p>
          <a:p>
            <a:pPr lvl="1"/>
            <a:r>
              <a:rPr lang="en-US" sz="2200" dirty="0"/>
              <a:t>No IBR performance issues identified</a:t>
            </a:r>
          </a:p>
          <a:p>
            <a:r>
              <a:rPr lang="en-US" sz="2400" dirty="0"/>
              <a:t>Two events in May were same plants and similar causes as events on 1/20 and 2/17</a:t>
            </a:r>
          </a:p>
          <a:p>
            <a:pPr lvl="1"/>
            <a:r>
              <a:rPr lang="en-US" sz="2200" dirty="0"/>
              <a:t>Plant having issues with catastrophic MVT failures</a:t>
            </a:r>
          </a:p>
          <a:p>
            <a:pPr lvl="1"/>
            <a:r>
              <a:rPr lang="en-US" sz="2200" dirty="0"/>
              <a:t>RE operates neighboring sites with same design issues</a:t>
            </a:r>
          </a:p>
          <a:p>
            <a:pPr lvl="1"/>
            <a:r>
              <a:rPr lang="en-US" sz="2200" dirty="0"/>
              <a:t>ERCOT has had conversations with RE and will monitor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42AA8-4652-478D-9F87-D83A1C63AD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2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0075-98E9-443B-8906-E23DE9706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 of Interest Since August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70FEA-6EDA-45F2-BE2D-B6C10FDB6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052221"/>
          </a:xfrm>
        </p:spPr>
        <p:txBody>
          <a:bodyPr/>
          <a:lstStyle/>
          <a:p>
            <a:r>
              <a:rPr lang="en-US" sz="1400" dirty="0"/>
              <a:t>The following chart shows events with significant loss of IBR generation accompanied by a system fault shown in PMU data.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14992E-7A6C-4B92-86AD-7CEBAED4A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B5DC29-83CB-44D3-8EDC-3FA32DEA1662}"/>
              </a:ext>
            </a:extLst>
          </p:cNvPr>
          <p:cNvSpPr txBox="1"/>
          <p:nvPr/>
        </p:nvSpPr>
        <p:spPr>
          <a:xfrm>
            <a:off x="4908884" y="6096000"/>
            <a:ext cx="419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*273 MW of 658 MW due to line trip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8EC47B9-42D0-474C-907F-B51D64C855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11353"/>
              </p:ext>
            </p:extLst>
          </p:nvPr>
        </p:nvGraphicFramePr>
        <p:xfrm>
          <a:off x="450056" y="1615900"/>
          <a:ext cx="8084344" cy="4319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2552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83B50-CD8F-4D76-B1FD-BC7413FBF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A4DFD-DDF7-4D7B-9C88-2CD833BAA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 longer sending RFIs for smaller events</a:t>
            </a:r>
          </a:p>
          <a:p>
            <a:pPr lvl="1"/>
            <a:r>
              <a:rPr lang="en-US" sz="2200" dirty="0"/>
              <a:t>Will send email with event description and request PMU/DFR data as well as answers to a few basic questions</a:t>
            </a:r>
          </a:p>
          <a:p>
            <a:pPr lvl="1"/>
            <a:r>
              <a:rPr lang="en-US" sz="2200" dirty="0"/>
              <a:t>Quicker response time and less extraneous information/work required</a:t>
            </a:r>
            <a:endParaRPr lang="en-US" dirty="0"/>
          </a:p>
          <a:p>
            <a:pPr lvl="1"/>
            <a:r>
              <a:rPr lang="en-US" sz="2200" dirty="0"/>
              <a:t>Emails coming from </a:t>
            </a:r>
            <a:r>
              <a:rPr lang="en-US" sz="2200" dirty="0">
                <a:hlinkClick r:id="rId2"/>
              </a:rPr>
              <a:t>RFI@ERCOT.COM</a:t>
            </a:r>
            <a:endParaRPr lang="en-US" sz="2200" dirty="0"/>
          </a:p>
          <a:p>
            <a:pPr lvl="1"/>
            <a:r>
              <a:rPr lang="en-US" sz="2200" dirty="0"/>
              <a:t>ERCOT will follow up as needed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89050C-41AE-443D-B6B0-C99C2FACAA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0101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2798</TotalTime>
  <Words>588</Words>
  <Application>Microsoft Office PowerPoint</Application>
  <PresentationFormat>On-screen Show (4:3)</PresentationFormat>
  <Paragraphs>86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January – March Events</vt:lpstr>
      <vt:lpstr>Panhandle Windfarm Event 3/22</vt:lpstr>
      <vt:lpstr>Panhandle Windfarm Event 3/22</vt:lpstr>
      <vt:lpstr>Panhandle Windfarm Event 3/22</vt:lpstr>
      <vt:lpstr>NERC Event Report</vt:lpstr>
      <vt:lpstr>April – May Events</vt:lpstr>
      <vt:lpstr>Events of Interest Since August 2021</vt:lpstr>
      <vt:lpstr>General Comments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Gravois, Patrick</cp:lastModifiedBy>
  <cp:revision>89</cp:revision>
  <cp:lastPrinted>2016-01-21T20:53:15Z</cp:lastPrinted>
  <dcterms:created xsi:type="dcterms:W3CDTF">2016-01-21T15:20:31Z</dcterms:created>
  <dcterms:modified xsi:type="dcterms:W3CDTF">2022-05-23T14:11:47Z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