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7"/>
  </p:notesMasterIdLst>
  <p:handoutMasterIdLst>
    <p:handoutMasterId r:id="rId18"/>
  </p:handoutMasterIdLst>
  <p:sldIdLst>
    <p:sldId id="268" r:id="rId6"/>
    <p:sldId id="337" r:id="rId7"/>
    <p:sldId id="338" r:id="rId8"/>
    <p:sldId id="339" r:id="rId9"/>
    <p:sldId id="340" r:id="rId10"/>
    <p:sldId id="341" r:id="rId11"/>
    <p:sldId id="342" r:id="rId12"/>
    <p:sldId id="343" r:id="rId13"/>
    <p:sldId id="344" r:id="rId14"/>
    <p:sldId id="345" r:id="rId15"/>
    <p:sldId id="305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8" autoAdjust="0"/>
    <p:restoredTop sz="94660"/>
  </p:normalViewPr>
  <p:slideViewPr>
    <p:cSldViewPr showGuides="1">
      <p:cViewPr varScale="1">
        <p:scale>
          <a:sx n="119" d="100"/>
          <a:sy n="119" d="100"/>
        </p:scale>
        <p:origin x="143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9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514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906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33600"/>
            <a:ext cx="5638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Status Update for Odessa Disturbance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IBRTF Meeting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May 23, 2022</a:t>
            </a:r>
          </a:p>
        </p:txBody>
      </p:sp>
    </p:spTree>
    <p:extLst>
      <p:ext uri="{BB962C8B-B14F-4D97-AF65-F5344CB8AC3E}">
        <p14:creationId xmlns:p14="http://schemas.microsoft.com/office/powerpoint/2010/main" val="590203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7325F-19C0-4DF5-BEAC-C2B91D94B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AD148-68F0-45CE-B52E-DD1D51DE7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Only 4 of 10 plants in NERC report have implemented corrective actions at this time</a:t>
            </a:r>
          </a:p>
          <a:p>
            <a:r>
              <a:rPr lang="en-US" sz="2200" dirty="0"/>
              <a:t>Remaining 6 are still susceptible to trip/MW reduction on same root cause for similar event</a:t>
            </a:r>
          </a:p>
          <a:p>
            <a:r>
              <a:rPr lang="en-US" sz="2200" dirty="0"/>
              <a:t>Only 2 out of 10 require no additional follow up for performance requirements (Loss of synchronism)</a:t>
            </a:r>
          </a:p>
          <a:p>
            <a:r>
              <a:rPr lang="en-US" sz="2200" dirty="0"/>
              <a:t>Multiple plants have new personnel since Odessa Disturbance</a:t>
            </a:r>
          </a:p>
          <a:p>
            <a:r>
              <a:rPr lang="en-US" sz="2200" dirty="0"/>
              <a:t>Still receiving limited information from RFI responses; asking REs to provide more details in writing after calls</a:t>
            </a:r>
          </a:p>
          <a:p>
            <a:r>
              <a:rPr lang="en-US" sz="2200" dirty="0"/>
              <a:t>REs can expect continued communications from ERCOT (monthly) until issues resolved and models resubmitted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3F0B4-835F-40B7-AF3A-66DCE438C6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065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33604"/>
            <a:ext cx="5638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rgbClr val="00AEC7"/>
              </a:solidFill>
              <a:ea typeface="+mj-ea"/>
              <a:cs typeface="+mj-cs"/>
            </a:endParaRPr>
          </a:p>
          <a:p>
            <a:endParaRPr lang="en-US" sz="2800" b="1" dirty="0">
              <a:solidFill>
                <a:srgbClr val="00AEC7"/>
              </a:solidFill>
              <a:ea typeface="+mj-ea"/>
              <a:cs typeface="+mj-cs"/>
            </a:endParaRPr>
          </a:p>
          <a:p>
            <a:r>
              <a:rPr lang="en-US" sz="2800" b="1" dirty="0">
                <a:solidFill>
                  <a:srgbClr val="00AEC7"/>
                </a:solidFill>
                <a:ea typeface="+mj-ea"/>
                <a:cs typeface="+mj-cs"/>
              </a:rPr>
              <a:t>        </a:t>
            </a:r>
            <a:r>
              <a:rPr lang="en-US" sz="6000" b="1" dirty="0">
                <a:solidFill>
                  <a:srgbClr val="00AEC7"/>
                </a:solidFill>
                <a:ea typeface="+mj-ea"/>
                <a:cs typeface="+mj-cs"/>
              </a:rPr>
              <a:t>Questions?</a:t>
            </a:r>
            <a:endParaRPr lang="en-US" sz="5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547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BCDB3-68EF-4B4B-AD01-A16F2F9B8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Recent Action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0B49D-7CCA-49BD-9352-40636412F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ERCOT recently had follow up conference calls with REs of 6 solar farms that tripped during Odessa Disturbance</a:t>
            </a:r>
          </a:p>
          <a:p>
            <a:pPr lvl="1"/>
            <a:r>
              <a:rPr lang="en-US" sz="2200" dirty="0"/>
              <a:t>Inverter overvoltage (2)</a:t>
            </a:r>
          </a:p>
          <a:p>
            <a:pPr lvl="1"/>
            <a:r>
              <a:rPr lang="en-US" sz="2200" dirty="0"/>
              <a:t>Inverter underfrequency (1)</a:t>
            </a:r>
          </a:p>
          <a:p>
            <a:pPr lvl="1"/>
            <a:r>
              <a:rPr lang="en-US" sz="2200" dirty="0"/>
              <a:t>Momentary cessation and slow recovery (1)</a:t>
            </a:r>
          </a:p>
          <a:p>
            <a:pPr lvl="1"/>
            <a:r>
              <a:rPr lang="en-US" sz="2200" dirty="0"/>
              <a:t>Feeder breaker overvoltage (1)</a:t>
            </a:r>
          </a:p>
          <a:p>
            <a:pPr lvl="1"/>
            <a:r>
              <a:rPr lang="en-US" sz="2200" dirty="0"/>
              <a:t>Feeder breaker underfrequency (1)</a:t>
            </a:r>
          </a:p>
          <a:p>
            <a:r>
              <a:rPr lang="en-US" sz="2200" dirty="0"/>
              <a:t>Call with OEM rep for momentary cessation and delayed reactive injection</a:t>
            </a:r>
          </a:p>
          <a:p>
            <a:r>
              <a:rPr lang="en-US" sz="2200" dirty="0"/>
              <a:t>Sent out emails to all plants with TMEIC inverters to verify loss of synchronism protection disabled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5B555B-2096-41D6-91A4-8B4AA02CAF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527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6B4A3-0E7D-42B8-A5CB-943BD9D70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Inverter Overvoltage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ADD3-BA46-481E-9FE5-4D4D5C360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02889"/>
            <a:ext cx="8534400" cy="5052221"/>
          </a:xfrm>
        </p:spPr>
        <p:txBody>
          <a:bodyPr/>
          <a:lstStyle/>
          <a:p>
            <a:r>
              <a:rPr lang="en-US" sz="2200" dirty="0"/>
              <a:t>Two plants reviewing possible k factor adjustments with TMEIC</a:t>
            </a:r>
          </a:p>
          <a:p>
            <a:pPr lvl="1"/>
            <a:r>
              <a:rPr lang="en-US" sz="2200" dirty="0"/>
              <a:t>Plant 1 has provided update on 5/20 with plan (no timeline yet)</a:t>
            </a:r>
          </a:p>
          <a:p>
            <a:pPr lvl="2"/>
            <a:r>
              <a:rPr lang="en-US" dirty="0"/>
              <a:t>Contracting with firm to provide PSCAD modeling to replicate event, tune model by adjusting k-factor, ensure tuning complies with PRC-024-2</a:t>
            </a:r>
          </a:p>
          <a:p>
            <a:pPr lvl="2"/>
            <a:r>
              <a:rPr lang="en-US" dirty="0"/>
              <a:t>Will need to resubmit model to ERCOT</a:t>
            </a:r>
          </a:p>
          <a:p>
            <a:pPr lvl="1"/>
            <a:r>
              <a:rPr lang="en-US" sz="2200" dirty="0"/>
              <a:t>Plant 2 responded 5/16 but has not provided plan/timeline for adjusting k-factor/tuning</a:t>
            </a:r>
          </a:p>
          <a:p>
            <a:pPr lvl="2"/>
            <a:r>
              <a:rPr lang="en-US" dirty="0"/>
              <a:t>TMEIC has suggested increasing overvoltage trip to 1.4pu; momentary cessation above 1.25pu</a:t>
            </a:r>
          </a:p>
          <a:p>
            <a:pPr lvl="2"/>
            <a:r>
              <a:rPr lang="en-US" dirty="0"/>
              <a:t>Will follow up this week for plan/timeline</a:t>
            </a:r>
          </a:p>
          <a:p>
            <a:r>
              <a:rPr lang="en-US" sz="2200" dirty="0"/>
              <a:t>Both plants still susceptible to trips for similar event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8307D7-5C77-4594-8759-93FD6A2FB5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076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ABABC-B97B-4EA1-A87E-59AA0DD40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Inverter Underfrequency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343AA-1B2A-4CA3-AD89-8903DAC52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Single plant that had all inverters trip on underfrequency below 58.4 Hz</a:t>
            </a:r>
          </a:p>
          <a:p>
            <a:r>
              <a:rPr lang="en-US" sz="2200" dirty="0"/>
              <a:t>Plant has submitted a plan to begin work on 6/17/2022 to:</a:t>
            </a:r>
          </a:p>
          <a:p>
            <a:pPr lvl="1"/>
            <a:r>
              <a:rPr lang="en-US" sz="2200" dirty="0"/>
              <a:t>Inquire with OEM on how to test and calibrate frequency sensing device within the inverters</a:t>
            </a:r>
          </a:p>
          <a:p>
            <a:pPr lvl="1"/>
            <a:r>
              <a:rPr lang="en-US" sz="2200" dirty="0"/>
              <a:t>Assess inverter limits and propose new frequency no-trip zone to comply with ERCOT NOG</a:t>
            </a:r>
          </a:p>
          <a:p>
            <a:pPr lvl="1"/>
            <a:r>
              <a:rPr lang="en-US" sz="2200" dirty="0"/>
              <a:t>Update models and submit</a:t>
            </a:r>
          </a:p>
          <a:p>
            <a:pPr lvl="1"/>
            <a:r>
              <a:rPr lang="en-US" sz="2200" dirty="0"/>
              <a:t>Upon model approval, implement new inverter parameters</a:t>
            </a:r>
          </a:p>
          <a:p>
            <a:r>
              <a:rPr lang="en-US" sz="2200" dirty="0"/>
              <a:t>Timeline to submit models TBD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1A1BC4-F005-4F20-8F34-49682371C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619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00FEC-3E05-446B-A7AB-2B1830F8B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Momentary Cessation/ Slow 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18C6C-16F6-4854-BA1D-46D6C1A73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Single plant with legacy inverters which cannot disable momentary cessation without risking equipment damage</a:t>
            </a:r>
          </a:p>
          <a:p>
            <a:pPr lvl="1"/>
            <a:r>
              <a:rPr lang="en-US" sz="2200" dirty="0"/>
              <a:t>One possible upgrade but will not mitigate root cause seen in  Odessa event (loss of synch invokes MC)</a:t>
            </a:r>
          </a:p>
          <a:p>
            <a:r>
              <a:rPr lang="en-US" sz="2200" dirty="0"/>
              <a:t>Plant has installed new plant level control system</a:t>
            </a:r>
          </a:p>
          <a:p>
            <a:r>
              <a:rPr lang="en-US" sz="2200" dirty="0"/>
              <a:t>Were not able to find cause of slow/variable response of the two units in old system</a:t>
            </a:r>
          </a:p>
          <a:p>
            <a:r>
              <a:rPr lang="en-US" sz="2200" dirty="0"/>
              <a:t>Expectation that recovery would be within one second for similar event, </a:t>
            </a:r>
            <a:r>
              <a:rPr lang="en-US" sz="2200" dirty="0" err="1"/>
              <a:t>i.e</a:t>
            </a:r>
            <a:r>
              <a:rPr lang="en-US" sz="2200" dirty="0"/>
              <a:t>, plant level control would not impede inverter ramp rate</a:t>
            </a:r>
          </a:p>
          <a:p>
            <a:r>
              <a:rPr lang="en-US" sz="2200" dirty="0"/>
              <a:t>RE to provide update to RFI and written verification of plant’s expected response</a:t>
            </a:r>
          </a:p>
          <a:p>
            <a:r>
              <a:rPr lang="en-US" sz="2200" dirty="0"/>
              <a:t>Will need to resubmit model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7BC772-C22E-4CA5-8999-29AC504C30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962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9D8B4-2D57-4766-B422-51AF7BDA2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Feeder Breaker Overvoltage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8E0BE-6FFC-4562-8322-84A4A9C59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Single plant that had all feeder breakers trip on overvoltage above 1.25pu</a:t>
            </a:r>
          </a:p>
          <a:p>
            <a:r>
              <a:rPr lang="en-US" sz="2200" dirty="0"/>
              <a:t>Feeder breaker overvoltage protection disabled at site</a:t>
            </a:r>
          </a:p>
          <a:p>
            <a:r>
              <a:rPr lang="en-US" sz="2200" dirty="0"/>
              <a:t>Concern that inverter overvoltage protection may trip for similar event (1.25 </a:t>
            </a:r>
            <a:r>
              <a:rPr lang="en-US" sz="2200" dirty="0" err="1"/>
              <a:t>pu</a:t>
            </a:r>
            <a:r>
              <a:rPr lang="en-US" sz="2200" dirty="0"/>
              <a:t> at 0.2 seconds)</a:t>
            </a:r>
          </a:p>
          <a:p>
            <a:r>
              <a:rPr lang="en-US" sz="2200" dirty="0"/>
              <a:t>RE to perform studies to verify if overvoltage protection is sufficient to ride through or needs to be relaxed</a:t>
            </a:r>
          </a:p>
          <a:p>
            <a:r>
              <a:rPr lang="en-US" sz="2200" dirty="0"/>
              <a:t>Site increased reactive injection after POI voltage returned to nominal</a:t>
            </a:r>
          </a:p>
          <a:p>
            <a:r>
              <a:rPr lang="en-US" sz="2200" dirty="0"/>
              <a:t>Site also had active power go to zero immediately following fault</a:t>
            </a:r>
          </a:p>
          <a:p>
            <a:r>
              <a:rPr lang="en-US" sz="2200" dirty="0"/>
              <a:t>Plant personnel to work with OEM to study MW/MVAR response to disturbance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BF3EE8-85FD-4677-B555-5EE2C5809A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0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E3D20-269E-4CD4-B4F4-F6A08096F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Feeder Breaker Underfrequency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687D9-53D9-4A8C-AE29-6665A053E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Single plant that had one feeder breaker trip on underfrequency &lt; 57.5 Hz</a:t>
            </a:r>
          </a:p>
          <a:p>
            <a:r>
              <a:rPr lang="en-US" sz="2200" dirty="0"/>
              <a:t>Site has not yet addressed erroneous measurement but in progress</a:t>
            </a:r>
          </a:p>
          <a:p>
            <a:pPr lvl="1"/>
            <a:r>
              <a:rPr lang="en-US" sz="2200" dirty="0"/>
              <a:t>Frequency should be measured with at least 3-5 delay, and filtered for spikes that may occur during fault conditions</a:t>
            </a:r>
          </a:p>
          <a:p>
            <a:r>
              <a:rPr lang="en-US" sz="2200" dirty="0"/>
              <a:t>Plant personnel working with OEM to set voltage and frequency ride through curves to equipment tolerances instead of directly on “No Trip Zones” </a:t>
            </a:r>
          </a:p>
          <a:p>
            <a:r>
              <a:rPr lang="en-US" sz="2200" dirty="0"/>
              <a:t>Timeline TBD; waiting for plan submittal</a:t>
            </a:r>
          </a:p>
          <a:p>
            <a:r>
              <a:rPr lang="en-US" sz="2200" dirty="0"/>
              <a:t>Will need to resubmit models (concern with OEM not providing up to date models that meet requirements)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E77C3-92EB-4D9A-B18F-43E6D0A8C4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904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D9E68-E066-48E1-A61E-77A2A8624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TMEIC PLL Loss of Synchronism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974A3A-43B4-4A19-AC92-105FCD05E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All 3 plants that tripped on loss of synch during Odessa Disturbance have disabled function</a:t>
            </a:r>
          </a:p>
          <a:p>
            <a:r>
              <a:rPr lang="en-US" sz="2200" dirty="0"/>
              <a:t>Emails sent to all remaining plants with TMEIC inverters to confirm function has been disabled</a:t>
            </a:r>
          </a:p>
          <a:p>
            <a:r>
              <a:rPr lang="en-US" sz="2200" dirty="0"/>
              <a:t>12 of 21 remaining plants have confirmed function disabled</a:t>
            </a:r>
          </a:p>
          <a:p>
            <a:r>
              <a:rPr lang="en-US" sz="2200" dirty="0"/>
              <a:t>1 to be disabled in June, 1 with date TBD</a:t>
            </a:r>
          </a:p>
          <a:p>
            <a:r>
              <a:rPr lang="en-US" sz="2200" dirty="0"/>
              <a:t>Will follow up with rest this week (due 5/20)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403A0B-59AE-4669-86AD-81075D86C1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860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41024-DB91-4102-8FA8-24696077D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Remaining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2DCBE-BF2F-4FFF-9D1C-27F11BC71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Two plants with KACO inverters that were not able to identify root cause of trips during Odessa Disturbance</a:t>
            </a:r>
          </a:p>
          <a:p>
            <a:r>
              <a:rPr lang="en-US" sz="2200" dirty="0"/>
              <a:t>ERCOT to meet with OEM that took over service of KACO inverters</a:t>
            </a:r>
          </a:p>
          <a:p>
            <a:r>
              <a:rPr lang="en-US" sz="2200" dirty="0"/>
              <a:t>Follow up with plants to make sure they are capable of capturing data/logs/fault records for future events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C9826B-B661-4E97-B6E4-0D07EE3811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95451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2692</TotalTime>
  <Words>790</Words>
  <Application>Microsoft Office PowerPoint</Application>
  <PresentationFormat>On-screen Show (4:3)</PresentationFormat>
  <Paragraphs>88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PowerPoint Presentation</vt:lpstr>
      <vt:lpstr>Overview of Recent Action Items</vt:lpstr>
      <vt:lpstr>Inverter Overvoltage</vt:lpstr>
      <vt:lpstr>Inverter Underfrequency</vt:lpstr>
      <vt:lpstr>Momentary Cessation/ Slow Recovery</vt:lpstr>
      <vt:lpstr>Feeder Breaker Overvoltage</vt:lpstr>
      <vt:lpstr>Feeder Breaker Underfrequency</vt:lpstr>
      <vt:lpstr>TMEIC PLL Loss of Synchronism</vt:lpstr>
      <vt:lpstr>Other Remaining Work</vt:lpstr>
      <vt:lpstr>General Comments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Gravois, Patrick</cp:lastModifiedBy>
  <cp:revision>73</cp:revision>
  <cp:lastPrinted>2016-01-21T20:53:15Z</cp:lastPrinted>
  <dcterms:created xsi:type="dcterms:W3CDTF">2016-01-21T15:20:31Z</dcterms:created>
  <dcterms:modified xsi:type="dcterms:W3CDTF">2022-05-23T14:37:12Z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