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9" r:id="rId2"/>
    <p:sldId id="274" r:id="rId3"/>
    <p:sldId id="277" r:id="rId4"/>
    <p:sldId id="278" r:id="rId5"/>
    <p:sldId id="279" r:id="rId6"/>
    <p:sldId id="280" r:id="rId7"/>
    <p:sldId id="281" r:id="rId8"/>
    <p:sldId id="283" r:id="rId9"/>
    <p:sldId id="282" r:id="rId10"/>
    <p:sldId id="284" r:id="rId11"/>
    <p:sldId id="276"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A35"/>
    <a:srgbClr val="595959"/>
    <a:srgbClr val="204C82"/>
    <a:srgbClr val="F15934"/>
    <a:srgbClr val="1B8ACB"/>
    <a:srgbClr val="4297CB"/>
    <a:srgbClr val="E4E5ED"/>
    <a:srgbClr val="1B335A"/>
    <a:srgbClr val="6DB1D6"/>
    <a:srgbClr val="549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6" autoAdjust="0"/>
    <p:restoredTop sz="84308" autoAdjust="0"/>
  </p:normalViewPr>
  <p:slideViewPr>
    <p:cSldViewPr snapToGrid="0" snapToObjects="1">
      <p:cViewPr varScale="1">
        <p:scale>
          <a:sx n="95" d="100"/>
          <a:sy n="95" d="100"/>
        </p:scale>
        <p:origin x="10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1BD72-1C83-ED40-BB6A-FD8BA7F03885}" type="datetimeFigureOut">
              <a:rPr lang="en-US" smtClean="0"/>
              <a:t>5/22/2022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5566E-B3BE-1F4D-A66D-8BD8451EA378}" type="slidenum">
              <a:rPr lang="en-US" smtClean="0"/>
              <a:t>‹#›</a:t>
            </a:fld>
            <a:endParaRPr lang="en-US" dirty="0"/>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events are phase to phase fault on 500 kV line and one event single line to fault fault on 500 kV breaker. </a:t>
            </a:r>
          </a:p>
          <a:p>
            <a:r>
              <a:rPr lang="en-US" dirty="0"/>
              <a:t>Active power recovery extends many seconds (or minutes after fault clears)</a:t>
            </a:r>
          </a:p>
        </p:txBody>
      </p:sp>
      <p:sp>
        <p:nvSpPr>
          <p:cNvPr id="4" name="Slide Number Placeholder 3"/>
          <p:cNvSpPr>
            <a:spLocks noGrp="1"/>
          </p:cNvSpPr>
          <p:nvPr>
            <p:ph type="sldNum" sz="quarter" idx="5"/>
          </p:nvPr>
        </p:nvSpPr>
        <p:spPr/>
        <p:txBody>
          <a:bodyPr/>
          <a:lstStyle/>
          <a:p>
            <a:fld id="{72D5566E-B3BE-1F4D-A66D-8BD8451EA378}" type="slidenum">
              <a:rPr lang="en-US" smtClean="0"/>
              <a:t>2</a:t>
            </a:fld>
            <a:endParaRPr lang="en-US" dirty="0"/>
          </a:p>
        </p:txBody>
      </p:sp>
    </p:spTree>
    <p:extLst>
      <p:ext uri="{BB962C8B-B14F-4D97-AF65-F5344CB8AC3E}">
        <p14:creationId xmlns:p14="http://schemas.microsoft.com/office/powerpoint/2010/main" val="12988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Analysis Improvements:</a:t>
            </a:r>
          </a:p>
          <a:p>
            <a:pPr marL="171450" indent="-171450">
              <a:buFont typeface="Arial" panose="020B0604020202020204" pitchFamily="34" charset="0"/>
              <a:buChar char="•"/>
            </a:pPr>
            <a:r>
              <a:rPr lang="en-US" dirty="0"/>
              <a:t>Understanding momentary cessation versus tripping</a:t>
            </a:r>
          </a:p>
          <a:p>
            <a:pPr marL="171450" indent="-171450">
              <a:buFont typeface="Arial" panose="020B0604020202020204" pitchFamily="34" charset="0"/>
              <a:buChar char="•"/>
            </a:pPr>
            <a:r>
              <a:rPr lang="en-US" dirty="0"/>
              <a:t>Analyzing smaller events </a:t>
            </a:r>
          </a:p>
          <a:p>
            <a:pPr marL="171450" indent="-171450">
              <a:buFont typeface="Arial" panose="020B0604020202020204" pitchFamily="34" charset="0"/>
              <a:buChar char="•"/>
            </a:pPr>
            <a:r>
              <a:rPr lang="en-US" dirty="0"/>
              <a:t>Proactively engaging plant owners </a:t>
            </a:r>
          </a:p>
        </p:txBody>
      </p:sp>
      <p:sp>
        <p:nvSpPr>
          <p:cNvPr id="4" name="Slide Number Placeholder 3"/>
          <p:cNvSpPr>
            <a:spLocks noGrp="1"/>
          </p:cNvSpPr>
          <p:nvPr>
            <p:ph type="sldNum" sz="quarter" idx="5"/>
          </p:nvPr>
        </p:nvSpPr>
        <p:spPr/>
        <p:txBody>
          <a:bodyPr/>
          <a:lstStyle/>
          <a:p>
            <a:fld id="{72D5566E-B3BE-1F4D-A66D-8BD8451EA378}" type="slidenum">
              <a:rPr lang="en-US" smtClean="0"/>
              <a:t>4</a:t>
            </a:fld>
            <a:endParaRPr lang="en-US" dirty="0"/>
          </a:p>
        </p:txBody>
      </p:sp>
    </p:spTree>
    <p:extLst>
      <p:ext uri="{BB962C8B-B14F-4D97-AF65-F5344CB8AC3E}">
        <p14:creationId xmlns:p14="http://schemas.microsoft.com/office/powerpoint/2010/main" val="101709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panose="02000000000000000000" pitchFamily="2" charset="0"/>
              </a:rPr>
              <a:t>MOD-026: Verification of Models and Data for Generator Excitation Control System or Plant Volt/Var Control Functions</a:t>
            </a:r>
          </a:p>
          <a:p>
            <a:r>
              <a:rPr lang="en-US" b="0" i="0" dirty="0">
                <a:solidFill>
                  <a:srgbClr val="4D5156"/>
                </a:solidFill>
                <a:effectLst/>
                <a:latin typeface="Roboto" panose="02000000000000000000" pitchFamily="2" charset="0"/>
              </a:rPr>
              <a:t>MOD-027: Verification of Models and Data for Turbine/Governor and Load Control or Active Power/Frequency Control Functions</a:t>
            </a:r>
          </a:p>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7</a:t>
            </a:fld>
            <a:endParaRPr lang="en-US" dirty="0"/>
          </a:p>
        </p:txBody>
      </p:sp>
    </p:spTree>
    <p:extLst>
      <p:ext uri="{BB962C8B-B14F-4D97-AF65-F5344CB8AC3E}">
        <p14:creationId xmlns:p14="http://schemas.microsoft.com/office/powerpoint/2010/main" val="97204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8</a:t>
            </a:fld>
            <a:endParaRPr lang="en-US" dirty="0"/>
          </a:p>
        </p:txBody>
      </p:sp>
    </p:spTree>
    <p:extLst>
      <p:ext uri="{BB962C8B-B14F-4D97-AF65-F5344CB8AC3E}">
        <p14:creationId xmlns:p14="http://schemas.microsoft.com/office/powerpoint/2010/main" val="25115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9</a:t>
            </a:fld>
            <a:endParaRPr lang="en-US" dirty="0"/>
          </a:p>
        </p:txBody>
      </p:sp>
    </p:spTree>
    <p:extLst>
      <p:ext uri="{BB962C8B-B14F-4D97-AF65-F5344CB8AC3E}">
        <p14:creationId xmlns:p14="http://schemas.microsoft.com/office/powerpoint/2010/main" val="316774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ola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5C729-741E-6B44-A7AC-6AA7807CB8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D03B6BA0-FD74-3B48-BAD0-3E4A9E15B1F0}"/>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6" name="Text Placeholder 9">
            <a:extLst>
              <a:ext uri="{FF2B5EF4-FFF2-40B4-BE49-F238E27FC236}">
                <a16:creationId xmlns:a16="http://schemas.microsoft.com/office/drawing/2014/main" id="{0D59EA06-173C-1546-822A-7C670BC5D4D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7" name="Text Placeholder 9">
            <a:extLst>
              <a:ext uri="{FF2B5EF4-FFF2-40B4-BE49-F238E27FC236}">
                <a16:creationId xmlns:a16="http://schemas.microsoft.com/office/drawing/2014/main" id="{6B2C24B5-2351-234E-8B14-24F097754E79}"/>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8" name="Text Placeholder 9">
            <a:extLst>
              <a:ext uri="{FF2B5EF4-FFF2-40B4-BE49-F238E27FC236}">
                <a16:creationId xmlns:a16="http://schemas.microsoft.com/office/drawing/2014/main" id="{F1B64898-8C6B-3D45-BAB4-948CF4362573}"/>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9" name="Rectangle 18">
            <a:extLst>
              <a:ext uri="{FF2B5EF4-FFF2-40B4-BE49-F238E27FC236}">
                <a16:creationId xmlns:a16="http://schemas.microsoft.com/office/drawing/2014/main" id="{B071445B-2387-3E4B-8C1C-E8291EC9C841}"/>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16072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dirty="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6172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5601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1023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828625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89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3634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endParaRPr lang="en-US" dirty="0"/>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08234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Slide: Transmis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C4189-A8B6-764E-9262-6C7626146A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69207D67-D731-3B4C-8D2F-B105B9A913B7}"/>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2651192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Slide: Solar, Wind, Hyd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4F66D-F4B7-6647-81B3-3BED9C610C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F2B99031-DE0B-0444-B268-EE84F1F2F248}"/>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422937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Section Slide: Wi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AC249-3562-9C4F-97A1-32363089E1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9" name="TextBox 8">
            <a:extLst>
              <a:ext uri="{FF2B5EF4-FFF2-40B4-BE49-F238E27FC236}">
                <a16:creationId xmlns:a16="http://schemas.microsoft.com/office/drawing/2014/main" id="{E4971496-21EE-2449-A97A-38916EFF48EB}"/>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378817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mission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2EA1F4-4004-E94D-8C88-5E9B936714F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2" name="Rectangle 11">
            <a:extLst>
              <a:ext uri="{FF2B5EF4-FFF2-40B4-BE49-F238E27FC236}">
                <a16:creationId xmlns:a16="http://schemas.microsoft.com/office/drawing/2014/main" id="{46D72123-287B-4147-894B-02484980DCA5}"/>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844586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Section Slide: Sola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4B2ACC-6F4D-BB4E-BDEF-9027A561689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Tree>
    <p:extLst>
      <p:ext uri="{BB962C8B-B14F-4D97-AF65-F5344CB8AC3E}">
        <p14:creationId xmlns:p14="http://schemas.microsoft.com/office/powerpoint/2010/main" val="141501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dirty="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dirty="0">
                <a:solidFill>
                  <a:srgbClr val="F15934"/>
                </a:solidFill>
                <a:latin typeface="Montserrat" pitchFamily="2" charset="77"/>
              </a:rPr>
              <a:t>THANK </a:t>
            </a:r>
          </a:p>
          <a:p>
            <a:r>
              <a:rPr lang="en-US" sz="5400" b="0" i="0" dirty="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Contact info</a:t>
            </a:r>
          </a:p>
        </p:txBody>
      </p:sp>
    </p:spTree>
    <p:extLst>
      <p:ext uri="{BB962C8B-B14F-4D97-AF65-F5344CB8AC3E}">
        <p14:creationId xmlns:p14="http://schemas.microsoft.com/office/powerpoint/2010/main" val="285544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Wind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4602AC-CA75-DE45-8E20-1F3E94FF43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
        <p:nvSpPr>
          <p:cNvPr id="12" name="Rectangle 11">
            <a:extLst>
              <a:ext uri="{FF2B5EF4-FFF2-40B4-BE49-F238E27FC236}">
                <a16:creationId xmlns:a16="http://schemas.microsoft.com/office/drawing/2014/main" id="{4F83B73E-491A-2041-818C-DFC411DBB8AF}"/>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Tree>
    <p:extLst>
      <p:ext uri="{BB962C8B-B14F-4D97-AF65-F5344CB8AC3E}">
        <p14:creationId xmlns:p14="http://schemas.microsoft.com/office/powerpoint/2010/main" val="193072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51422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uildings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A95210-627D-7C43-B61A-AB65F02137D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42993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cenery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4CAA1-FE27-EE4F-A40E-22534542E2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148966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uildings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4BA2E4-6051-0043-9B35-423A8BCDD8DA}"/>
              </a:ext>
            </a:extLst>
          </p:cNvPr>
          <p:cNvSpPr/>
          <p:nvPr userDrawn="1"/>
        </p:nvSpPr>
        <p:spPr>
          <a:xfrm>
            <a:off x="225082" y="225084"/>
            <a:ext cx="11746523" cy="6372665"/>
          </a:xfrm>
          <a:prstGeom prst="rect">
            <a:avLst/>
          </a:prstGeom>
          <a:solidFill>
            <a:srgbClr val="187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2"/>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dirty="0">
                <a:solidFill>
                  <a:schemeClr val="bg1"/>
                </a:solidFill>
                <a:effectLst/>
                <a:latin typeface="Montserrat" pitchFamily="2" charset="77"/>
              </a:rPr>
              <a:t>©2022 ESIG. All rights Reserved.</a:t>
            </a:r>
            <a:endParaRPr lang="en-US" sz="800" b="0" dirty="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dirty="0"/>
              <a:t>Author title</a:t>
            </a:r>
          </a:p>
        </p:txBody>
      </p:sp>
    </p:spTree>
    <p:extLst>
      <p:ext uri="{BB962C8B-B14F-4D97-AF65-F5344CB8AC3E}">
        <p14:creationId xmlns:p14="http://schemas.microsoft.com/office/powerpoint/2010/main" val="302349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29064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endParaRPr lang="en-US" dirty="0"/>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30425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23"/>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24"/>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dirty="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dirty="0">
                <a:solidFill>
                  <a:schemeClr val="bg1">
                    <a:lumMod val="75000"/>
                  </a:schemeClr>
                </a:solidFill>
                <a:effectLst/>
                <a:latin typeface="Montserrat" pitchFamily="2" charset="77"/>
              </a:rPr>
              <a:t>©2022 ESIG. All rights Reserved.</a:t>
            </a:r>
            <a:endParaRPr lang="en-US" sz="800" b="0" dirty="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4780029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0" r:id="rId4"/>
    <p:sldLayoutId id="2147483675" r:id="rId5"/>
    <p:sldLayoutId id="2147483677" r:id="rId6"/>
    <p:sldLayoutId id="2147483676" r:id="rId7"/>
    <p:sldLayoutId id="2147483670" r:id="rId8"/>
    <p:sldLayoutId id="2147483672" r:id="rId9"/>
    <p:sldLayoutId id="2147483671" r:id="rId10"/>
    <p:sldLayoutId id="2147483650" r:id="rId11"/>
    <p:sldLayoutId id="2147483663" r:id="rId12"/>
    <p:sldLayoutId id="2147483673" r:id="rId13"/>
    <p:sldLayoutId id="2147483664" r:id="rId14"/>
    <p:sldLayoutId id="2147483665" r:id="rId15"/>
    <p:sldLayoutId id="2147483655" r:id="rId16"/>
    <p:sldLayoutId id="2147483666" r:id="rId17"/>
    <p:sldLayoutId id="2147483667" r:id="rId18"/>
    <p:sldLayoutId id="2147483668" r:id="rId19"/>
    <p:sldLayoutId id="2147483669" r:id="rId20"/>
    <p:sldLayoutId id="2147483674" r:id="rId21"/>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esig.energy/event/special-topic-webinar-interconnection-study-criteria/" TargetMode="External"/><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sig.energy/event/2022-special-topic-workshop-grid-forming-ibrs/" TargetMode="External"/><Relationship Id="rId2" Type="http://schemas.openxmlformats.org/officeDocument/2006/relationships/image" Target="../media/image22.jpg"/><Relationship Id="rId1" Type="http://schemas.openxmlformats.org/officeDocument/2006/relationships/slideLayout" Target="../slideLayouts/slideLayout11.xml"/><Relationship Id="rId4" Type="http://schemas.openxmlformats.org/officeDocument/2006/relationships/hyperlink" Target="https://www.esig.energy/event/2022-meteorology-and-market-design-for-grid-services-workshop/"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esig.energy/grid-forming-technology-in-energy-systems-integration/"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nerc.webex.com/recordingservice/sites/nerc/recording/c92f63aab2b0103abf4d0050568110b2/playback" TargetMode="External"/><Relationship Id="rId2" Type="http://schemas.openxmlformats.org/officeDocument/2006/relationships/hyperlink" Target="https://www.nerc.com/pa/rrm/ea/Documents/CA_Solar_PV_Disturbances_Webinar_May2022.pdf" TargetMode="External"/><Relationship Id="rId1" Type="http://schemas.openxmlformats.org/officeDocument/2006/relationships/slideLayout" Target="../slideLayouts/slideLayout11.xml"/><Relationship Id="rId4" Type="http://schemas.openxmlformats.org/officeDocument/2006/relationships/hyperlink" Target="https://www.nerc.com/pa/rrm/ea/Documents/NERC_2021_California_Solar_PV_Disturbances_Repor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agroups.ieee.org/2800/resources/" TargetMode="External"/><Relationship Id="rId2" Type="http://schemas.openxmlformats.org/officeDocument/2006/relationships/hyperlink" Target="https://www.epri.com/events/621D26F1-00A5-4F90-8AA8-C68959393DBC"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nerc.com/pa/Stand/Pages/Project-2020_06-Verifications-of-Models-and-Data-for-Generators.aspx"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nerc.com/comm/RSTC_Reliability_Guidelines/White_Paper_IBR_Hybrid_Plant_Frequency_Response.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hyperlink" Target="https://www.nerc.com/comm/RSTC/IRPS/Webinar_Utilizing_Excess_IBR_Capability_FR.pdf" TargetMode="External"/><Relationship Id="rId4" Type="http://schemas.openxmlformats.org/officeDocument/2006/relationships/hyperlink" Target="https://nerc.webex.com/recordingservice/sites/nerc/recording/6cd07f37a230103aaf5f00505681f098/playbac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vig.webex.com/mw3300/mywebex/default.do?nomenu=true&amp;siteurl=uvig&amp;service=6&amp;rnd=0.6576919115855925&amp;main_url=https%3A%2F%2Fuvig.webex.com%2Fec3300%2Feventcenter%2Fevent%2FeventAction.do%3FtheAction%3Ddetail%26%26%26EMK%3D4832534b0000000561588a75a761c447c2a91f849f1e8ee8ed72fe21836018d9630500efe28be931%26siteurl%3Duvig%26confViewID%3D224631262132842272%26encryptTicket%3DSDJTSwAAAAVJuVO8scVjOH106TYJqdeLTLzWz9-hhZJKZm6LJbCxCg2%26"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www.esig.energy/event/webinar-emt-modeling-and-simulation-who-needs-an-emt-model-for-doing-stability-studies/"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IBRTF: NERC and Other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dirty="0"/>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a:lstStyle/>
          <a:p>
            <a:r>
              <a:rPr lang="en-US" dirty="0"/>
              <a:t>5/23/2022</a:t>
            </a:r>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dirty="0"/>
              <a:t>Chief Engineer</a:t>
            </a:r>
          </a:p>
          <a:p>
            <a:r>
              <a:rPr lang="en-US" dirty="0"/>
              <a:t>ESIG</a:t>
            </a:r>
          </a:p>
        </p:txBody>
      </p:sp>
    </p:spTree>
    <p:extLst>
      <p:ext uri="{BB962C8B-B14F-4D97-AF65-F5344CB8AC3E}">
        <p14:creationId xmlns:p14="http://schemas.microsoft.com/office/powerpoint/2010/main" val="109028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4D1A-6CC8-B0B7-B011-C46B176D1BBB}"/>
              </a:ext>
            </a:extLst>
          </p:cNvPr>
          <p:cNvSpPr>
            <a:spLocks noGrp="1"/>
          </p:cNvSpPr>
          <p:nvPr>
            <p:ph type="title"/>
          </p:nvPr>
        </p:nvSpPr>
        <p:spPr/>
        <p:txBody>
          <a:bodyPr/>
          <a:lstStyle/>
          <a:p>
            <a:pPr>
              <a:lnSpc>
                <a:spcPct val="100000"/>
              </a:lnSpc>
            </a:pPr>
            <a:r>
              <a:rPr lang="en-US" dirty="0"/>
              <a:t>Upcoming ESIG Special Topic Webinar: Interconnection Study Criteria </a:t>
            </a:r>
          </a:p>
        </p:txBody>
      </p:sp>
      <p:pic>
        <p:nvPicPr>
          <p:cNvPr id="5" name="Picture 4">
            <a:extLst>
              <a:ext uri="{FF2B5EF4-FFF2-40B4-BE49-F238E27FC236}">
                <a16:creationId xmlns:a16="http://schemas.microsoft.com/office/drawing/2014/main" id="{8D8384D6-224F-39E1-A197-143EAC3A48EE}"/>
              </a:ext>
            </a:extLst>
          </p:cNvPr>
          <p:cNvPicPr>
            <a:picLocks noChangeAspect="1"/>
          </p:cNvPicPr>
          <p:nvPr/>
        </p:nvPicPr>
        <p:blipFill>
          <a:blip r:embed="rId2"/>
          <a:stretch>
            <a:fillRect/>
          </a:stretch>
        </p:blipFill>
        <p:spPr>
          <a:xfrm>
            <a:off x="293495" y="1590674"/>
            <a:ext cx="8610600" cy="5267325"/>
          </a:xfrm>
          <a:prstGeom prst="rect">
            <a:avLst/>
          </a:prstGeom>
        </p:spPr>
      </p:pic>
      <p:sp>
        <p:nvSpPr>
          <p:cNvPr id="6" name="Content Placeholder 2">
            <a:extLst>
              <a:ext uri="{FF2B5EF4-FFF2-40B4-BE49-F238E27FC236}">
                <a16:creationId xmlns:a16="http://schemas.microsoft.com/office/drawing/2014/main" id="{C8073D0D-9712-169D-AE2E-3F25C3B3DB70}"/>
              </a:ext>
            </a:extLst>
          </p:cNvPr>
          <p:cNvSpPr>
            <a:spLocks noGrp="1"/>
          </p:cNvSpPr>
          <p:nvPr>
            <p:ph sz="quarter" idx="10"/>
          </p:nvPr>
        </p:nvSpPr>
        <p:spPr>
          <a:xfrm>
            <a:off x="9119408" y="1627711"/>
            <a:ext cx="2779097" cy="4435283"/>
          </a:xfrm>
        </p:spPr>
        <p:txBody>
          <a:bodyPr/>
          <a:lstStyle/>
          <a:p>
            <a:pPr>
              <a:lnSpc>
                <a:spcPct val="100000"/>
              </a:lnSpc>
            </a:pPr>
            <a:r>
              <a:rPr lang="en-US" sz="2000" dirty="0">
                <a:solidFill>
                  <a:srgbClr val="595959"/>
                </a:solidFill>
              </a:rPr>
              <a:t>Event Page:</a:t>
            </a:r>
            <a:r>
              <a:rPr lang="en-US" sz="2000" dirty="0"/>
              <a:t> </a:t>
            </a:r>
            <a:r>
              <a:rPr lang="en-US" sz="2000" dirty="0">
                <a:hlinkClick r:id="rId3"/>
              </a:rPr>
              <a:t>https://www.esig.energy/event/special-topic-webinar-interconnection-study-criteria/</a:t>
            </a:r>
            <a:r>
              <a:rPr lang="en-US" sz="2000" dirty="0"/>
              <a:t> </a:t>
            </a:r>
            <a:r>
              <a:rPr lang="en-US" dirty="0"/>
              <a:t> </a:t>
            </a:r>
          </a:p>
        </p:txBody>
      </p:sp>
    </p:spTree>
    <p:extLst>
      <p:ext uri="{BB962C8B-B14F-4D97-AF65-F5344CB8AC3E}">
        <p14:creationId xmlns:p14="http://schemas.microsoft.com/office/powerpoint/2010/main" val="27493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8619-F485-4FE9-AA67-0E6DAF0C7BF4}"/>
              </a:ext>
            </a:extLst>
          </p:cNvPr>
          <p:cNvSpPr>
            <a:spLocks noGrp="1"/>
          </p:cNvSpPr>
          <p:nvPr>
            <p:ph type="title"/>
          </p:nvPr>
        </p:nvSpPr>
        <p:spPr/>
        <p:txBody>
          <a:bodyPr/>
          <a:lstStyle/>
          <a:p>
            <a:r>
              <a:rPr lang="en-US" dirty="0"/>
              <a:t>Upcoming Workshops, June 6-9, Denver</a:t>
            </a:r>
            <a:endParaRPr lang="en-US" sz="2400" dirty="0"/>
          </a:p>
        </p:txBody>
      </p:sp>
      <p:pic>
        <p:nvPicPr>
          <p:cNvPr id="11" name="Picture 10" descr="Graphical user interface, text&#10;&#10;Description automatically generated">
            <a:extLst>
              <a:ext uri="{FF2B5EF4-FFF2-40B4-BE49-F238E27FC236}">
                <a16:creationId xmlns:a16="http://schemas.microsoft.com/office/drawing/2014/main" id="{FCF3713B-5B69-428B-94C8-1B58B2F1081E}"/>
              </a:ext>
            </a:extLst>
          </p:cNvPr>
          <p:cNvPicPr>
            <a:picLocks noChangeAspect="1"/>
          </p:cNvPicPr>
          <p:nvPr/>
        </p:nvPicPr>
        <p:blipFill>
          <a:blip r:embed="rId2"/>
          <a:stretch>
            <a:fillRect/>
          </a:stretch>
        </p:blipFill>
        <p:spPr>
          <a:xfrm>
            <a:off x="1113270" y="1417321"/>
            <a:ext cx="8757123" cy="4925881"/>
          </a:xfrm>
          <a:prstGeom prst="rect">
            <a:avLst/>
          </a:prstGeom>
        </p:spPr>
      </p:pic>
      <p:sp>
        <p:nvSpPr>
          <p:cNvPr id="5" name="TextBox 4">
            <a:extLst>
              <a:ext uri="{FF2B5EF4-FFF2-40B4-BE49-F238E27FC236}">
                <a16:creationId xmlns:a16="http://schemas.microsoft.com/office/drawing/2014/main" id="{FB141F14-E5E9-122A-8A0B-61243A83B9B7}"/>
              </a:ext>
            </a:extLst>
          </p:cNvPr>
          <p:cNvSpPr txBox="1"/>
          <p:nvPr/>
        </p:nvSpPr>
        <p:spPr>
          <a:xfrm>
            <a:off x="5383850" y="6273225"/>
            <a:ext cx="4270580" cy="584775"/>
          </a:xfrm>
          <a:prstGeom prst="rect">
            <a:avLst/>
          </a:prstGeom>
          <a:noFill/>
        </p:spPr>
        <p:txBody>
          <a:bodyPr wrap="square">
            <a:spAutoFit/>
          </a:bodyPr>
          <a:lstStyle/>
          <a:p>
            <a:r>
              <a:rPr lang="en-US" sz="1600" dirty="0">
                <a:latin typeface="Adobe Garamond Pro"/>
                <a:hlinkClick r:id="rId3"/>
              </a:rPr>
              <a:t>https://www.esig.energy/event/2022-special-topic-workshop-grid-forming-ibrs/</a:t>
            </a:r>
            <a:r>
              <a:rPr lang="en-US" sz="1600" dirty="0">
                <a:latin typeface="Adobe Garamond Pro"/>
              </a:rPr>
              <a:t> </a:t>
            </a:r>
          </a:p>
        </p:txBody>
      </p:sp>
      <p:sp>
        <p:nvSpPr>
          <p:cNvPr id="7" name="TextBox 6">
            <a:extLst>
              <a:ext uri="{FF2B5EF4-FFF2-40B4-BE49-F238E27FC236}">
                <a16:creationId xmlns:a16="http://schemas.microsoft.com/office/drawing/2014/main" id="{FD546826-0807-35CA-21C5-3624D13800B7}"/>
              </a:ext>
            </a:extLst>
          </p:cNvPr>
          <p:cNvSpPr txBox="1"/>
          <p:nvPr/>
        </p:nvSpPr>
        <p:spPr>
          <a:xfrm>
            <a:off x="1031904" y="6270526"/>
            <a:ext cx="4351946" cy="584775"/>
          </a:xfrm>
          <a:prstGeom prst="rect">
            <a:avLst/>
          </a:prstGeom>
          <a:noFill/>
        </p:spPr>
        <p:txBody>
          <a:bodyPr wrap="square">
            <a:spAutoFit/>
          </a:bodyPr>
          <a:lstStyle>
            <a:defPPr>
              <a:defRPr lang="en-US"/>
            </a:defPPr>
            <a:lvl1pPr>
              <a:defRPr sz="1600">
                <a:latin typeface="Adobe Garamond Pro"/>
              </a:defRPr>
            </a:lvl1pPr>
          </a:lstStyle>
          <a:p>
            <a:r>
              <a:rPr lang="en-US" dirty="0">
                <a:hlinkClick r:id="rId4"/>
              </a:rPr>
              <a:t>https://www.esig.energy/event/2022-meteorology-and-market-design-for-grid-services-workshop/</a:t>
            </a:r>
            <a:r>
              <a:rPr lang="en-US" dirty="0"/>
              <a:t> </a:t>
            </a:r>
          </a:p>
        </p:txBody>
      </p:sp>
    </p:spTree>
    <p:extLst>
      <p:ext uri="{BB962C8B-B14F-4D97-AF65-F5344CB8AC3E}">
        <p14:creationId xmlns:p14="http://schemas.microsoft.com/office/powerpoint/2010/main" val="284050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p:txBody>
          <a:bodyPr/>
          <a:lstStyle/>
          <a:p>
            <a:r>
              <a:rPr lang="en-US" dirty="0"/>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dirty="0" err="1"/>
              <a:t>julia@esig.energy</a:t>
            </a:r>
            <a:endParaRPr lang="en-US" dirty="0"/>
          </a:p>
        </p:txBody>
      </p:sp>
      <p:sp>
        <p:nvSpPr>
          <p:cNvPr id="4" name="TextBox 3">
            <a:extLst>
              <a:ext uri="{FF2B5EF4-FFF2-40B4-BE49-F238E27FC236}">
                <a16:creationId xmlns:a16="http://schemas.microsoft.com/office/drawing/2014/main" id="{E1B12614-0E71-4620-8503-EC6FF438BFFD}"/>
              </a:ext>
            </a:extLst>
          </p:cNvPr>
          <p:cNvSpPr txBox="1"/>
          <p:nvPr/>
        </p:nvSpPr>
        <p:spPr>
          <a:xfrm>
            <a:off x="6096000" y="829954"/>
            <a:ext cx="5896708" cy="646331"/>
          </a:xfrm>
          <a:prstGeom prst="rect">
            <a:avLst/>
          </a:prstGeom>
          <a:noFill/>
        </p:spPr>
        <p:txBody>
          <a:bodyPr wrap="square" rtlCol="0">
            <a:spAutoFit/>
          </a:bodyPr>
          <a:lstStyle/>
          <a:p>
            <a:r>
              <a:rPr lang="en-US" dirty="0">
                <a:hlinkClick r:id="rId2"/>
              </a:rPr>
              <a:t>Grid –Forming Technology in Energy Systems Integration</a:t>
            </a:r>
            <a:endParaRPr lang="en-US" dirty="0"/>
          </a:p>
        </p:txBody>
      </p:sp>
    </p:spTree>
    <p:extLst>
      <p:ext uri="{BB962C8B-B14F-4D97-AF65-F5344CB8AC3E}">
        <p14:creationId xmlns:p14="http://schemas.microsoft.com/office/powerpoint/2010/main" val="404376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CF4C-53EE-8DE4-64FC-974D54866D87}"/>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D11C0C63-BF24-990A-1432-EB6A0ECAA8BE}"/>
              </a:ext>
            </a:extLst>
          </p:cNvPr>
          <p:cNvPicPr>
            <a:picLocks noChangeAspect="1"/>
          </p:cNvPicPr>
          <p:nvPr/>
        </p:nvPicPr>
        <p:blipFill rotWithShape="1">
          <a:blip r:embed="rId3"/>
          <a:srcRect l="1219" t="997" r="1326" b="1059"/>
          <a:stretch/>
        </p:blipFill>
        <p:spPr>
          <a:xfrm>
            <a:off x="7775393" y="1715616"/>
            <a:ext cx="3618031" cy="4692694"/>
          </a:xfrm>
          <a:prstGeom prst="rect">
            <a:avLst/>
          </a:prstGeom>
          <a:ln>
            <a:solidFill>
              <a:schemeClr val="accent1"/>
            </a:solidFill>
          </a:ln>
          <a:effectLst>
            <a:outerShdw blurRad="50800" dist="38100" dir="2700000" algn="tl" rotWithShape="0">
              <a:prstClr val="black">
                <a:alpha val="40000"/>
              </a:prstClr>
            </a:outerShdw>
          </a:effectLst>
        </p:spPr>
      </p:pic>
      <p:sp>
        <p:nvSpPr>
          <p:cNvPr id="10" name="Content Placeholder 9">
            <a:extLst>
              <a:ext uri="{FF2B5EF4-FFF2-40B4-BE49-F238E27FC236}">
                <a16:creationId xmlns:a16="http://schemas.microsoft.com/office/drawing/2014/main" id="{96EE9138-D4CB-59F6-E2D8-A0951537C00F}"/>
              </a:ext>
            </a:extLst>
          </p:cNvPr>
          <p:cNvSpPr>
            <a:spLocks noGrp="1"/>
          </p:cNvSpPr>
          <p:nvPr>
            <p:ph sz="quarter" idx="10"/>
          </p:nvPr>
        </p:nvSpPr>
        <p:spPr>
          <a:xfrm>
            <a:off x="672971" y="1524697"/>
            <a:ext cx="10631424" cy="4435283"/>
          </a:xfrm>
        </p:spPr>
        <p:txBody>
          <a:bodyPr/>
          <a:lstStyle/>
          <a:p>
            <a:r>
              <a:rPr lang="en-US" dirty="0">
                <a:solidFill>
                  <a:schemeClr val="tx1">
                    <a:lumMod val="65000"/>
                    <a:lumOff val="35000"/>
                  </a:schemeClr>
                </a:solidFill>
                <a:latin typeface="Adobe Garamond Pro" panose="02020502060506020403"/>
              </a:rPr>
              <a:t>Four fault-induced (primarily) solar loss events in summer 2021 in CAISO</a:t>
            </a:r>
          </a:p>
          <a:p>
            <a:r>
              <a:rPr lang="en-US" dirty="0">
                <a:solidFill>
                  <a:schemeClr val="tx1">
                    <a:lumMod val="65000"/>
                    <a:lumOff val="35000"/>
                  </a:schemeClr>
                </a:solidFill>
                <a:latin typeface="Adobe Garamond Pro" panose="02020502060506020403"/>
              </a:rPr>
              <a:t>Solar MW loss ranging from 511 MW (30 plants) to 765 MW (27 plants)</a:t>
            </a:r>
          </a:p>
        </p:txBody>
      </p:sp>
      <p:grpSp>
        <p:nvGrpSpPr>
          <p:cNvPr id="14" name="Group 13">
            <a:extLst>
              <a:ext uri="{FF2B5EF4-FFF2-40B4-BE49-F238E27FC236}">
                <a16:creationId xmlns:a16="http://schemas.microsoft.com/office/drawing/2014/main" id="{8EA40E7C-3724-E95D-025B-42D93C7A73B5}"/>
              </a:ext>
            </a:extLst>
          </p:cNvPr>
          <p:cNvGrpSpPr/>
          <p:nvPr/>
        </p:nvGrpSpPr>
        <p:grpSpPr>
          <a:xfrm>
            <a:off x="762000" y="2257005"/>
            <a:ext cx="6257925" cy="4410075"/>
            <a:chOff x="762000" y="2257005"/>
            <a:chExt cx="6257925" cy="4410075"/>
          </a:xfrm>
        </p:grpSpPr>
        <p:pic>
          <p:nvPicPr>
            <p:cNvPr id="12" name="Picture 11">
              <a:extLst>
                <a:ext uri="{FF2B5EF4-FFF2-40B4-BE49-F238E27FC236}">
                  <a16:creationId xmlns:a16="http://schemas.microsoft.com/office/drawing/2014/main" id="{89DB85C0-FC1A-80FC-5FD3-F9BD27AF2D40}"/>
                </a:ext>
              </a:extLst>
            </p:cNvPr>
            <p:cNvPicPr>
              <a:picLocks noChangeAspect="1"/>
            </p:cNvPicPr>
            <p:nvPr/>
          </p:nvPicPr>
          <p:blipFill>
            <a:blip r:embed="rId4"/>
            <a:stretch>
              <a:fillRect/>
            </a:stretch>
          </p:blipFill>
          <p:spPr>
            <a:xfrm>
              <a:off x="762000" y="2257005"/>
              <a:ext cx="6257925" cy="4410075"/>
            </a:xfrm>
            <a:prstGeom prst="rect">
              <a:avLst/>
            </a:prstGeom>
          </p:spPr>
        </p:pic>
        <p:sp>
          <p:nvSpPr>
            <p:cNvPr id="13" name="Rectangle 12">
              <a:extLst>
                <a:ext uri="{FF2B5EF4-FFF2-40B4-BE49-F238E27FC236}">
                  <a16:creationId xmlns:a16="http://schemas.microsoft.com/office/drawing/2014/main" id="{8699928A-E74F-C8D6-7FC7-CC118E10AB25}"/>
                </a:ext>
              </a:extLst>
            </p:cNvPr>
            <p:cNvSpPr/>
            <p:nvPr/>
          </p:nvSpPr>
          <p:spPr>
            <a:xfrm>
              <a:off x="6096000" y="2257005"/>
              <a:ext cx="656492" cy="23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066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9E46-1DDE-88D0-EF28-CDF9DAA667C9}"/>
              </a:ext>
            </a:extLst>
          </p:cNvPr>
          <p:cNvSpPr>
            <a:spLocks noGrp="1"/>
          </p:cNvSpPr>
          <p:nvPr>
            <p:ph type="title"/>
          </p:nvPr>
        </p:nvSpPr>
        <p:spPr/>
        <p:txBody>
          <a:bodyPr/>
          <a:lstStyle/>
          <a:p>
            <a:r>
              <a:rPr lang="en-US" dirty="0"/>
              <a:t>Modelling Challenges and Recommendations</a:t>
            </a:r>
          </a:p>
        </p:txBody>
      </p:sp>
      <p:pic>
        <p:nvPicPr>
          <p:cNvPr id="5" name="Picture 4">
            <a:extLst>
              <a:ext uri="{FF2B5EF4-FFF2-40B4-BE49-F238E27FC236}">
                <a16:creationId xmlns:a16="http://schemas.microsoft.com/office/drawing/2014/main" id="{041B451E-5661-9769-0137-FD3D1B7712A8}"/>
              </a:ext>
            </a:extLst>
          </p:cNvPr>
          <p:cNvPicPr>
            <a:picLocks noChangeAspect="1"/>
          </p:cNvPicPr>
          <p:nvPr/>
        </p:nvPicPr>
        <p:blipFill>
          <a:blip r:embed="rId2"/>
          <a:stretch>
            <a:fillRect/>
          </a:stretch>
        </p:blipFill>
        <p:spPr>
          <a:xfrm>
            <a:off x="335654" y="1695013"/>
            <a:ext cx="6127006" cy="4595254"/>
          </a:xfrm>
          <a:prstGeom prst="rect">
            <a:avLst/>
          </a:prstGeom>
        </p:spPr>
      </p:pic>
      <p:sp>
        <p:nvSpPr>
          <p:cNvPr id="6" name="Content Placeholder 2">
            <a:extLst>
              <a:ext uri="{FF2B5EF4-FFF2-40B4-BE49-F238E27FC236}">
                <a16:creationId xmlns:a16="http://schemas.microsoft.com/office/drawing/2014/main" id="{367F7179-1FB3-2D46-D776-7EC46B4CFD8F}"/>
              </a:ext>
            </a:extLst>
          </p:cNvPr>
          <p:cNvSpPr>
            <a:spLocks noGrp="1"/>
          </p:cNvSpPr>
          <p:nvPr>
            <p:ph sz="quarter" idx="10"/>
          </p:nvPr>
        </p:nvSpPr>
        <p:spPr>
          <a:xfrm>
            <a:off x="6770914" y="1711549"/>
            <a:ext cx="4754545" cy="4435283"/>
          </a:xfrm>
        </p:spPr>
        <p:txBody>
          <a:bodyPr/>
          <a:lstStyle/>
          <a:p>
            <a:pPr marL="0" indent="0">
              <a:buNone/>
            </a:pPr>
            <a:r>
              <a:rPr lang="en-US" sz="2000" b="1" dirty="0">
                <a:solidFill>
                  <a:srgbClr val="F25A35"/>
                </a:solidFill>
                <a:latin typeface="Adobe Garamond Pro" panose="02020502060506020403"/>
              </a:rPr>
              <a:t>Recommendations:</a:t>
            </a:r>
          </a:p>
          <a:p>
            <a:r>
              <a:rPr lang="en-US" sz="2000" dirty="0">
                <a:solidFill>
                  <a:schemeClr val="tx1">
                    <a:lumMod val="65000"/>
                    <a:lumOff val="35000"/>
                  </a:schemeClr>
                </a:solidFill>
                <a:latin typeface="Adobe Garamond Pro" panose="02020502060506020403"/>
              </a:rPr>
              <a:t>Establish clear, detailed, and necessary modeling requirements per FAC -001 and FAC -002 standards </a:t>
            </a:r>
          </a:p>
          <a:p>
            <a:r>
              <a:rPr lang="en-US" sz="2000" dirty="0">
                <a:solidFill>
                  <a:schemeClr val="tx1">
                    <a:lumMod val="65000"/>
                    <a:lumOff val="35000"/>
                  </a:schemeClr>
                </a:solidFill>
                <a:latin typeface="Adobe Garamond Pro" panose="02020502060506020403"/>
              </a:rPr>
              <a:t>Ensure sufficient model quality checks are in place </a:t>
            </a:r>
          </a:p>
          <a:p>
            <a:r>
              <a:rPr lang="en-US" sz="2000" dirty="0">
                <a:solidFill>
                  <a:schemeClr val="tx1">
                    <a:lumMod val="65000"/>
                    <a:lumOff val="35000"/>
                  </a:schemeClr>
                </a:solidFill>
                <a:latin typeface="Adobe Garamond Pro" panose="02020502060506020403"/>
              </a:rPr>
              <a:t>Enforce model quality reviews and checks throughout interconnection study process, planning studies, and operational planning assessments </a:t>
            </a:r>
          </a:p>
          <a:p>
            <a:r>
              <a:rPr lang="en-US" sz="2000" dirty="0">
                <a:solidFill>
                  <a:schemeClr val="tx1">
                    <a:lumMod val="65000"/>
                    <a:lumOff val="35000"/>
                  </a:schemeClr>
                </a:solidFill>
                <a:latin typeface="Adobe Garamond Pro" panose="02020502060506020403"/>
              </a:rPr>
              <a:t>Recognize that bad models lead to unnecessary or inaccurate studies, which lead to re -work and possible reliability risks</a:t>
            </a:r>
          </a:p>
        </p:txBody>
      </p:sp>
    </p:spTree>
    <p:extLst>
      <p:ext uri="{BB962C8B-B14F-4D97-AF65-F5344CB8AC3E}">
        <p14:creationId xmlns:p14="http://schemas.microsoft.com/office/powerpoint/2010/main" val="239127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A2E4-FC93-1706-269E-1908E164BF82}"/>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EC7E5FBB-A66F-9BE5-D018-041BD1CDA2DD}"/>
              </a:ext>
            </a:extLst>
          </p:cNvPr>
          <p:cNvSpPr>
            <a:spLocks noGrp="1"/>
          </p:cNvSpPr>
          <p:nvPr>
            <p:ph sz="quarter" idx="10"/>
          </p:nvPr>
        </p:nvSpPr>
        <p:spPr>
          <a:xfrm>
            <a:off x="601226" y="1534242"/>
            <a:ext cx="10631424" cy="4435283"/>
          </a:xfrm>
        </p:spPr>
        <p:txBody>
          <a:bodyPr/>
          <a:lstStyle/>
          <a:p>
            <a:pPr>
              <a:lnSpc>
                <a:spcPct val="100000"/>
              </a:lnSpc>
            </a:pPr>
            <a:r>
              <a:rPr lang="en-US" sz="2000" b="1" dirty="0">
                <a:solidFill>
                  <a:srgbClr val="F25A35"/>
                </a:solidFill>
                <a:latin typeface="Adobe Garamond Pro" panose="02020502060506020403"/>
              </a:rPr>
              <a:t>Recommendation #1: </a:t>
            </a:r>
            <a:r>
              <a:rPr lang="en-US" sz="2000" dirty="0">
                <a:solidFill>
                  <a:schemeClr val="tx1">
                    <a:lumMod val="65000"/>
                    <a:lumOff val="35000"/>
                  </a:schemeClr>
                </a:solidFill>
                <a:latin typeface="Adobe Garamond Pro" panose="02020502060506020403"/>
              </a:rPr>
              <a:t>Adopt Reliability Guidelines</a:t>
            </a:r>
          </a:p>
          <a:p>
            <a:pPr>
              <a:lnSpc>
                <a:spcPct val="100000"/>
              </a:lnSpc>
            </a:pPr>
            <a:r>
              <a:rPr lang="en-US" sz="2000" b="1" dirty="0">
                <a:solidFill>
                  <a:srgbClr val="F25A35"/>
                </a:solidFill>
                <a:latin typeface="Adobe Garamond Pro" panose="02020502060506020403"/>
              </a:rPr>
              <a:t>Recommendation #2: </a:t>
            </a:r>
            <a:r>
              <a:rPr lang="en-US" sz="2000" dirty="0">
                <a:solidFill>
                  <a:schemeClr val="tx1">
                    <a:lumMod val="65000"/>
                    <a:lumOff val="35000"/>
                  </a:schemeClr>
                </a:solidFill>
                <a:latin typeface="Adobe Garamond Pro" panose="02020502060506020403"/>
              </a:rPr>
              <a:t>Improve Interconnection Process, including comprehensive requirements that must be met prior to commercial operation</a:t>
            </a:r>
          </a:p>
          <a:p>
            <a:pPr>
              <a:lnSpc>
                <a:spcPct val="100000"/>
              </a:lnSpc>
            </a:pPr>
            <a:r>
              <a:rPr lang="en-US" sz="2000" b="1" dirty="0">
                <a:solidFill>
                  <a:srgbClr val="F25A35"/>
                </a:solidFill>
                <a:latin typeface="Adobe Garamond Pro" panose="02020502060506020403"/>
              </a:rPr>
              <a:t>Recommendation #3: </a:t>
            </a:r>
            <a:r>
              <a:rPr lang="en-US" sz="2000" dirty="0">
                <a:solidFill>
                  <a:schemeClr val="tx1">
                    <a:lumMod val="65000"/>
                    <a:lumOff val="35000"/>
                  </a:schemeClr>
                </a:solidFill>
                <a:latin typeface="Adobe Garamond Pro" panose="02020502060506020403"/>
              </a:rPr>
              <a:t>Improve NERC Reliability Standards:</a:t>
            </a:r>
          </a:p>
          <a:p>
            <a:pPr lvl="1">
              <a:lnSpc>
                <a:spcPct val="100000"/>
              </a:lnSpc>
              <a:buFontTx/>
              <a:buChar char="―"/>
            </a:pPr>
            <a:r>
              <a:rPr lang="en-US" dirty="0">
                <a:solidFill>
                  <a:schemeClr val="tx1">
                    <a:lumMod val="65000"/>
                    <a:lumOff val="35000"/>
                  </a:schemeClr>
                </a:solidFill>
                <a:latin typeface="Adobe Garamond Pro" panose="02020502060506020403"/>
              </a:rPr>
              <a:t>Performance validation standard needed, </a:t>
            </a:r>
          </a:p>
          <a:p>
            <a:pPr lvl="1">
              <a:lnSpc>
                <a:spcPct val="100000"/>
              </a:lnSpc>
              <a:buFontTx/>
              <a:buChar char="―"/>
            </a:pPr>
            <a:r>
              <a:rPr lang="en-US" dirty="0">
                <a:solidFill>
                  <a:schemeClr val="tx1">
                    <a:lumMod val="65000"/>
                    <a:lumOff val="35000"/>
                  </a:schemeClr>
                </a:solidFill>
                <a:latin typeface="Adobe Garamond Pro" panose="02020502060506020403"/>
              </a:rPr>
              <a:t>PRC-024-3 needs to be replaced by ride-through standard, </a:t>
            </a:r>
          </a:p>
          <a:p>
            <a:pPr lvl="1">
              <a:lnSpc>
                <a:spcPct val="100000"/>
              </a:lnSpc>
              <a:buFontTx/>
              <a:buChar char="―"/>
            </a:pPr>
            <a:r>
              <a:rPr lang="en-US" dirty="0">
                <a:solidFill>
                  <a:schemeClr val="tx1">
                    <a:lumMod val="65000"/>
                    <a:lumOff val="35000"/>
                  </a:schemeClr>
                </a:solidFill>
                <a:latin typeface="Adobe Garamond Pro" panose="02020502060506020403"/>
              </a:rPr>
              <a:t>Analysis and reporting for abnormal inverter operations</a:t>
            </a:r>
          </a:p>
          <a:p>
            <a:pPr lvl="1">
              <a:lnSpc>
                <a:spcPct val="100000"/>
              </a:lnSpc>
              <a:buFontTx/>
              <a:buChar char="―"/>
            </a:pPr>
            <a:r>
              <a:rPr lang="en-US" dirty="0">
                <a:solidFill>
                  <a:schemeClr val="tx1">
                    <a:lumMod val="65000"/>
                    <a:lumOff val="35000"/>
                  </a:schemeClr>
                </a:solidFill>
                <a:latin typeface="Adobe Garamond Pro" panose="02020502060506020403"/>
              </a:rPr>
              <a:t>Monitoring Data Improvements, </a:t>
            </a:r>
          </a:p>
          <a:p>
            <a:pPr lvl="1">
              <a:lnSpc>
                <a:spcPct val="100000"/>
              </a:lnSpc>
              <a:buFontTx/>
              <a:buChar char="―"/>
            </a:pPr>
            <a:r>
              <a:rPr lang="en-US" dirty="0">
                <a:solidFill>
                  <a:schemeClr val="tx1">
                    <a:lumMod val="65000"/>
                    <a:lumOff val="35000"/>
                  </a:schemeClr>
                </a:solidFill>
                <a:latin typeface="Adobe Garamond Pro" panose="02020502060506020403"/>
              </a:rPr>
              <a:t>Inverter-specific requirements</a:t>
            </a:r>
          </a:p>
          <a:p>
            <a:pPr lvl="1">
              <a:lnSpc>
                <a:spcPct val="100000"/>
              </a:lnSpc>
              <a:buFontTx/>
              <a:buChar char="―"/>
            </a:pPr>
            <a:r>
              <a:rPr lang="en-US" sz="1800" dirty="0">
                <a:solidFill>
                  <a:schemeClr val="tx1">
                    <a:lumMod val="65000"/>
                    <a:lumOff val="35000"/>
                  </a:schemeClr>
                </a:solidFill>
                <a:latin typeface="Adobe Garamond Pro" panose="02020502060506020403"/>
              </a:rPr>
              <a:t>Requirement for accurate EMT models at time of interconnection (FAC-001, FAC-002)</a:t>
            </a:r>
          </a:p>
          <a:p>
            <a:pPr lvl="1">
              <a:lnSpc>
                <a:spcPct val="100000"/>
              </a:lnSpc>
              <a:buFontTx/>
              <a:buChar char="―"/>
            </a:pPr>
            <a:r>
              <a:rPr lang="en-US" sz="1800" dirty="0">
                <a:solidFill>
                  <a:schemeClr val="tx1">
                    <a:lumMod val="65000"/>
                    <a:lumOff val="35000"/>
                  </a:schemeClr>
                </a:solidFill>
                <a:latin typeface="Adobe Garamond Pro" panose="02020502060506020403"/>
              </a:rPr>
              <a:t>Update NERC MOD-032 to include </a:t>
            </a:r>
            <a:r>
              <a:rPr lang="en-US" dirty="0">
                <a:solidFill>
                  <a:schemeClr val="tx1">
                    <a:lumMod val="65000"/>
                    <a:lumOff val="35000"/>
                  </a:schemeClr>
                </a:solidFill>
                <a:latin typeface="Adobe Garamond Pro" panose="02020502060506020403"/>
              </a:rPr>
              <a:t>EMT Modelling </a:t>
            </a:r>
          </a:p>
          <a:p>
            <a:pPr lvl="1">
              <a:lnSpc>
                <a:spcPct val="100000"/>
              </a:lnSpc>
              <a:buFontTx/>
              <a:buChar char="―"/>
            </a:pPr>
            <a:r>
              <a:rPr lang="en-US" sz="1800" dirty="0">
                <a:solidFill>
                  <a:schemeClr val="tx1">
                    <a:lumMod val="65000"/>
                    <a:lumOff val="35000"/>
                  </a:schemeClr>
                </a:solidFill>
                <a:latin typeface="Adobe Garamond Pro" panose="02020502060506020403"/>
              </a:rPr>
              <a:t>Updates to ensure </a:t>
            </a:r>
            <a:r>
              <a:rPr lang="en-US" dirty="0">
                <a:solidFill>
                  <a:schemeClr val="tx1">
                    <a:lumMod val="65000"/>
                    <a:lumOff val="35000"/>
                  </a:schemeClr>
                </a:solidFill>
                <a:latin typeface="Adobe Garamond Pro" panose="02020502060506020403"/>
              </a:rPr>
              <a:t>model quality checks and model improvements</a:t>
            </a:r>
          </a:p>
          <a:p>
            <a:pPr>
              <a:lnSpc>
                <a:spcPct val="100000"/>
              </a:lnSpc>
            </a:pPr>
            <a:r>
              <a:rPr lang="en-US" sz="2000" b="1" dirty="0">
                <a:solidFill>
                  <a:srgbClr val="F25A35"/>
                </a:solidFill>
                <a:latin typeface="Adobe Garamond Pro" panose="02020502060506020403"/>
              </a:rPr>
              <a:t>Recommendation #4 </a:t>
            </a:r>
            <a:r>
              <a:rPr lang="en-US" sz="2000" dirty="0">
                <a:solidFill>
                  <a:schemeClr val="tx1">
                    <a:lumMod val="65000"/>
                    <a:lumOff val="35000"/>
                  </a:schemeClr>
                </a:solidFill>
                <a:latin typeface="Adobe Garamond Pro" panose="02020502060506020403"/>
              </a:rPr>
              <a:t>(CAISO-Specific): Adopting NERC Guidelines, Performance Validation and Follow-Ups, Event Analysis Improvements, Detailed Model Quality Review</a:t>
            </a:r>
          </a:p>
          <a:p>
            <a:pPr lvl="1">
              <a:buFontTx/>
              <a:buChar char="―"/>
            </a:pPr>
            <a:endParaRPr lang="en-US" dirty="0">
              <a:solidFill>
                <a:schemeClr val="tx1">
                  <a:lumMod val="65000"/>
                  <a:lumOff val="35000"/>
                </a:schemeClr>
              </a:solidFill>
              <a:latin typeface="Adobe Garamond Pro" panose="02020502060506020403"/>
            </a:endParaRPr>
          </a:p>
        </p:txBody>
      </p:sp>
    </p:spTree>
    <p:extLst>
      <p:ext uri="{BB962C8B-B14F-4D97-AF65-F5344CB8AC3E}">
        <p14:creationId xmlns:p14="http://schemas.microsoft.com/office/powerpoint/2010/main" val="139465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4B83-147A-BF43-E46D-A448151847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399ED87-F050-4157-0A86-01CB39CB085C}"/>
              </a:ext>
            </a:extLst>
          </p:cNvPr>
          <p:cNvSpPr>
            <a:spLocks noGrp="1"/>
          </p:cNvSpPr>
          <p:nvPr>
            <p:ph sz="quarter" idx="10"/>
          </p:nvPr>
        </p:nvSpPr>
        <p:spPr/>
        <p:txBody>
          <a:bodyPr/>
          <a:lstStyle/>
          <a:p>
            <a:r>
              <a:rPr lang="en-US" sz="2000" dirty="0">
                <a:solidFill>
                  <a:srgbClr val="595959"/>
                </a:solidFill>
                <a:effectLst/>
                <a:latin typeface="Adobe Garamond Pro" panose="02020502060506020403"/>
                <a:ea typeface="Calibri" panose="020F0502020204030204" pitchFamily="34" charset="0"/>
              </a:rPr>
              <a:t>Multiple Solar PV Disturbances in CAISO Disturbances between June and August 2021: Joint NERC and WECC Staff Report Informational Webinar</a:t>
            </a:r>
          </a:p>
          <a:p>
            <a:r>
              <a:rPr lang="en-US" sz="2000" b="1" dirty="0">
                <a:solidFill>
                  <a:srgbClr val="595959"/>
                </a:solidFill>
              </a:rPr>
              <a:t>Presentation:</a:t>
            </a:r>
            <a:r>
              <a:rPr lang="en-US" b="1" dirty="0">
                <a:solidFill>
                  <a:srgbClr val="595959"/>
                </a:solidFill>
              </a:rPr>
              <a:t> </a:t>
            </a:r>
            <a:r>
              <a:rPr lang="en-US" dirty="0">
                <a:hlinkClick r:id="rId2"/>
              </a:rPr>
              <a:t>https://www.nerc.com/pa/rrm/ea/Documents/CA_Solar_PV_Disturbances_Webinar_May2022.pdf</a:t>
            </a:r>
            <a:r>
              <a:rPr lang="en-US" dirty="0"/>
              <a:t> </a:t>
            </a:r>
          </a:p>
          <a:p>
            <a:r>
              <a:rPr lang="en-US" sz="2000" b="1" dirty="0">
                <a:solidFill>
                  <a:srgbClr val="595959"/>
                </a:solidFill>
              </a:rPr>
              <a:t>Recording:</a:t>
            </a:r>
            <a:r>
              <a:rPr lang="en-US" b="1" dirty="0"/>
              <a:t> </a:t>
            </a:r>
            <a:r>
              <a:rPr lang="en-US" dirty="0">
                <a:hlinkClick r:id="rId3"/>
              </a:rPr>
              <a:t>https://nerc.webex.com/recordingservice/sites/nerc/recording/c92f63aab2b0103abf4d0050568110b2/playback</a:t>
            </a:r>
            <a:r>
              <a:rPr lang="en-US" dirty="0"/>
              <a:t> </a:t>
            </a:r>
          </a:p>
          <a:p>
            <a:r>
              <a:rPr lang="en-US" sz="2000" b="1" dirty="0">
                <a:solidFill>
                  <a:srgbClr val="595959"/>
                </a:solidFill>
              </a:rPr>
              <a:t>Report: </a:t>
            </a:r>
            <a:r>
              <a:rPr lang="en-US" dirty="0">
                <a:hlinkClick r:id="rId4"/>
              </a:rPr>
              <a:t>https://www.nerc.com/pa/rrm/ea/Documents/NERC_2021_California_Solar_PV_Disturbances_Report.pdf</a:t>
            </a:r>
            <a:r>
              <a:rPr lang="en-US" dirty="0"/>
              <a:t>   </a:t>
            </a:r>
          </a:p>
          <a:p>
            <a:pPr marL="0" indent="0">
              <a:buNone/>
            </a:pPr>
            <a:endParaRPr lang="en-US" dirty="0"/>
          </a:p>
        </p:txBody>
      </p:sp>
    </p:spTree>
    <p:extLst>
      <p:ext uri="{BB962C8B-B14F-4D97-AF65-F5344CB8AC3E}">
        <p14:creationId xmlns:p14="http://schemas.microsoft.com/office/powerpoint/2010/main" val="371942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F366-C39B-9968-8968-14C80E9DE258}"/>
              </a:ext>
            </a:extLst>
          </p:cNvPr>
          <p:cNvSpPr>
            <a:spLocks noGrp="1"/>
          </p:cNvSpPr>
          <p:nvPr>
            <p:ph type="title"/>
          </p:nvPr>
        </p:nvSpPr>
        <p:spPr/>
        <p:txBody>
          <a:bodyPr/>
          <a:lstStyle/>
          <a:p>
            <a:r>
              <a:rPr lang="en-US" dirty="0"/>
              <a:t>IEEE2800 Adoption Webinars</a:t>
            </a:r>
          </a:p>
        </p:txBody>
      </p:sp>
      <p:sp>
        <p:nvSpPr>
          <p:cNvPr id="3" name="Content Placeholder 2">
            <a:extLst>
              <a:ext uri="{FF2B5EF4-FFF2-40B4-BE49-F238E27FC236}">
                <a16:creationId xmlns:a16="http://schemas.microsoft.com/office/drawing/2014/main" id="{7746D914-63FA-2687-A34D-7C72C49F7CD6}"/>
              </a:ext>
            </a:extLst>
          </p:cNvPr>
          <p:cNvSpPr>
            <a:spLocks noGrp="1"/>
          </p:cNvSpPr>
          <p:nvPr>
            <p:ph sz="quarter" idx="10"/>
          </p:nvPr>
        </p:nvSpPr>
        <p:spPr/>
        <p:txBody>
          <a:bodyPr/>
          <a:lstStyle/>
          <a:p>
            <a:pPr>
              <a:lnSpc>
                <a:spcPct val="100000"/>
              </a:lnSpc>
            </a:pPr>
            <a:r>
              <a:rPr lang="en-US" sz="2000" dirty="0">
                <a:solidFill>
                  <a:srgbClr val="595959"/>
                </a:solidFill>
              </a:rPr>
              <a:t>Joint NERC-NATF-NAGF-EPRI Webinar on IEEE 2800-2022: </a:t>
            </a:r>
            <a:r>
              <a:rPr lang="en-US" sz="2000" dirty="0">
                <a:hlinkClick r:id="rId2"/>
              </a:rPr>
              <a:t>https://www.epri.com/events/621D26F1-00A5-4F90-8AA8-C68959393DBC</a:t>
            </a:r>
            <a:r>
              <a:rPr lang="en-US" sz="2000" dirty="0"/>
              <a:t> </a:t>
            </a:r>
          </a:p>
          <a:p>
            <a:pPr>
              <a:lnSpc>
                <a:spcPct val="100000"/>
              </a:lnSpc>
            </a:pPr>
            <a:r>
              <a:rPr lang="en-US" sz="2000" dirty="0">
                <a:solidFill>
                  <a:srgbClr val="595959"/>
                </a:solidFill>
              </a:rPr>
              <a:t>Joint IEEE–ESIG–PSERC–CURENT Webinar: </a:t>
            </a:r>
            <a:r>
              <a:rPr lang="en-US" sz="2000" dirty="0">
                <a:hlinkClick r:id="rId3"/>
              </a:rPr>
              <a:t>https://sagroups.ieee.org/2800/resources/</a:t>
            </a:r>
            <a:r>
              <a:rPr lang="en-US" sz="2000" dirty="0"/>
              <a:t> </a:t>
            </a:r>
            <a:r>
              <a:rPr lang="en-US" sz="2000" dirty="0">
                <a:solidFill>
                  <a:srgbClr val="595959"/>
                </a:solidFill>
              </a:rPr>
              <a:t>(scroll down the page to find links to the webinar slide deck and recording)</a:t>
            </a:r>
          </a:p>
          <a:p>
            <a:pPr>
              <a:lnSpc>
                <a:spcPct val="100000"/>
              </a:lnSpc>
            </a:pPr>
            <a:r>
              <a:rPr lang="en-US" sz="2000" dirty="0">
                <a:solidFill>
                  <a:srgbClr val="595959"/>
                </a:solidFill>
              </a:rPr>
              <a:t>Both webinars widely attended by the industry </a:t>
            </a:r>
          </a:p>
        </p:txBody>
      </p:sp>
    </p:spTree>
    <p:extLst>
      <p:ext uri="{BB962C8B-B14F-4D97-AF65-F5344CB8AC3E}">
        <p14:creationId xmlns:p14="http://schemas.microsoft.com/office/powerpoint/2010/main" val="165538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7242-CAA4-BA46-4F04-A1988643DA47}"/>
              </a:ext>
            </a:extLst>
          </p:cNvPr>
          <p:cNvSpPr>
            <a:spLocks noGrp="1"/>
          </p:cNvSpPr>
          <p:nvPr>
            <p:ph type="title"/>
          </p:nvPr>
        </p:nvSpPr>
        <p:spPr/>
        <p:txBody>
          <a:bodyPr/>
          <a:lstStyle/>
          <a:p>
            <a:r>
              <a:rPr lang="en-US" dirty="0"/>
              <a:t>NERC MOD-026 and MOD-027</a:t>
            </a:r>
          </a:p>
        </p:txBody>
      </p:sp>
      <p:sp>
        <p:nvSpPr>
          <p:cNvPr id="3" name="Content Placeholder 2">
            <a:extLst>
              <a:ext uri="{FF2B5EF4-FFF2-40B4-BE49-F238E27FC236}">
                <a16:creationId xmlns:a16="http://schemas.microsoft.com/office/drawing/2014/main" id="{23EF255E-FDC9-8E4B-E64B-06AC278470F7}"/>
              </a:ext>
            </a:extLst>
          </p:cNvPr>
          <p:cNvSpPr>
            <a:spLocks noGrp="1"/>
          </p:cNvSpPr>
          <p:nvPr>
            <p:ph sz="quarter" idx="10"/>
          </p:nvPr>
        </p:nvSpPr>
        <p:spPr/>
        <p:txBody>
          <a:bodyPr/>
          <a:lstStyle/>
          <a:p>
            <a:pPr>
              <a:lnSpc>
                <a:spcPct val="100000"/>
              </a:lnSpc>
            </a:pPr>
            <a:r>
              <a:rPr lang="en-US" sz="2000" b="0" i="0" dirty="0">
                <a:solidFill>
                  <a:srgbClr val="595959"/>
                </a:solidFill>
                <a:effectLst/>
                <a:latin typeface="Adobe Garamond Pro" panose="02020502060506020403"/>
              </a:rPr>
              <a:t>In 2020, based on comprehensive NERC Standard Review IRPTF recommended revisions to NERC Reliability Standards MOD-026-1 and MOD-027-1. These standards require, among other things, Generator Owners to provide verified dynamic models to their Transmission Planner for the purposes of power system planning studies. Both standards contain language that is specific to synchronous generators that is not applicable to IBRs. The IRPTF recommended to clarify requirements related to IBRs and to require sufficient model verification to ensure accurate generator representation in dynamic simulations.</a:t>
            </a:r>
            <a:endParaRPr lang="en-US" sz="2000" dirty="0">
              <a:solidFill>
                <a:srgbClr val="595959"/>
              </a:solidFill>
              <a:latin typeface="Adobe Garamond Pro" panose="02020502060506020403"/>
            </a:endParaRPr>
          </a:p>
          <a:p>
            <a:pPr>
              <a:lnSpc>
                <a:spcPct val="100000"/>
              </a:lnSpc>
            </a:pPr>
            <a:r>
              <a:rPr lang="en-US" sz="2000" dirty="0">
                <a:solidFill>
                  <a:srgbClr val="595959"/>
                </a:solidFill>
              </a:rPr>
              <a:t>A formal comment period for draft Reliability Standard MOD-026-2 – Verification of Dynamic Models and Data for BES Connected Facilities, is open through 8 p.m. Eastern, Wednesday, July 6, 2022.</a:t>
            </a:r>
          </a:p>
          <a:p>
            <a:pPr marL="111125" indent="0">
              <a:lnSpc>
                <a:spcPct val="100000"/>
              </a:lnSpc>
              <a:buNone/>
            </a:pPr>
            <a:r>
              <a:rPr lang="en-US" sz="2000" dirty="0">
                <a:hlinkClick r:id="rId3"/>
              </a:rPr>
              <a:t>https://www.nerc.com/pa/Stand/Pages/Project-2020_06-Verifications-of-Models-and-Data-for-Generators.aspx</a:t>
            </a:r>
            <a:r>
              <a:rPr lang="en-US" sz="2000" dirty="0"/>
              <a:t> </a:t>
            </a:r>
          </a:p>
          <a:p>
            <a:pPr>
              <a:lnSpc>
                <a:spcPct val="100000"/>
              </a:lnSpc>
            </a:pPr>
            <a:r>
              <a:rPr lang="en-US" sz="2000" dirty="0">
                <a:solidFill>
                  <a:srgbClr val="595959"/>
                </a:solidFill>
              </a:rPr>
              <a:t>Next Steps: Initial ballots for the standard and implementation plan, as well as a non-binding poll of the associated Violation Risk Factors and Violation Severity Levels will be conducted June 27 – July 6, 2022.</a:t>
            </a:r>
          </a:p>
          <a:p>
            <a:pPr marL="0" indent="0">
              <a:buNone/>
            </a:pPr>
            <a:endParaRPr lang="en-US" dirty="0"/>
          </a:p>
        </p:txBody>
      </p:sp>
    </p:spTree>
    <p:extLst>
      <p:ext uri="{BB962C8B-B14F-4D97-AF65-F5344CB8AC3E}">
        <p14:creationId xmlns:p14="http://schemas.microsoft.com/office/powerpoint/2010/main" val="126974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8E715E-6AC7-42FC-6712-610D5899D05D}"/>
              </a:ext>
            </a:extLst>
          </p:cNvPr>
          <p:cNvSpPr>
            <a:spLocks noGrp="1"/>
          </p:cNvSpPr>
          <p:nvPr>
            <p:ph sz="quarter" idx="10"/>
          </p:nvPr>
        </p:nvSpPr>
        <p:spPr>
          <a:xfrm>
            <a:off x="401934" y="1775402"/>
            <a:ext cx="11202506" cy="4435283"/>
          </a:xfrm>
        </p:spPr>
        <p:txBody>
          <a:bodyPr/>
          <a:lstStyle/>
          <a:p>
            <a:pPr marL="0" indent="0">
              <a:buNone/>
            </a:pPr>
            <a:r>
              <a:rPr lang="en-US" b="1" dirty="0">
                <a:solidFill>
                  <a:srgbClr val="F25A35"/>
                </a:solidFill>
              </a:rPr>
              <a:t>Objective: </a:t>
            </a:r>
            <a:r>
              <a:rPr lang="en-US" dirty="0">
                <a:solidFill>
                  <a:srgbClr val="595959"/>
                </a:solidFill>
              </a:rPr>
              <a:t>Leverage PFR and FFR capabilities from inverter-based resources to the extent possible to support BPS frequency as an essential reliability service </a:t>
            </a:r>
          </a:p>
          <a:p>
            <a:pPr marL="0" indent="0">
              <a:buNone/>
            </a:pPr>
            <a:r>
              <a:rPr lang="en-US" b="1" dirty="0">
                <a:solidFill>
                  <a:srgbClr val="F25A35"/>
                </a:solidFill>
              </a:rPr>
              <a:t>Terminology: </a:t>
            </a:r>
          </a:p>
          <a:p>
            <a:pPr marL="685800" lvl="1" indent="-285750">
              <a:buFontTx/>
              <a:buChar char="―"/>
            </a:pPr>
            <a:r>
              <a:rPr lang="en-US" dirty="0">
                <a:solidFill>
                  <a:srgbClr val="595959"/>
                </a:solidFill>
              </a:rPr>
              <a:t>Steady-State Interconnection Limit (SSIL) </a:t>
            </a:r>
          </a:p>
          <a:p>
            <a:pPr marL="685800" lvl="1" indent="-285750">
              <a:buFontTx/>
              <a:buChar char="―"/>
            </a:pPr>
            <a:r>
              <a:rPr lang="en-US" dirty="0">
                <a:solidFill>
                  <a:srgbClr val="595959"/>
                </a:solidFill>
              </a:rPr>
              <a:t>Short-Term Interconnection Limit (STIL)</a:t>
            </a:r>
          </a:p>
          <a:p>
            <a:pPr marL="0" indent="0">
              <a:buNone/>
            </a:pPr>
            <a:r>
              <a:rPr lang="en-US" b="1" dirty="0">
                <a:solidFill>
                  <a:srgbClr val="F25A35"/>
                </a:solidFill>
              </a:rPr>
              <a:t>Industry webinar:</a:t>
            </a:r>
          </a:p>
          <a:p>
            <a:pPr marL="685800" lvl="1" indent="-285750">
              <a:buFontTx/>
              <a:buChar char="―"/>
            </a:pPr>
            <a:r>
              <a:rPr lang="en-US" dirty="0">
                <a:solidFill>
                  <a:srgbClr val="595959"/>
                </a:solidFill>
              </a:rPr>
              <a:t>Overview of the white paper</a:t>
            </a:r>
          </a:p>
          <a:p>
            <a:pPr marL="685800" lvl="1" indent="-285750">
              <a:buFontTx/>
              <a:buChar char="―"/>
            </a:pPr>
            <a:r>
              <a:rPr lang="en-US" dirty="0">
                <a:solidFill>
                  <a:srgbClr val="595959"/>
                </a:solidFill>
              </a:rPr>
              <a:t>Benefits for different stakeholders</a:t>
            </a:r>
          </a:p>
          <a:p>
            <a:pPr marL="685800" lvl="1" indent="-285750">
              <a:buFontTx/>
              <a:buChar char="―"/>
            </a:pPr>
            <a:r>
              <a:rPr lang="en-US" dirty="0">
                <a:solidFill>
                  <a:srgbClr val="595959"/>
                </a:solidFill>
              </a:rPr>
              <a:t>OEM perspective (capabilities, field demo)</a:t>
            </a:r>
          </a:p>
          <a:p>
            <a:pPr marL="685800" lvl="1" indent="-285750">
              <a:buFontTx/>
              <a:buChar char="―"/>
            </a:pPr>
            <a:r>
              <a:rPr lang="en-US" dirty="0">
                <a:solidFill>
                  <a:srgbClr val="595959"/>
                </a:solidFill>
              </a:rPr>
              <a:t>Planning perspective (models and studies)</a:t>
            </a:r>
          </a:p>
          <a:p>
            <a:pPr marL="685800" lvl="1" indent="-285750">
              <a:buFontTx/>
              <a:buChar char="―"/>
            </a:pPr>
            <a:r>
              <a:rPr lang="en-US" dirty="0">
                <a:solidFill>
                  <a:srgbClr val="595959"/>
                </a:solidFill>
              </a:rPr>
              <a:t>IEEE2800-2022 perspective</a:t>
            </a:r>
            <a:endParaRPr lang="en-US" dirty="0"/>
          </a:p>
          <a:p>
            <a:pPr>
              <a:lnSpc>
                <a:spcPct val="100000"/>
              </a:lnSpc>
              <a:spcBef>
                <a:spcPts val="800"/>
              </a:spcBef>
            </a:pPr>
            <a:r>
              <a:rPr lang="en-US" b="1" dirty="0">
                <a:solidFill>
                  <a:srgbClr val="595959"/>
                </a:solidFill>
              </a:rPr>
              <a:t>White Paper: </a:t>
            </a:r>
            <a:r>
              <a:rPr lang="en-US" dirty="0">
                <a:hlinkClick r:id="rId3"/>
              </a:rPr>
              <a:t>https://www.nerc.com/comm/RSTC_Reliability_Guidelines/White_Paper_IBR_Hybrid_Plant_Frequency_Response.pdf</a:t>
            </a:r>
            <a:r>
              <a:rPr lang="en-US" dirty="0"/>
              <a:t> </a:t>
            </a:r>
          </a:p>
          <a:p>
            <a:r>
              <a:rPr lang="en-US" b="1" dirty="0">
                <a:solidFill>
                  <a:srgbClr val="595959"/>
                </a:solidFill>
              </a:rPr>
              <a:t>Webinar: </a:t>
            </a:r>
            <a:r>
              <a:rPr lang="en-US" dirty="0">
                <a:hlinkClick r:id="rId4"/>
              </a:rPr>
              <a:t>https://nerc.webex.com/recordingservice/sites/nerc/recording/6cd07f37a230103aaf5f00505681f098/playback</a:t>
            </a:r>
            <a:r>
              <a:rPr lang="en-US" dirty="0"/>
              <a:t> </a:t>
            </a:r>
          </a:p>
          <a:p>
            <a:r>
              <a:rPr lang="en-US" b="1" dirty="0">
                <a:solidFill>
                  <a:srgbClr val="595959"/>
                </a:solidFill>
              </a:rPr>
              <a:t>Presentation slides: </a:t>
            </a:r>
            <a:r>
              <a:rPr lang="en-US" dirty="0">
                <a:hlinkClick r:id="rId5"/>
              </a:rPr>
              <a:t>https://www.nerc.com/comm/RSTC/IRPS/Webinar_Utilizing_Excess_IBR_Capability_FR.pdf</a:t>
            </a:r>
            <a:r>
              <a:rPr lang="en-US" dirty="0"/>
              <a:t> </a:t>
            </a:r>
          </a:p>
        </p:txBody>
      </p:sp>
      <p:pic>
        <p:nvPicPr>
          <p:cNvPr id="5" name="Picture 4">
            <a:extLst>
              <a:ext uri="{FF2B5EF4-FFF2-40B4-BE49-F238E27FC236}">
                <a16:creationId xmlns:a16="http://schemas.microsoft.com/office/drawing/2014/main" id="{D1CBC9E9-3829-7989-B561-5824B3C0A621}"/>
              </a:ext>
            </a:extLst>
          </p:cNvPr>
          <p:cNvPicPr>
            <a:picLocks noChangeAspect="1"/>
          </p:cNvPicPr>
          <p:nvPr/>
        </p:nvPicPr>
        <p:blipFill rotWithShape="1">
          <a:blip r:embed="rId6"/>
          <a:srcRect l="7356" t="11734"/>
          <a:stretch/>
        </p:blipFill>
        <p:spPr>
          <a:xfrm>
            <a:off x="6169688" y="2419857"/>
            <a:ext cx="5016355" cy="2601089"/>
          </a:xfrm>
          <a:prstGeom prst="rect">
            <a:avLst/>
          </a:prstGeom>
        </p:spPr>
      </p:pic>
      <p:sp>
        <p:nvSpPr>
          <p:cNvPr id="2" name="Title 1">
            <a:extLst>
              <a:ext uri="{FF2B5EF4-FFF2-40B4-BE49-F238E27FC236}">
                <a16:creationId xmlns:a16="http://schemas.microsoft.com/office/drawing/2014/main" id="{26F09E9C-9F10-0C1B-F761-D86F2564ACD8}"/>
              </a:ext>
            </a:extLst>
          </p:cNvPr>
          <p:cNvSpPr>
            <a:spLocks noGrp="1"/>
          </p:cNvSpPr>
          <p:nvPr>
            <p:ph type="title"/>
          </p:nvPr>
        </p:nvSpPr>
        <p:spPr/>
        <p:txBody>
          <a:bodyPr/>
          <a:lstStyle/>
          <a:p>
            <a:r>
              <a:rPr lang="en-US" dirty="0"/>
              <a:t>Utilizing Excess Capability of BPS-Connected IBRs for Frequency Support</a:t>
            </a:r>
          </a:p>
        </p:txBody>
      </p:sp>
    </p:spTree>
    <p:extLst>
      <p:ext uri="{BB962C8B-B14F-4D97-AF65-F5344CB8AC3E}">
        <p14:creationId xmlns:p14="http://schemas.microsoft.com/office/powerpoint/2010/main" val="191686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6130-D290-0D16-DE66-4DF42334BE40}"/>
              </a:ext>
            </a:extLst>
          </p:cNvPr>
          <p:cNvSpPr>
            <a:spLocks noGrp="1"/>
          </p:cNvSpPr>
          <p:nvPr>
            <p:ph type="title"/>
          </p:nvPr>
        </p:nvSpPr>
        <p:spPr/>
        <p:txBody>
          <a:bodyPr/>
          <a:lstStyle/>
          <a:p>
            <a:r>
              <a:rPr lang="en-US" dirty="0"/>
              <a:t>Upcoming ESIG Webinar: EMT Modelling and Simulation </a:t>
            </a:r>
          </a:p>
        </p:txBody>
      </p:sp>
      <p:pic>
        <p:nvPicPr>
          <p:cNvPr id="5" name="Picture 4">
            <a:hlinkClick r:id="rId3"/>
            <a:extLst>
              <a:ext uri="{FF2B5EF4-FFF2-40B4-BE49-F238E27FC236}">
                <a16:creationId xmlns:a16="http://schemas.microsoft.com/office/drawing/2014/main" id="{DE214863-28E3-F457-392B-33490DD19CEE}"/>
              </a:ext>
            </a:extLst>
          </p:cNvPr>
          <p:cNvPicPr>
            <a:picLocks noChangeAspect="1"/>
          </p:cNvPicPr>
          <p:nvPr/>
        </p:nvPicPr>
        <p:blipFill>
          <a:blip r:embed="rId4"/>
          <a:stretch>
            <a:fillRect/>
          </a:stretch>
        </p:blipFill>
        <p:spPr>
          <a:xfrm>
            <a:off x="762000" y="1427369"/>
            <a:ext cx="5552657" cy="5341127"/>
          </a:xfrm>
          <a:prstGeom prst="rect">
            <a:avLst/>
          </a:prstGeom>
        </p:spPr>
      </p:pic>
      <p:sp>
        <p:nvSpPr>
          <p:cNvPr id="10" name="Content Placeholder 2">
            <a:extLst>
              <a:ext uri="{FF2B5EF4-FFF2-40B4-BE49-F238E27FC236}">
                <a16:creationId xmlns:a16="http://schemas.microsoft.com/office/drawing/2014/main" id="{DF9A7702-48DB-3378-7274-E0A3C65E02C8}"/>
              </a:ext>
            </a:extLst>
          </p:cNvPr>
          <p:cNvSpPr>
            <a:spLocks noGrp="1"/>
          </p:cNvSpPr>
          <p:nvPr>
            <p:ph sz="quarter" idx="10"/>
          </p:nvPr>
        </p:nvSpPr>
        <p:spPr>
          <a:xfrm>
            <a:off x="6646257" y="1564387"/>
            <a:ext cx="5008424" cy="4435283"/>
          </a:xfrm>
        </p:spPr>
        <p:txBody>
          <a:bodyPr/>
          <a:lstStyle/>
          <a:p>
            <a:pPr>
              <a:lnSpc>
                <a:spcPct val="100000"/>
              </a:lnSpc>
            </a:pPr>
            <a:r>
              <a:rPr lang="en-US" sz="2000" dirty="0">
                <a:solidFill>
                  <a:srgbClr val="595959"/>
                </a:solidFill>
              </a:rPr>
              <a:t>Event Page:</a:t>
            </a:r>
            <a:r>
              <a:rPr lang="en-US" sz="2000" dirty="0"/>
              <a:t> </a:t>
            </a:r>
            <a:r>
              <a:rPr lang="en-US" sz="2000" dirty="0">
                <a:hlinkClick r:id="rId5"/>
              </a:rPr>
              <a:t>https://www.esig.energy/event/webinar-emt-modeling-and-simulation-who-needs-an-emt-model-for-doing-stability-studies/</a:t>
            </a:r>
            <a:r>
              <a:rPr lang="en-US" sz="2000" dirty="0"/>
              <a:t> </a:t>
            </a:r>
          </a:p>
          <a:p>
            <a:pPr marL="0" indent="0">
              <a:lnSpc>
                <a:spcPct val="100000"/>
              </a:lnSpc>
              <a:buNone/>
            </a:pPr>
            <a:r>
              <a:rPr lang="en-US" dirty="0"/>
              <a:t> </a:t>
            </a:r>
          </a:p>
        </p:txBody>
      </p:sp>
    </p:spTree>
    <p:extLst>
      <p:ext uri="{BB962C8B-B14F-4D97-AF65-F5344CB8AC3E}">
        <p14:creationId xmlns:p14="http://schemas.microsoft.com/office/powerpoint/2010/main" val="2725829831"/>
      </p:ext>
    </p:extLst>
  </p:cSld>
  <p:clrMapOvr>
    <a:masterClrMapping/>
  </p:clrMapOvr>
</p:sld>
</file>

<file path=ppt/theme/theme1.xml><?xml version="1.0" encoding="utf-8"?>
<a:theme xmlns:a="http://schemas.openxmlformats.org/drawingml/2006/main" name="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1871</TotalTime>
  <Words>944</Words>
  <Application>Microsoft Office PowerPoint</Application>
  <PresentationFormat>Widescreen</PresentationFormat>
  <Paragraphs>78</Paragraphs>
  <Slides>12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Adobe Garamond Pro</vt:lpstr>
      <vt:lpstr>Arial</vt:lpstr>
      <vt:lpstr>Calibri</vt:lpstr>
      <vt:lpstr>Century Gothic</vt:lpstr>
      <vt:lpstr>Montserrat</vt:lpstr>
      <vt:lpstr>Montserrat Medium</vt:lpstr>
      <vt:lpstr>Montserrat SemiBold</vt:lpstr>
      <vt:lpstr>Roboto</vt:lpstr>
      <vt:lpstr>Wingdings</vt:lpstr>
      <vt:lpstr>Office Theme</vt:lpstr>
      <vt:lpstr>ERCOT IBRTF: NERC and Other Industry Updates</vt:lpstr>
      <vt:lpstr>PowerPoint Presentation</vt:lpstr>
      <vt:lpstr>Modelling Challenges and Recommendations</vt:lpstr>
      <vt:lpstr>Recommendations</vt:lpstr>
      <vt:lpstr>References</vt:lpstr>
      <vt:lpstr>IEEE2800 Adoption Webinars</vt:lpstr>
      <vt:lpstr>NERC MOD-026 and MOD-027</vt:lpstr>
      <vt:lpstr>Utilizing Excess Capability of BPS-Connected IBRs for Frequency Support</vt:lpstr>
      <vt:lpstr>Upcoming ESIG Webinar: EMT Modelling and Simulation </vt:lpstr>
      <vt:lpstr>Upcoming ESIG Special Topic Webinar: Interconnection Study Criteria </vt:lpstr>
      <vt:lpstr>Upcoming Workshops, June 6-9, Denver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 Matevosyan</cp:lastModifiedBy>
  <cp:revision>12</cp:revision>
  <dcterms:created xsi:type="dcterms:W3CDTF">2022-05-16T15:19:42Z</dcterms:created>
  <dcterms:modified xsi:type="dcterms:W3CDTF">2022-05-22T14:54:32Z</dcterms:modified>
</cp:coreProperties>
</file>