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62" r:id="rId7"/>
    <p:sldId id="259" r:id="rId8"/>
    <p:sldId id="265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services/comm/mkt_notices/detail?id=fb251b6c-3de5-4294-99dc-5d2969ffaf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MAY 2022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meeting – May 4</a:t>
            </a:r>
            <a:r>
              <a:rPr lang="en-US" sz="2800" baseline="30000" dirty="0"/>
              <a:t>th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8624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WMS received update on Subchapter N Securitization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ERCOT is requesting escrow in place about a week before closing (see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May 13 Market Notice</a:t>
            </a:r>
            <a:r>
              <a:rPr lang="en-US" sz="20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ERCOT is fairly confident about closing in June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2021 Unaccounted For Energy (UFE) Analysis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ERCOT presented analysis showing the improvement in accuracy with using EMS telemetered data instead of the seasonal Transmission Loss Factor calculation.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ERCOT will bring further analysis to WMWG and look to draft an NPRR</a:t>
            </a:r>
            <a:endParaRPr lang="en-US" sz="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Nodal settlement of Controllable Load Resources (CLRs)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ERCOT presented two options at CMWG. There was general consensus on option 1 which requires separate metering for CLR to settle </a:t>
            </a:r>
            <a:r>
              <a:rPr lang="en-US" sz="2000" dirty="0" err="1"/>
              <a:t>nodaly</a:t>
            </a:r>
            <a:r>
              <a:rPr lang="en-US" sz="2000" dirty="0"/>
              <a:t>. ERCOT is working on a draft NPRR based on option 1. Some stakeholder requested to include netting.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Further discussion on this will be take up through the stakeholder process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49001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/>
              <a:t>New PRS Referrals/Language Review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 </a:t>
            </a:r>
            <a:r>
              <a:rPr lang="en-US" sz="2400" dirty="0"/>
              <a:t>NPRR1126, Default Uplift Allocation Enhancement</a:t>
            </a:r>
            <a:r>
              <a:rPr lang="en-US" sz="2400" b="1" dirty="0"/>
              <a:t> (tabled and referred to 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 </a:t>
            </a:r>
            <a:r>
              <a:rPr lang="en-US" sz="2400" dirty="0"/>
              <a:t>NPRR1128, Allow FFR Procurement up to FFR Limit Without Proration </a:t>
            </a:r>
            <a:r>
              <a:rPr lang="en-US" sz="2400" b="1" dirty="0"/>
              <a:t>(tabled and referred to WMWG)</a:t>
            </a:r>
            <a:endParaRPr lang="en-US" sz="24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800" b="1" dirty="0"/>
              <a:t>Working Group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NPRR981, Day-Ahead Market Price Correction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NPRR1058, Resource Offer Modernization for Real-Time Co-Optimization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NPRR1070, Planning Criteria for GTC Exit Solutions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NPRR1084, Improvements to Reporting of Resource Outages and </a:t>
            </a:r>
            <a:r>
              <a:rPr lang="en-US" sz="1700" dirty="0" err="1"/>
              <a:t>Derates</a:t>
            </a:r>
            <a:r>
              <a:rPr lang="en-US" sz="1700" dirty="0"/>
              <a:t>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NPRR1088, Applying Forward Adjustment Factors to Forward Market Positions and Un-applying Forward Adjustment Factors to Prior Market Positions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NPRR1100, Emergency Switching Solutions for Energy Storage Resources (MWG) (WMWG)</a:t>
            </a:r>
            <a:endParaRPr lang="en-US" sz="17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NPRR1118, Clarifications to the OSA Process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NOGRR215, Limit Use of Remedial Action Schemes (CMWG)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700" dirty="0"/>
              <a:t>VCMRR031, Clarification Related to Variable Costs in Fuel Adders (RCWG)</a:t>
            </a:r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Tabled</a:t>
            </a:r>
            <a:r>
              <a:rPr lang="en-US" dirty="0"/>
              <a:t>, Referred </a:t>
            </a:r>
            <a:r>
              <a:rPr lang="en-US" b="1" dirty="0"/>
              <a:t>NPRR1126</a:t>
            </a:r>
            <a:r>
              <a:rPr lang="en-US" dirty="0"/>
              <a:t>, Default Uplift Allocation Enhancement to Market Credit Working Group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Tabled</a:t>
            </a:r>
            <a:r>
              <a:rPr lang="en-US" dirty="0"/>
              <a:t>, Referred </a:t>
            </a:r>
            <a:r>
              <a:rPr lang="en-US" b="1" dirty="0"/>
              <a:t>NPRR1128</a:t>
            </a:r>
            <a:r>
              <a:rPr lang="en-US" dirty="0"/>
              <a:t>, Allow FFR Procurement up to FFR Limit Without Proration to Wholesale Market Working Group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Endorsed</a:t>
            </a:r>
            <a:r>
              <a:rPr lang="en-US" dirty="0"/>
              <a:t> </a:t>
            </a:r>
            <a:r>
              <a:rPr lang="en-US" b="1" dirty="0"/>
              <a:t>NPRR1100</a:t>
            </a:r>
            <a:r>
              <a:rPr lang="en-US" dirty="0"/>
              <a:t>, Emergency Switching Solutions for Energy Storage Resources, as amended by 5/3/2022 ERCOT Comments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dirty="0"/>
              <a:t>Confirmed </a:t>
            </a:r>
            <a:r>
              <a:rPr lang="en-US" b="1" dirty="0"/>
              <a:t>Ian Haley </a:t>
            </a:r>
            <a:r>
              <a:rPr lang="en-US" dirty="0"/>
              <a:t>(</a:t>
            </a:r>
            <a:r>
              <a:rPr lang="en-US" dirty="0" err="1"/>
              <a:t>Luminant</a:t>
            </a:r>
            <a:r>
              <a:rPr lang="en-US" dirty="0"/>
              <a:t>) </a:t>
            </a:r>
            <a:r>
              <a:rPr lang="en-US" b="1" dirty="0"/>
              <a:t>as SAWG Vice Chair</a:t>
            </a:r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</a:t>
            </a:r>
            <a:r>
              <a:rPr lang="en-US"/>
              <a:t>– June 1</a:t>
            </a:r>
            <a:r>
              <a:rPr lang="en-US" baseline="30000"/>
              <a:t>st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60b3afc9-a72a-4286-a1f6-3c61aad5d6c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9761</TotalTime>
  <Words>417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Wingdings</vt:lpstr>
      <vt:lpstr>Retrospect</vt:lpstr>
      <vt:lpstr>WMS Report</vt:lpstr>
      <vt:lpstr>Overview</vt:lpstr>
      <vt:lpstr>WMS Discussions </vt:lpstr>
      <vt:lpstr>Revision Requests</vt:lpstr>
      <vt:lpstr>Revision Requests</vt:lpstr>
      <vt:lpstr>WMS Actions </vt:lpstr>
      <vt:lpstr>Next Meeting – June 1st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Brittney Albracht</cp:lastModifiedBy>
  <cp:revision>145</cp:revision>
  <dcterms:created xsi:type="dcterms:W3CDTF">2021-01-14T19:13:08Z</dcterms:created>
  <dcterms:modified xsi:type="dcterms:W3CDTF">2022-05-23T22:18:19Z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