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0" r:id="rId4"/>
  </p:sldMasterIdLst>
  <p:sldIdLst>
    <p:sldId id="256" r:id="rId5"/>
    <p:sldId id="257" r:id="rId6"/>
    <p:sldId id="262" r:id="rId7"/>
    <p:sldId id="259" r:id="rId8"/>
    <p:sldId id="265" r:id="rId9"/>
    <p:sldId id="263" r:id="rId10"/>
    <p:sldId id="260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2" d="100"/>
          <a:sy n="72" d="100"/>
        </p:scale>
        <p:origin x="36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89093-469E-468C-ABA2-5CF0A6764A51}" type="datetimeFigureOut">
              <a:rPr lang="en-US" smtClean="0"/>
              <a:t>5/23/2022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D09DB-E614-4478-BE4D-547C2F5E64C9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652554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89093-469E-468C-ABA2-5CF0A6764A51}" type="datetimeFigureOut">
              <a:rPr lang="en-US" smtClean="0"/>
              <a:t>5/23/2022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D09DB-E614-4478-BE4D-547C2F5E64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07967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89093-469E-468C-ABA2-5CF0A6764A51}" type="datetimeFigureOut">
              <a:rPr lang="en-US" smtClean="0"/>
              <a:t>5/23/2022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D09DB-E614-4478-BE4D-547C2F5E64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53883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89093-469E-468C-ABA2-5CF0A6764A51}" type="datetimeFigureOut">
              <a:rPr lang="en-US" smtClean="0"/>
              <a:t>5/23/2022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D09DB-E614-4478-BE4D-547C2F5E64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67575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89093-469E-468C-ABA2-5CF0A6764A51}" type="datetimeFigureOut">
              <a:rPr lang="en-US" smtClean="0"/>
              <a:t>5/23/2022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D09DB-E614-4478-BE4D-547C2F5E64C9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551216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89093-469E-468C-ABA2-5CF0A6764A51}" type="datetimeFigureOut">
              <a:rPr lang="en-US" smtClean="0"/>
              <a:t>5/23/2022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D09DB-E614-4478-BE4D-547C2F5E64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2755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89093-469E-468C-ABA2-5CF0A6764A51}" type="datetimeFigureOut">
              <a:rPr lang="en-US" smtClean="0"/>
              <a:t>5/23/2022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D09DB-E614-4478-BE4D-547C2F5E64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38008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89093-469E-468C-ABA2-5CF0A6764A51}" type="datetimeFigureOut">
              <a:rPr lang="en-US" smtClean="0"/>
              <a:t>5/23/2022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D09DB-E614-4478-BE4D-547C2F5E64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75739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89093-469E-468C-ABA2-5CF0A6764A51}" type="datetimeFigureOut">
              <a:rPr lang="en-US" smtClean="0"/>
              <a:t>5/23/2022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D09DB-E614-4478-BE4D-547C2F5E64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65998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65689093-469E-468C-ABA2-5CF0A6764A51}" type="datetimeFigureOut">
              <a:rPr lang="en-US" smtClean="0"/>
              <a:t>5/23/2022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2DD09DB-E614-4478-BE4D-547C2F5E64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26850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89093-469E-468C-ABA2-5CF0A6764A51}" type="datetimeFigureOut">
              <a:rPr lang="en-US" smtClean="0"/>
              <a:t>5/23/2022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D09DB-E614-4478-BE4D-547C2F5E64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63689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65689093-469E-468C-ABA2-5CF0A6764A51}" type="datetimeFigureOut">
              <a:rPr lang="en-US" smtClean="0"/>
              <a:t>5/23/2022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2DD09DB-E614-4478-BE4D-547C2F5E64C9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507013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1" r:id="rId1"/>
    <p:sldLayoutId id="2147483812" r:id="rId2"/>
    <p:sldLayoutId id="2147483813" r:id="rId3"/>
    <p:sldLayoutId id="2147483814" r:id="rId4"/>
    <p:sldLayoutId id="2147483815" r:id="rId5"/>
    <p:sldLayoutId id="2147483816" r:id="rId6"/>
    <p:sldLayoutId id="2147483817" r:id="rId7"/>
    <p:sldLayoutId id="2147483818" r:id="rId8"/>
    <p:sldLayoutId id="2147483819" r:id="rId9"/>
    <p:sldLayoutId id="2147483820" r:id="rId10"/>
    <p:sldLayoutId id="214748382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rcot.com/services/comm/mkt_notices/detail?id=fb251b6c-3de5-4294-99dc-5d2969ffaf8f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9E242A-A689-4DF5-95ED-B6BA05F2E2F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199" y="1093788"/>
            <a:ext cx="10506455" cy="2967208"/>
          </a:xfrm>
        </p:spPr>
        <p:txBody>
          <a:bodyPr>
            <a:normAutofit/>
          </a:bodyPr>
          <a:lstStyle/>
          <a:p>
            <a:pPr algn="l"/>
            <a:r>
              <a:rPr lang="en-US" sz="8000" dirty="0"/>
              <a:t>WMS Report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AF09D7D-76C4-4ABA-9706-116A5D45E4B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921830" y="4619624"/>
            <a:ext cx="5425874" cy="1038225"/>
          </a:xfrm>
        </p:spPr>
        <p:txBody>
          <a:bodyPr>
            <a:normAutofit/>
          </a:bodyPr>
          <a:lstStyle/>
          <a:p>
            <a:pPr algn="r"/>
            <a:r>
              <a:rPr lang="en-US" dirty="0"/>
              <a:t>TAC Meeting – MAY 2022 </a:t>
            </a:r>
          </a:p>
        </p:txBody>
      </p:sp>
    </p:spTree>
    <p:extLst>
      <p:ext uri="{BB962C8B-B14F-4D97-AF65-F5344CB8AC3E}">
        <p14:creationId xmlns:p14="http://schemas.microsoft.com/office/powerpoint/2010/main" val="18727703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9A2537-D441-4886-9211-5B5476A036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53397"/>
            <a:ext cx="10515600" cy="1273233"/>
          </a:xfrm>
        </p:spPr>
        <p:txBody>
          <a:bodyPr>
            <a:normAutofit/>
          </a:bodyPr>
          <a:lstStyle/>
          <a:p>
            <a:r>
              <a:rPr lang="en-US" dirty="0"/>
              <a:t>Overview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8F564F-A32A-47D1-911B-E1EE4EFCF6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38325"/>
            <a:ext cx="10515600" cy="4333875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800" dirty="0"/>
              <a:t> Previous meeting – May 4</a:t>
            </a:r>
            <a:r>
              <a:rPr lang="en-US" sz="2800" baseline="30000" dirty="0"/>
              <a:t>th</a:t>
            </a:r>
            <a:endParaRPr lang="en-US" sz="2800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/>
              <a:t> WMS Discussions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/>
              <a:t> Revision Requests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/>
              <a:t> WMS Actions</a:t>
            </a:r>
          </a:p>
          <a:p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3333879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9A2537-D441-4886-9211-5B5476A036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53397"/>
            <a:ext cx="10515600" cy="1273233"/>
          </a:xfrm>
        </p:spPr>
        <p:txBody>
          <a:bodyPr>
            <a:normAutofit/>
          </a:bodyPr>
          <a:lstStyle/>
          <a:p>
            <a:r>
              <a:rPr lang="en-US" dirty="0"/>
              <a:t>WMS Discussions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8F564F-A32A-47D1-911B-E1EE4EFCF6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8624"/>
            <a:ext cx="11252200" cy="4532088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400" dirty="0"/>
              <a:t> WMS received update on Subchapter N Securitization 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2000" dirty="0"/>
              <a:t>ERCOT is requesting escrow in place about a week before closing (see </a:t>
            </a:r>
            <a:r>
              <a:rPr lang="en-US" sz="2000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May 13 Market Notice</a:t>
            </a:r>
            <a:r>
              <a:rPr lang="en-US" sz="2000" dirty="0"/>
              <a:t>)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2000" dirty="0"/>
              <a:t>ERCOT is fairly confident about closing in June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/>
              <a:t>2021 Unaccounted For Energy (UFE) Analysis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2000" dirty="0"/>
              <a:t>ERCOT presented analysis showing the improvement in accuracy with using EMS telemetered data instead of the seasonal Transmission Loss Factor calculation.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2000" dirty="0"/>
              <a:t>ERCOT will bring further analysis to WMWG and look to draft an NPRR</a:t>
            </a:r>
            <a:endParaRPr lang="en-US" sz="400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/>
              <a:t> Nodal settlement of Controllable Load Resources (CLRs)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2000" dirty="0"/>
              <a:t>ERCOT presented two options at CMWG. There was general consensus on option 1 which requires separate metering for CLR to settle </a:t>
            </a:r>
            <a:r>
              <a:rPr lang="en-US" sz="2000" dirty="0" err="1"/>
              <a:t>nodaly</a:t>
            </a:r>
            <a:r>
              <a:rPr lang="en-US" sz="2000" dirty="0"/>
              <a:t>. ERCOT is working on a draft NPRR based on option 1. Some stakeholder requested to include netting. 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2000" dirty="0"/>
              <a:t>Further discussion on this will be take up through the stakeholder process</a:t>
            </a:r>
          </a:p>
        </p:txBody>
      </p:sp>
    </p:spTree>
    <p:extLst>
      <p:ext uri="{BB962C8B-B14F-4D97-AF65-F5344CB8AC3E}">
        <p14:creationId xmlns:p14="http://schemas.microsoft.com/office/powerpoint/2010/main" val="30659722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9A2537-D441-4886-9211-5B5476A036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53397"/>
            <a:ext cx="10515600" cy="1273233"/>
          </a:xfrm>
        </p:spPr>
        <p:txBody>
          <a:bodyPr>
            <a:normAutofit/>
          </a:bodyPr>
          <a:lstStyle/>
          <a:p>
            <a:r>
              <a:rPr lang="en-US" dirty="0"/>
              <a:t>Revision Requests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8F564F-A32A-47D1-911B-E1EE4EFCF6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8800"/>
            <a:ext cx="11049001" cy="4343400"/>
          </a:xfrm>
        </p:spPr>
        <p:txBody>
          <a:bodyPr>
            <a:noAutofit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lang="en-US" sz="2400" b="1" dirty="0"/>
              <a:t>New PRS Referrals/Language Review</a:t>
            </a:r>
          </a:p>
          <a:p>
            <a:pPr lvl="1">
              <a:lnSpc>
                <a:spcPct val="110000"/>
              </a:lnSpc>
              <a:buFont typeface="Wingdings" panose="05000000000000000000" pitchFamily="2" charset="2"/>
              <a:buChar char="Ø"/>
            </a:pPr>
            <a:r>
              <a:rPr lang="en-US" sz="2400" b="1" dirty="0"/>
              <a:t> </a:t>
            </a:r>
            <a:r>
              <a:rPr lang="en-US" sz="2400" dirty="0"/>
              <a:t>NPRR1126, Default Uplift Allocation Enhancement</a:t>
            </a:r>
            <a:r>
              <a:rPr lang="en-US" sz="2400" b="1" dirty="0"/>
              <a:t> (tabled and referred to MCWG)</a:t>
            </a:r>
          </a:p>
          <a:p>
            <a:pPr lvl="1">
              <a:lnSpc>
                <a:spcPct val="110000"/>
              </a:lnSpc>
              <a:buFont typeface="Wingdings" panose="05000000000000000000" pitchFamily="2" charset="2"/>
              <a:buChar char="Ø"/>
            </a:pPr>
            <a:r>
              <a:rPr lang="en-US" sz="2400" b="1" dirty="0"/>
              <a:t> </a:t>
            </a:r>
            <a:r>
              <a:rPr lang="en-US" sz="2400" dirty="0"/>
              <a:t>NPRR1128, Allow FFR Procurement up to FFR Limit Without Proration </a:t>
            </a:r>
            <a:r>
              <a:rPr lang="en-US" sz="2400" b="1" dirty="0"/>
              <a:t>(tabled and referred to WMWG)</a:t>
            </a:r>
            <a:endParaRPr lang="en-US" sz="2400" dirty="0"/>
          </a:p>
          <a:p>
            <a:pPr lvl="1">
              <a:lnSpc>
                <a:spcPct val="110000"/>
              </a:lnSpc>
              <a:buFont typeface="Wingdings" panose="05000000000000000000" pitchFamily="2" charset="2"/>
              <a:buChar char="Ø"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4521194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9A2537-D441-4886-9211-5B5476A036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53397"/>
            <a:ext cx="10515600" cy="1273233"/>
          </a:xfrm>
        </p:spPr>
        <p:txBody>
          <a:bodyPr>
            <a:normAutofit/>
          </a:bodyPr>
          <a:lstStyle/>
          <a:p>
            <a:r>
              <a:rPr lang="en-US" dirty="0"/>
              <a:t>Revision Requests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8F564F-A32A-47D1-911B-E1EE4EFCF6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8800"/>
            <a:ext cx="11133667" cy="4343400"/>
          </a:xfrm>
        </p:spPr>
        <p:txBody>
          <a:bodyPr>
            <a:noAutofit/>
          </a:bodyPr>
          <a:lstStyle/>
          <a:p>
            <a:pPr marL="0">
              <a:lnSpc>
                <a:spcPct val="110000"/>
              </a:lnSpc>
              <a:buNone/>
            </a:pPr>
            <a:r>
              <a:rPr lang="en-US" sz="1800" b="1" dirty="0"/>
              <a:t>Working Group Referrals</a:t>
            </a:r>
          </a:p>
          <a:p>
            <a:pPr lvl="1">
              <a:lnSpc>
                <a:spcPct val="110000"/>
              </a:lnSpc>
              <a:buFont typeface="Wingdings" panose="05000000000000000000" pitchFamily="2" charset="2"/>
              <a:buChar char="Ø"/>
            </a:pPr>
            <a:r>
              <a:rPr lang="en-US" sz="1700" dirty="0"/>
              <a:t>NPRR981, Day-Ahead Market Price Correction Process (WMWG)</a:t>
            </a:r>
          </a:p>
          <a:p>
            <a:pPr lvl="1">
              <a:lnSpc>
                <a:spcPct val="110000"/>
              </a:lnSpc>
              <a:buFont typeface="Wingdings" panose="05000000000000000000" pitchFamily="2" charset="2"/>
              <a:buChar char="Ø"/>
            </a:pPr>
            <a:r>
              <a:rPr lang="en-US" sz="1700" dirty="0"/>
              <a:t>NPRR1058, Resource Offer Modernization for Real-Time Co-Optimization (WMWG)</a:t>
            </a:r>
          </a:p>
          <a:p>
            <a:pPr lvl="1">
              <a:lnSpc>
                <a:spcPct val="110000"/>
              </a:lnSpc>
              <a:buFont typeface="Wingdings" panose="05000000000000000000" pitchFamily="2" charset="2"/>
              <a:buChar char="Ø"/>
            </a:pPr>
            <a:r>
              <a:rPr lang="en-US" sz="1700" dirty="0"/>
              <a:t>NPRR1067, Market Entry Qualifications, Continued Participation Requirements, and Credit Risk Assessment (MCWG)</a:t>
            </a:r>
          </a:p>
          <a:p>
            <a:pPr lvl="1">
              <a:lnSpc>
                <a:spcPct val="110000"/>
              </a:lnSpc>
              <a:buFont typeface="Wingdings" panose="05000000000000000000" pitchFamily="2" charset="2"/>
              <a:buChar char="Ø"/>
            </a:pPr>
            <a:r>
              <a:rPr lang="en-US" sz="1700" dirty="0"/>
              <a:t>NPRR1070, Planning Criteria for GTC Exit Solutions (WMWG)</a:t>
            </a:r>
          </a:p>
          <a:p>
            <a:pPr lvl="1">
              <a:lnSpc>
                <a:spcPct val="110000"/>
              </a:lnSpc>
              <a:buFont typeface="Wingdings" panose="05000000000000000000" pitchFamily="2" charset="2"/>
              <a:buChar char="Ø"/>
            </a:pPr>
            <a:r>
              <a:rPr lang="en-US" sz="1700" dirty="0"/>
              <a:t>NPRR1084, Improvements to Reporting of Resource Outages and </a:t>
            </a:r>
            <a:r>
              <a:rPr lang="en-US" sz="1700" dirty="0" err="1"/>
              <a:t>Derates</a:t>
            </a:r>
            <a:r>
              <a:rPr lang="en-US" sz="1700" dirty="0"/>
              <a:t> (WMWG)</a:t>
            </a:r>
          </a:p>
          <a:p>
            <a:pPr lvl="1">
              <a:lnSpc>
                <a:spcPct val="110000"/>
              </a:lnSpc>
              <a:buFont typeface="Wingdings" panose="05000000000000000000" pitchFamily="2" charset="2"/>
              <a:buChar char="Ø"/>
            </a:pPr>
            <a:r>
              <a:rPr lang="en-US" sz="1700" dirty="0"/>
              <a:t>NPRR1088, Applying Forward Adjustment Factors to Forward Market Positions and Un-applying Forward Adjustment Factors to Prior Market Positions (MCWG)</a:t>
            </a:r>
          </a:p>
          <a:p>
            <a:pPr lvl="1">
              <a:lnSpc>
                <a:spcPct val="110000"/>
              </a:lnSpc>
              <a:buFont typeface="Wingdings" panose="05000000000000000000" pitchFamily="2" charset="2"/>
              <a:buChar char="Ø"/>
            </a:pPr>
            <a:r>
              <a:rPr lang="en-US" sz="1600" dirty="0"/>
              <a:t>NPRR1100, Emergency Switching Solutions for Energy Storage Resources (MWG) (WMWG)</a:t>
            </a:r>
            <a:endParaRPr lang="en-US" sz="1700" dirty="0"/>
          </a:p>
          <a:p>
            <a:pPr lvl="1">
              <a:lnSpc>
                <a:spcPct val="110000"/>
              </a:lnSpc>
              <a:buFont typeface="Wingdings" panose="05000000000000000000" pitchFamily="2" charset="2"/>
              <a:buChar char="Ø"/>
            </a:pPr>
            <a:r>
              <a:rPr lang="en-US" sz="1700" dirty="0"/>
              <a:t>NPRR1118, Clarifications to the OSA Process (WMWG)</a:t>
            </a:r>
          </a:p>
          <a:p>
            <a:pPr lvl="1">
              <a:lnSpc>
                <a:spcPct val="110000"/>
              </a:lnSpc>
              <a:buFont typeface="Wingdings" panose="05000000000000000000" pitchFamily="2" charset="2"/>
              <a:buChar char="Ø"/>
            </a:pPr>
            <a:r>
              <a:rPr lang="en-US" sz="1700" dirty="0"/>
              <a:t>NOGRR215, Limit Use of Remedial Action Schemes (CMWG)</a:t>
            </a:r>
          </a:p>
          <a:p>
            <a:pPr lvl="1">
              <a:lnSpc>
                <a:spcPct val="110000"/>
              </a:lnSpc>
              <a:buFont typeface="Wingdings" panose="05000000000000000000" pitchFamily="2" charset="2"/>
              <a:buChar char="Ø"/>
            </a:pPr>
            <a:r>
              <a:rPr lang="en-US" sz="1700" dirty="0"/>
              <a:t>VCMRR031, Clarification Related to Variable Costs in Fuel Adders (RCWG)</a:t>
            </a:r>
          </a:p>
        </p:txBody>
      </p:sp>
    </p:spTree>
    <p:extLst>
      <p:ext uri="{BB962C8B-B14F-4D97-AF65-F5344CB8AC3E}">
        <p14:creationId xmlns:p14="http://schemas.microsoft.com/office/powerpoint/2010/main" val="9641252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9A2537-D441-4886-9211-5B5476A036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53397"/>
            <a:ext cx="10515600" cy="1273233"/>
          </a:xfrm>
        </p:spPr>
        <p:txBody>
          <a:bodyPr>
            <a:normAutofit/>
          </a:bodyPr>
          <a:lstStyle/>
          <a:p>
            <a:r>
              <a:rPr lang="en-US" dirty="0"/>
              <a:t>WMS Actions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8F564F-A32A-47D1-911B-E1EE4EFCF6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8800"/>
            <a:ext cx="11039475" cy="4343400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en-US" dirty="0"/>
              <a:t> </a:t>
            </a:r>
            <a:r>
              <a:rPr lang="en-US" b="1" dirty="0"/>
              <a:t>Tabled</a:t>
            </a:r>
            <a:r>
              <a:rPr lang="en-US" dirty="0"/>
              <a:t>, Referred </a:t>
            </a:r>
            <a:r>
              <a:rPr lang="en-US" b="1" dirty="0"/>
              <a:t>NPRR1126</a:t>
            </a:r>
            <a:r>
              <a:rPr lang="en-US" dirty="0"/>
              <a:t>, Default Uplift Allocation Enhancement to Market Credit Working Group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en-US" dirty="0"/>
              <a:t> </a:t>
            </a:r>
            <a:r>
              <a:rPr lang="en-US" b="1" dirty="0"/>
              <a:t>Tabled</a:t>
            </a:r>
            <a:r>
              <a:rPr lang="en-US" dirty="0"/>
              <a:t>, Referred </a:t>
            </a:r>
            <a:r>
              <a:rPr lang="en-US" b="1" dirty="0"/>
              <a:t>NPRR1128</a:t>
            </a:r>
            <a:r>
              <a:rPr lang="en-US" dirty="0"/>
              <a:t>, Allow FFR Procurement up to FFR Limit Without Proration to Wholesale Market Working Group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en-US" dirty="0"/>
              <a:t> </a:t>
            </a:r>
            <a:r>
              <a:rPr lang="en-US" b="1" dirty="0"/>
              <a:t>Endorsed</a:t>
            </a:r>
            <a:r>
              <a:rPr lang="en-US" dirty="0"/>
              <a:t> </a:t>
            </a:r>
            <a:r>
              <a:rPr lang="en-US" b="1" dirty="0"/>
              <a:t>NPRR1100</a:t>
            </a:r>
            <a:r>
              <a:rPr lang="en-US" dirty="0"/>
              <a:t>, Emergency Switching Solutions for Energy Storage Resources, as amended by 5/3/2022 ERCOT Comments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dirty="0"/>
              <a:t>Confirmed </a:t>
            </a:r>
            <a:r>
              <a:rPr lang="en-US" b="1" dirty="0"/>
              <a:t>Ian Haley </a:t>
            </a:r>
            <a:r>
              <a:rPr lang="en-US" dirty="0"/>
              <a:t>(</a:t>
            </a:r>
            <a:r>
              <a:rPr lang="en-US" dirty="0" err="1"/>
              <a:t>Luminant</a:t>
            </a:r>
            <a:r>
              <a:rPr lang="en-US" dirty="0"/>
              <a:t>) </a:t>
            </a:r>
            <a:r>
              <a:rPr lang="en-US" b="1" dirty="0"/>
              <a:t>as SAWG Vice Chair</a:t>
            </a:r>
          </a:p>
        </p:txBody>
      </p:sp>
    </p:spTree>
    <p:extLst>
      <p:ext uri="{BB962C8B-B14F-4D97-AF65-F5344CB8AC3E}">
        <p14:creationId xmlns:p14="http://schemas.microsoft.com/office/powerpoint/2010/main" val="10975727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FB55DB-9E0B-4B82-A775-EF031F8A92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Meeting </a:t>
            </a:r>
            <a:r>
              <a:rPr lang="en-US"/>
              <a:t>– June 1</a:t>
            </a:r>
            <a:r>
              <a:rPr lang="en-US" baseline="30000"/>
              <a:t>st</a:t>
            </a:r>
            <a:endParaRPr lang="en-US" dirty="0"/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DA0FA00F-7190-4737-8CF9-E2FB8EA30856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2401" y="1779542"/>
            <a:ext cx="4557485" cy="4557485"/>
          </a:xfrm>
        </p:spPr>
      </p:pic>
    </p:spTree>
    <p:extLst>
      <p:ext uri="{BB962C8B-B14F-4D97-AF65-F5344CB8AC3E}">
        <p14:creationId xmlns:p14="http://schemas.microsoft.com/office/powerpoint/2010/main" val="170657244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Cambria-Calibri">
      <a:majorFont>
        <a:latin typeface="Cambria" panose="02040503050406030204"/>
        <a:ea typeface=""/>
        <a:cs typeface=""/>
        <a:font script="Jpan" typeface="ＭＳ Ｐゴシック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Glossy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12700" cap="flat" cmpd="sng" algn="ctr">
          <a:solidFill>
            <a:schemeClr val="phClr">
              <a:tint val="95000"/>
              <a:shade val="95000"/>
              <a:satMod val="120000"/>
            </a:schemeClr>
          </a:solidFill>
          <a:prstDash val="solid"/>
        </a:ln>
        <a:ln w="55000" cap="flat" cmpd="thickThin" algn="ctr">
          <a:solidFill>
            <a:schemeClr val="phClr">
              <a:tint val="90000"/>
              <a:satMod val="130000"/>
            </a:schemeClr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E550AB4A1B11D40BA93648E453A38A9" ma:contentTypeVersion="10" ma:contentTypeDescription="Create a new document." ma:contentTypeScope="" ma:versionID="a23f2b49f195ed5706c0043339cf2995">
  <xsd:schema xmlns:xsd="http://www.w3.org/2001/XMLSchema" xmlns:xs="http://www.w3.org/2001/XMLSchema" xmlns:p="http://schemas.microsoft.com/office/2006/metadata/properties" xmlns:ns3="60b3afc9-a72a-4286-a1f6-3c61aad5d6c4" targetNamespace="http://schemas.microsoft.com/office/2006/metadata/properties" ma:root="true" ma:fieldsID="25f05895d88c426d0858f9f4f1a8fcf0" ns3:_="">
    <xsd:import namespace="60b3afc9-a72a-4286-a1f6-3c61aad5d6c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0b3afc9-a72a-4286-a1f6-3c61aad5d6c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OCR" ma:index="11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F4A27AB3-3142-443C-B6D1-944B4E605F1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0b3afc9-a72a-4286-a1f6-3c61aad5d6c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08C2B8A-E3D4-4968-B35C-5CC75D34F43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59730CC-A266-4BA8-9C1E-8492A0A26614}">
  <ds:schemaRefs>
    <ds:schemaRef ds:uri="http://purl.org/dc/terms/"/>
    <ds:schemaRef ds:uri="http://schemas.microsoft.com/office/2006/metadata/properties"/>
    <ds:schemaRef ds:uri="http://schemas.microsoft.com/office/2006/documentManagement/types"/>
    <ds:schemaRef ds:uri="60b3afc9-a72a-4286-a1f6-3c61aad5d6c4"/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9761</TotalTime>
  <Words>417</Words>
  <Application>Microsoft Office PowerPoint</Application>
  <PresentationFormat>Widescreen</PresentationFormat>
  <Paragraphs>39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Calibri</vt:lpstr>
      <vt:lpstr>Cambria</vt:lpstr>
      <vt:lpstr>Wingdings</vt:lpstr>
      <vt:lpstr>Retrospect</vt:lpstr>
      <vt:lpstr>WMS Report</vt:lpstr>
      <vt:lpstr>Overview</vt:lpstr>
      <vt:lpstr>WMS Discussions </vt:lpstr>
      <vt:lpstr>Revision Requests</vt:lpstr>
      <vt:lpstr>Revision Requests</vt:lpstr>
      <vt:lpstr>WMS Actions </vt:lpstr>
      <vt:lpstr>Next Meeting – June 1st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WMS Report</dc:title>
  <dc:creator>Surendran, Resmi SENA-STX/A/7</dc:creator>
  <cp:lastModifiedBy>Brittney Albracht</cp:lastModifiedBy>
  <cp:revision>145</cp:revision>
  <dcterms:created xsi:type="dcterms:W3CDTF">2021-01-14T19:13:08Z</dcterms:created>
  <dcterms:modified xsi:type="dcterms:W3CDTF">2022-05-23T22:18:19Z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0x0101000E550AB4A1B11D40BA93648E453A38A9</vt:lpwstr>
  </property>
</Properties>
</file>