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25"/>
  </p:notesMasterIdLst>
  <p:handoutMasterIdLst>
    <p:handoutMasterId r:id="rId26"/>
  </p:handoutMasterIdLst>
  <p:sldIdLst>
    <p:sldId id="260" r:id="rId7"/>
    <p:sldId id="313" r:id="rId8"/>
    <p:sldId id="792" r:id="rId9"/>
    <p:sldId id="783" r:id="rId10"/>
    <p:sldId id="784" r:id="rId11"/>
    <p:sldId id="785" r:id="rId12"/>
    <p:sldId id="786" r:id="rId13"/>
    <p:sldId id="317" r:id="rId14"/>
    <p:sldId id="299" r:id="rId15"/>
    <p:sldId id="296" r:id="rId16"/>
    <p:sldId id="788" r:id="rId17"/>
    <p:sldId id="790" r:id="rId18"/>
    <p:sldId id="787" r:id="rId19"/>
    <p:sldId id="315" r:id="rId20"/>
    <p:sldId id="779" r:id="rId21"/>
    <p:sldId id="372" r:id="rId22"/>
    <p:sldId id="374" r:id="rId23"/>
    <p:sldId id="79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AAF"/>
    <a:srgbClr val="890C58"/>
    <a:srgbClr val="5B6770"/>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7" autoAdjust="0"/>
    <p:restoredTop sz="81551" autoAdjust="0"/>
  </p:normalViewPr>
  <p:slideViewPr>
    <p:cSldViewPr showGuides="1">
      <p:cViewPr varScale="1">
        <p:scale>
          <a:sx n="89" d="100"/>
          <a:sy n="89" d="100"/>
        </p:scale>
        <p:origin x="2016" y="90"/>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Sheet1!$C$1</c:f>
              <c:strCache>
                <c:ptCount val="1"/>
                <c:pt idx="0">
                  <c:v>DC Tie Schedule</c:v>
                </c:pt>
              </c:strCache>
            </c:strRef>
          </c:tx>
          <c:spPr>
            <a:ln w="28575" cap="rnd">
              <a:solidFill>
                <a:schemeClr val="accent2"/>
              </a:solidFill>
              <a:prstDash val="sysDash"/>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Sheet1!$C$8:$C$21</c:f>
              <c:numCache>
                <c:formatCode>General</c:formatCode>
                <c:ptCount val="14"/>
                <c:pt idx="0">
                  <c:v>-100</c:v>
                </c:pt>
                <c:pt idx="1">
                  <c:v>-100</c:v>
                </c:pt>
                <c:pt idx="2">
                  <c:v>-100</c:v>
                </c:pt>
                <c:pt idx="3">
                  <c:v>-100</c:v>
                </c:pt>
                <c:pt idx="4">
                  <c:v>-100</c:v>
                </c:pt>
                <c:pt idx="5">
                  <c:v>-100</c:v>
                </c:pt>
                <c:pt idx="6">
                  <c:v>-100</c:v>
                </c:pt>
                <c:pt idx="7">
                  <c:v>200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0-9916-4853-A369-4CBC401F0AA4}"/>
            </c:ext>
          </c:extLst>
        </c:ser>
        <c:ser>
          <c:idx val="0"/>
          <c:order val="1"/>
          <c:tx>
            <c:strRef>
              <c:f>Sheet1!$B$1</c:f>
              <c:strCache>
                <c:ptCount val="1"/>
                <c:pt idx="0">
                  <c:v>DC Tie Net Load</c:v>
                </c:pt>
              </c:strCache>
            </c:strRef>
          </c:tx>
          <c:spPr>
            <a:ln w="28575" cap="rnd">
              <a:solidFill>
                <a:schemeClr val="accent1"/>
              </a:solidFill>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Sheet1!$B$8:$B$21</c:f>
              <c:numCache>
                <c:formatCode>General</c:formatCode>
                <c:ptCount val="14"/>
                <c:pt idx="0">
                  <c:v>-100</c:v>
                </c:pt>
                <c:pt idx="1">
                  <c:v>-100</c:v>
                </c:pt>
                <c:pt idx="2">
                  <c:v>-100</c:v>
                </c:pt>
                <c:pt idx="3">
                  <c:v>-100</c:v>
                </c:pt>
                <c:pt idx="4">
                  <c:v>-100</c:v>
                </c:pt>
                <c:pt idx="5">
                  <c:v>-100</c:v>
                </c:pt>
                <c:pt idx="6">
                  <c:v>50</c:v>
                </c:pt>
                <c:pt idx="7">
                  <c:v>50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1-9916-4853-A369-4CBC401F0AA4}"/>
            </c:ext>
          </c:extLst>
        </c:ser>
        <c:dLbls>
          <c:showLegendKey val="0"/>
          <c:showVal val="0"/>
          <c:showCatName val="0"/>
          <c:showSerName val="0"/>
          <c:showPercent val="0"/>
          <c:showBubbleSize val="0"/>
        </c:dLbls>
        <c:axId val="485231240"/>
        <c:axId val="485228888"/>
      </c:scatterChart>
      <c:valAx>
        <c:axId val="485231240"/>
        <c:scaling>
          <c:orientation val="minMax"/>
          <c:max val="6.2500000000000014E-2"/>
          <c:min val="2.0833000000000001E-2"/>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28888"/>
        <c:crosses val="autoZero"/>
        <c:crossBetween val="midCat"/>
        <c:majorUnit val="3.4720000000000011E-3"/>
      </c:valAx>
      <c:valAx>
        <c:axId val="485228888"/>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31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0571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3110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41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take out interpolated?</a:t>
            </a:r>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494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8</a:t>
            </a:fld>
            <a:endParaRPr lang="en-US"/>
          </a:p>
        </p:txBody>
      </p:sp>
    </p:spTree>
    <p:extLst>
      <p:ext uri="{BB962C8B-B14F-4D97-AF65-F5344CB8AC3E}">
        <p14:creationId xmlns:p14="http://schemas.microsoft.com/office/powerpoint/2010/main" val="264386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16548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10:20 will be at 450</a:t>
            </a:r>
          </a:p>
          <a:p>
            <a:r>
              <a:rPr lang="en-US" dirty="0"/>
              <a:t>10:10 we are at 133</a:t>
            </a:r>
          </a:p>
          <a:p>
            <a:r>
              <a:rPr lang="en-US" dirty="0"/>
              <a:t>Ramp will be 317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158.5 of PDCTRR per SCED interval</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1343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8:35 will be -475</a:t>
            </a:r>
          </a:p>
          <a:p>
            <a:r>
              <a:rPr lang="en-US" dirty="0"/>
              <a:t>8:25 we are at -728</a:t>
            </a:r>
          </a:p>
          <a:p>
            <a:r>
              <a:rPr lang="en-US" dirty="0"/>
              <a:t>Ramp of 253 over 10 mins</a:t>
            </a:r>
          </a:p>
          <a:p>
            <a:r>
              <a:rPr lang="en-US" dirty="0"/>
              <a:t>126.5 of PDCTRR per SCED interval</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50243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Limiting either on K7 factor or the cap</a:t>
            </a:r>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65042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09879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04689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878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795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80106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98910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63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2339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31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1521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7862010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708605199"/>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74769"/>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WMWG</a:t>
            </a:r>
          </a:p>
          <a:p>
            <a:r>
              <a:rPr lang="en-US" dirty="0"/>
              <a:t>May 20, 2022</a:t>
            </a:r>
          </a:p>
        </p:txBody>
      </p:sp>
      <p:sp>
        <p:nvSpPr>
          <p:cNvPr id="3" name="Text Placeholder 2"/>
          <p:cNvSpPr>
            <a:spLocks noGrp="1"/>
          </p:cNvSpPr>
          <p:nvPr>
            <p:ph type="body" sz="quarter" idx="10"/>
          </p:nvPr>
        </p:nvSpPr>
        <p:spPr/>
        <p:txBody>
          <a:bodyPr/>
          <a:lstStyle/>
          <a:p>
            <a:r>
              <a:rPr lang="en-US" dirty="0"/>
              <a:t>Balancing Operations Planning Staff</a:t>
            </a:r>
          </a:p>
        </p:txBody>
      </p:sp>
      <p:sp>
        <p:nvSpPr>
          <p:cNvPr id="4" name="Text Placeholder 3"/>
          <p:cNvSpPr>
            <a:spLocks noGrp="1"/>
          </p:cNvSpPr>
          <p:nvPr>
            <p:ph type="body" sz="quarter" idx="11"/>
          </p:nvPr>
        </p:nvSpPr>
        <p:spPr/>
        <p:txBody>
          <a:bodyPr/>
          <a:lstStyle/>
          <a:p>
            <a:r>
              <a:rPr lang="en-US" dirty="0"/>
              <a:t>Update on SCR 800 and 809</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Potential Impact of PDCTRR in GTBD, 01/16/2022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436903318"/>
              </p:ext>
            </p:extLst>
          </p:nvPr>
        </p:nvGraphicFramePr>
        <p:xfrm>
          <a:off x="1295400" y="4722174"/>
          <a:ext cx="6553200" cy="14681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09600">
                  <a:extLst>
                    <a:ext uri="{9D8B030D-6E8A-4147-A177-3AD203B41FA5}">
                      <a16:colId xmlns:a16="http://schemas.microsoft.com/office/drawing/2014/main" val="3537010168"/>
                    </a:ext>
                  </a:extLst>
                </a:gridCol>
                <a:gridCol w="609600">
                  <a:extLst>
                    <a:ext uri="{9D8B030D-6E8A-4147-A177-3AD203B41FA5}">
                      <a16:colId xmlns:a16="http://schemas.microsoft.com/office/drawing/2014/main" val="1820258576"/>
                    </a:ext>
                  </a:extLst>
                </a:gridCol>
                <a:gridCol w="609600">
                  <a:extLst>
                    <a:ext uri="{9D8B030D-6E8A-4147-A177-3AD203B41FA5}">
                      <a16:colId xmlns:a16="http://schemas.microsoft.com/office/drawing/2014/main" val="3124438549"/>
                    </a:ext>
                  </a:extLst>
                </a:gridCol>
                <a:gridCol w="609600">
                  <a:extLst>
                    <a:ext uri="{9D8B030D-6E8A-4147-A177-3AD203B41FA5}">
                      <a16:colId xmlns:a16="http://schemas.microsoft.com/office/drawing/2014/main" val="1327644737"/>
                    </a:ext>
                  </a:extLst>
                </a:gridCol>
                <a:gridCol w="609600">
                  <a:extLst>
                    <a:ext uri="{9D8B030D-6E8A-4147-A177-3AD203B41FA5}">
                      <a16:colId xmlns:a16="http://schemas.microsoft.com/office/drawing/2014/main" val="1040743532"/>
                    </a:ext>
                  </a:extLst>
                </a:gridCol>
                <a:gridCol w="609600">
                  <a:extLst>
                    <a:ext uri="{9D8B030D-6E8A-4147-A177-3AD203B41FA5}">
                      <a16:colId xmlns:a16="http://schemas.microsoft.com/office/drawing/2014/main" val="569860361"/>
                    </a:ext>
                  </a:extLst>
                </a:gridCol>
              </a:tblGrid>
              <a:tr h="370840">
                <a:tc>
                  <a:txBody>
                    <a:bodyPr/>
                    <a:lstStyle/>
                    <a:p>
                      <a:r>
                        <a:rPr lang="en-US" sz="1100" dirty="0"/>
                        <a:t>Time</a:t>
                      </a:r>
                    </a:p>
                  </a:txBody>
                  <a:tcPr/>
                </a:tc>
                <a:tc>
                  <a:txBody>
                    <a:bodyPr/>
                    <a:lstStyle/>
                    <a:p>
                      <a:pPr algn="ctr"/>
                      <a:r>
                        <a:rPr lang="en-US" sz="1100" dirty="0"/>
                        <a:t>10:00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10:05</a:t>
                      </a:r>
                    </a:p>
                  </a:txBody>
                  <a:tcPr/>
                </a:tc>
                <a:tc>
                  <a:txBody>
                    <a:bodyPr/>
                    <a:lstStyle/>
                    <a:p>
                      <a:pPr algn="ctr"/>
                      <a:r>
                        <a:rPr lang="en-US" sz="1100" dirty="0"/>
                        <a:t>10:10</a:t>
                      </a:r>
                    </a:p>
                  </a:txBody>
                  <a:tcPr/>
                </a:tc>
                <a:tc>
                  <a:txBody>
                    <a:bodyPr/>
                    <a:lstStyle/>
                    <a:p>
                      <a:pPr algn="ctr"/>
                      <a:r>
                        <a:rPr lang="en-US" sz="1100" dirty="0"/>
                        <a:t>10:15</a:t>
                      </a:r>
                    </a:p>
                  </a:txBody>
                  <a:tcPr/>
                </a:tc>
                <a:tc>
                  <a:txBody>
                    <a:bodyPr/>
                    <a:lstStyle/>
                    <a:p>
                      <a:pPr algn="ctr"/>
                      <a:r>
                        <a:rPr lang="en-US" sz="1100" dirty="0"/>
                        <a:t>10:20</a:t>
                      </a:r>
                    </a:p>
                  </a:txBody>
                  <a:tcPr/>
                </a:tc>
                <a:tc>
                  <a:txBody>
                    <a:bodyPr/>
                    <a:lstStyle/>
                    <a:p>
                      <a:pPr algn="ctr"/>
                      <a:r>
                        <a:rPr lang="en-US" sz="1100" dirty="0"/>
                        <a:t>10:25</a:t>
                      </a:r>
                    </a:p>
                  </a:txBody>
                  <a:tcPr/>
                </a:tc>
                <a:tc>
                  <a:txBody>
                    <a:bodyPr/>
                    <a:lstStyle/>
                    <a:p>
                      <a:pPr algn="ctr"/>
                      <a:r>
                        <a:rPr lang="en-US" sz="1100" dirty="0"/>
                        <a:t>10:30</a:t>
                      </a:r>
                    </a:p>
                  </a:txBody>
                  <a:tcPr/>
                </a:tc>
                <a:tc>
                  <a:txBody>
                    <a:bodyPr/>
                    <a:lstStyle/>
                    <a:p>
                      <a:pPr algn="ctr"/>
                      <a:r>
                        <a:rPr lang="en-US" sz="1100" dirty="0"/>
                        <a:t>10:35</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41.5</a:t>
                      </a:r>
                    </a:p>
                  </a:txBody>
                  <a:tcPr/>
                </a:tc>
                <a:tc>
                  <a:txBody>
                    <a:bodyPr/>
                    <a:lstStyle/>
                    <a:p>
                      <a:pPr algn="ctr"/>
                      <a:r>
                        <a:rPr lang="en-US" sz="1200" dirty="0"/>
                        <a:t>133</a:t>
                      </a:r>
                    </a:p>
                  </a:txBody>
                  <a:tcPr/>
                </a:tc>
                <a:tc>
                  <a:txBody>
                    <a:bodyPr/>
                    <a:lstStyle/>
                    <a:p>
                      <a:pPr algn="ctr"/>
                      <a:r>
                        <a:rPr lang="en-US" sz="1200" dirty="0"/>
                        <a:t>133</a:t>
                      </a:r>
                    </a:p>
                  </a:txBody>
                  <a:tcPr/>
                </a:tc>
                <a:tc>
                  <a:txBody>
                    <a:bodyPr/>
                    <a:lstStyle/>
                    <a:p>
                      <a:pPr algn="ctr"/>
                      <a:r>
                        <a:rPr lang="en-US" sz="1200" dirty="0"/>
                        <a:t>291.5</a:t>
                      </a:r>
                    </a:p>
                  </a:txBody>
                  <a:tcPr/>
                </a:tc>
                <a:tc>
                  <a:txBody>
                    <a:bodyPr/>
                    <a:lstStyle/>
                    <a:p>
                      <a:pPr algn="ctr"/>
                      <a:r>
                        <a:rPr lang="en-US" sz="1200" dirty="0"/>
                        <a:t>450</a:t>
                      </a:r>
                    </a:p>
                  </a:txBody>
                  <a:tcPr/>
                </a:tc>
                <a:tc>
                  <a:txBody>
                    <a:bodyPr/>
                    <a:lstStyle/>
                    <a:p>
                      <a:pPr algn="ctr"/>
                      <a:r>
                        <a:rPr lang="en-US" sz="1200" dirty="0"/>
                        <a:t>450</a:t>
                      </a:r>
                    </a:p>
                  </a:txBody>
                  <a:tcPr/>
                </a:tc>
                <a:tc>
                  <a:txBody>
                    <a:bodyPr/>
                    <a:lstStyle/>
                    <a:p>
                      <a:pPr algn="ctr"/>
                      <a:r>
                        <a:rPr lang="en-US" sz="1200" dirty="0"/>
                        <a:t>475</a:t>
                      </a:r>
                    </a:p>
                  </a:txBody>
                  <a:tcPr/>
                </a:tc>
                <a:tc>
                  <a:txBody>
                    <a:bodyPr/>
                    <a:lstStyle/>
                    <a:p>
                      <a:pPr algn="ctr"/>
                      <a:r>
                        <a:rPr lang="en-US" sz="1200" dirty="0"/>
                        <a:t>500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95.1</a:t>
                      </a:r>
                    </a:p>
                  </a:txBody>
                  <a:tcPr/>
                </a:tc>
                <a:tc>
                  <a:txBody>
                    <a:bodyPr/>
                    <a:lstStyle/>
                    <a:p>
                      <a:pPr algn="ctr"/>
                      <a:r>
                        <a:rPr lang="en-US" sz="1200" dirty="0"/>
                        <a:t>0</a:t>
                      </a:r>
                    </a:p>
                  </a:txBody>
                  <a:tcPr/>
                </a:tc>
                <a:tc>
                  <a:txBody>
                    <a:bodyPr/>
                    <a:lstStyle/>
                    <a:p>
                      <a:pPr algn="ctr"/>
                      <a:r>
                        <a:rPr lang="en-US" sz="1200" dirty="0"/>
                        <a:t>158.5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158.5</a:t>
                      </a:r>
                    </a:p>
                  </a:txBody>
                  <a:tcPr/>
                </a:tc>
                <a:tc>
                  <a:txBody>
                    <a:bodyPr/>
                    <a:lstStyle/>
                    <a:p>
                      <a:pPr algn="ctr"/>
                      <a:r>
                        <a:rPr lang="en-US" sz="1200" dirty="0"/>
                        <a:t>0</a:t>
                      </a:r>
                    </a:p>
                  </a:txBody>
                  <a:tcPr/>
                </a:tc>
                <a:tc>
                  <a:txBody>
                    <a:bodyPr/>
                    <a:lstStyle/>
                    <a:p>
                      <a:pPr algn="ctr"/>
                      <a:r>
                        <a:rPr lang="en-US" sz="1200" dirty="0"/>
                        <a:t>25</a:t>
                      </a:r>
                    </a:p>
                  </a:txBody>
                  <a:tcPr/>
                </a:tc>
                <a:tc>
                  <a:txBody>
                    <a:bodyPr/>
                    <a:lstStyle/>
                    <a:p>
                      <a:pPr algn="ctr"/>
                      <a:r>
                        <a:rPr lang="en-US" sz="1200" dirty="0"/>
                        <a:t>25</a:t>
                      </a:r>
                    </a:p>
                  </a:txBody>
                  <a:tcPr/>
                </a:tc>
                <a:tc>
                  <a:txBody>
                    <a:bodyPr/>
                    <a:lstStyle/>
                    <a:p>
                      <a:pPr algn="ctr"/>
                      <a:r>
                        <a:rPr lang="en-US" sz="1200" dirty="0"/>
                        <a:t>0</a:t>
                      </a:r>
                    </a:p>
                  </a:txBody>
                  <a:tcPr/>
                </a:tc>
                <a:extLst>
                  <a:ext uri="{0D108BD9-81ED-4DB2-BD59-A6C34878D82A}">
                    <a16:rowId xmlns:a16="http://schemas.microsoft.com/office/drawing/2014/main" val="3372563841"/>
                  </a:ext>
                </a:extLst>
              </a:tr>
            </a:tbl>
          </a:graphicData>
        </a:graphic>
      </p:graphicFrame>
      <p:pic>
        <p:nvPicPr>
          <p:cNvPr id="5" name="Picture 4">
            <a:extLst>
              <a:ext uri="{FF2B5EF4-FFF2-40B4-BE49-F238E27FC236}">
                <a16:creationId xmlns:a16="http://schemas.microsoft.com/office/drawing/2014/main" id="{C8058BC9-F9A0-4915-A98F-827897426A0C}"/>
              </a:ext>
            </a:extLst>
          </p:cNvPr>
          <p:cNvPicPr>
            <a:picLocks noChangeAspect="1"/>
          </p:cNvPicPr>
          <p:nvPr/>
        </p:nvPicPr>
        <p:blipFill>
          <a:blip r:embed="rId3"/>
          <a:stretch>
            <a:fillRect/>
          </a:stretch>
        </p:blipFill>
        <p:spPr>
          <a:xfrm>
            <a:off x="1397229" y="1008626"/>
            <a:ext cx="6425741" cy="3627434"/>
          </a:xfrm>
          <a:prstGeom prst="rect">
            <a:avLst/>
          </a:prstGeom>
        </p:spPr>
      </p:pic>
    </p:spTree>
    <p:extLst>
      <p:ext uri="{BB962C8B-B14F-4D97-AF65-F5344CB8AC3E}">
        <p14:creationId xmlns:p14="http://schemas.microsoft.com/office/powerpoint/2010/main" val="13126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Potential Impact of PDCTRR in GTBD, 02/09/2022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3044342626"/>
              </p:ext>
            </p:extLst>
          </p:nvPr>
        </p:nvGraphicFramePr>
        <p:xfrm>
          <a:off x="563609" y="4630734"/>
          <a:ext cx="7884759" cy="1651000"/>
        </p:xfrm>
        <a:graphic>
          <a:graphicData uri="http://schemas.openxmlformats.org/drawingml/2006/table">
            <a:tbl>
              <a:tblPr firstRow="1" bandRow="1">
                <a:tableStyleId>{5C22544A-7EE6-4342-B048-85BDC9FD1C3A}</a:tableStyleId>
              </a:tblPr>
              <a:tblGrid>
                <a:gridCol w="1341391">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85800">
                  <a:extLst>
                    <a:ext uri="{9D8B030D-6E8A-4147-A177-3AD203B41FA5}">
                      <a16:colId xmlns:a16="http://schemas.microsoft.com/office/drawing/2014/main" val="3537010168"/>
                    </a:ext>
                  </a:extLst>
                </a:gridCol>
                <a:gridCol w="624309">
                  <a:extLst>
                    <a:ext uri="{9D8B030D-6E8A-4147-A177-3AD203B41FA5}">
                      <a16:colId xmlns:a16="http://schemas.microsoft.com/office/drawing/2014/main" val="1820258576"/>
                    </a:ext>
                  </a:extLst>
                </a:gridCol>
                <a:gridCol w="573437">
                  <a:extLst>
                    <a:ext uri="{9D8B030D-6E8A-4147-A177-3AD203B41FA5}">
                      <a16:colId xmlns:a16="http://schemas.microsoft.com/office/drawing/2014/main" val="3124438549"/>
                    </a:ext>
                  </a:extLst>
                </a:gridCol>
                <a:gridCol w="573437">
                  <a:extLst>
                    <a:ext uri="{9D8B030D-6E8A-4147-A177-3AD203B41FA5}">
                      <a16:colId xmlns:a16="http://schemas.microsoft.com/office/drawing/2014/main" val="1327644737"/>
                    </a:ext>
                  </a:extLst>
                </a:gridCol>
                <a:gridCol w="573437">
                  <a:extLst>
                    <a:ext uri="{9D8B030D-6E8A-4147-A177-3AD203B41FA5}">
                      <a16:colId xmlns:a16="http://schemas.microsoft.com/office/drawing/2014/main" val="1040743532"/>
                    </a:ext>
                  </a:extLst>
                </a:gridCol>
                <a:gridCol w="573437">
                  <a:extLst>
                    <a:ext uri="{9D8B030D-6E8A-4147-A177-3AD203B41FA5}">
                      <a16:colId xmlns:a16="http://schemas.microsoft.com/office/drawing/2014/main" val="569860361"/>
                    </a:ext>
                  </a:extLst>
                </a:gridCol>
                <a:gridCol w="573437">
                  <a:extLst>
                    <a:ext uri="{9D8B030D-6E8A-4147-A177-3AD203B41FA5}">
                      <a16:colId xmlns:a16="http://schemas.microsoft.com/office/drawing/2014/main" val="304377827"/>
                    </a:ext>
                  </a:extLst>
                </a:gridCol>
                <a:gridCol w="573437">
                  <a:extLst>
                    <a:ext uri="{9D8B030D-6E8A-4147-A177-3AD203B41FA5}">
                      <a16:colId xmlns:a16="http://schemas.microsoft.com/office/drawing/2014/main" val="131552523"/>
                    </a:ext>
                  </a:extLst>
                </a:gridCol>
                <a:gridCol w="573437">
                  <a:extLst>
                    <a:ext uri="{9D8B030D-6E8A-4147-A177-3AD203B41FA5}">
                      <a16:colId xmlns:a16="http://schemas.microsoft.com/office/drawing/2014/main" val="911209426"/>
                    </a:ext>
                  </a:extLst>
                </a:gridCol>
              </a:tblGrid>
              <a:tr h="370840">
                <a:tc>
                  <a:txBody>
                    <a:bodyPr/>
                    <a:lstStyle/>
                    <a:p>
                      <a:r>
                        <a:rPr lang="en-US" sz="1100" dirty="0"/>
                        <a:t>Time</a:t>
                      </a:r>
                    </a:p>
                  </a:txBody>
                  <a:tcPr/>
                </a:tc>
                <a:tc>
                  <a:txBody>
                    <a:bodyPr/>
                    <a:lstStyle/>
                    <a:p>
                      <a:pPr algn="ctr"/>
                      <a:r>
                        <a:rPr lang="en-US" sz="1100" dirty="0"/>
                        <a:t>08:20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08:25</a:t>
                      </a:r>
                    </a:p>
                  </a:txBody>
                  <a:tcPr/>
                </a:tc>
                <a:tc>
                  <a:txBody>
                    <a:bodyPr/>
                    <a:lstStyle/>
                    <a:p>
                      <a:pPr algn="ctr"/>
                      <a:r>
                        <a:rPr lang="en-US" sz="1100" dirty="0"/>
                        <a:t>08:30</a:t>
                      </a:r>
                    </a:p>
                  </a:txBody>
                  <a:tcPr/>
                </a:tc>
                <a:tc>
                  <a:txBody>
                    <a:bodyPr/>
                    <a:lstStyle/>
                    <a:p>
                      <a:pPr algn="ctr"/>
                      <a:r>
                        <a:rPr lang="en-US" sz="1100" dirty="0"/>
                        <a:t>08:35</a:t>
                      </a:r>
                    </a:p>
                  </a:txBody>
                  <a:tcPr/>
                </a:tc>
                <a:tc>
                  <a:txBody>
                    <a:bodyPr/>
                    <a:lstStyle/>
                    <a:p>
                      <a:pPr algn="ctr"/>
                      <a:r>
                        <a:rPr lang="en-US" sz="1100" dirty="0"/>
                        <a:t>08:40</a:t>
                      </a:r>
                    </a:p>
                  </a:txBody>
                  <a:tcPr/>
                </a:tc>
                <a:tc>
                  <a:txBody>
                    <a:bodyPr/>
                    <a:lstStyle/>
                    <a:p>
                      <a:pPr algn="ctr"/>
                      <a:r>
                        <a:rPr lang="en-US" sz="1100" dirty="0"/>
                        <a:t>08:45</a:t>
                      </a:r>
                    </a:p>
                  </a:txBody>
                  <a:tcPr/>
                </a:tc>
                <a:tc>
                  <a:txBody>
                    <a:bodyPr/>
                    <a:lstStyle/>
                    <a:p>
                      <a:pPr algn="ctr"/>
                      <a:r>
                        <a:rPr lang="en-US" sz="1100" dirty="0"/>
                        <a:t>08:50</a:t>
                      </a:r>
                    </a:p>
                  </a:txBody>
                  <a:tcPr/>
                </a:tc>
                <a:tc>
                  <a:txBody>
                    <a:bodyPr/>
                    <a:lstStyle/>
                    <a:p>
                      <a:pPr algn="ctr"/>
                      <a:r>
                        <a:rPr lang="en-US" sz="1100" dirty="0"/>
                        <a:t>08:55</a:t>
                      </a:r>
                    </a:p>
                  </a:txBody>
                  <a:tcPr/>
                </a:tc>
                <a:tc>
                  <a:txBody>
                    <a:bodyPr/>
                    <a:lstStyle/>
                    <a:p>
                      <a:pPr algn="ctr"/>
                      <a:r>
                        <a:rPr lang="en-US" sz="1100" dirty="0"/>
                        <a:t>09:00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09:05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09:10</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-728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-728</a:t>
                      </a:r>
                    </a:p>
                  </a:txBody>
                  <a:tcPr/>
                </a:tc>
                <a:tc>
                  <a:txBody>
                    <a:bodyPr/>
                    <a:lstStyle/>
                    <a:p>
                      <a:pPr algn="ctr"/>
                      <a:r>
                        <a:rPr lang="en-US" sz="1200" dirty="0"/>
                        <a:t>-601.5</a:t>
                      </a:r>
                    </a:p>
                  </a:txBody>
                  <a:tcPr/>
                </a:tc>
                <a:tc>
                  <a:txBody>
                    <a:bodyPr/>
                    <a:lstStyle/>
                    <a:p>
                      <a:pPr algn="ctr"/>
                      <a:r>
                        <a:rPr lang="en-US" sz="1200" dirty="0"/>
                        <a:t>-475</a:t>
                      </a:r>
                    </a:p>
                  </a:txBody>
                  <a:tcPr/>
                </a:tc>
                <a:tc>
                  <a:txBody>
                    <a:bodyPr/>
                    <a:lstStyle/>
                    <a:p>
                      <a:pPr algn="ctr"/>
                      <a:r>
                        <a:rPr lang="en-US" sz="1200" dirty="0"/>
                        <a:t>-475</a:t>
                      </a:r>
                    </a:p>
                  </a:txBody>
                  <a:tcPr/>
                </a:tc>
                <a:tc>
                  <a:txBody>
                    <a:bodyPr/>
                    <a:lstStyle/>
                    <a:p>
                      <a:pPr algn="ctr"/>
                      <a:r>
                        <a:rPr lang="en-US" sz="1200" dirty="0"/>
                        <a:t>-310</a:t>
                      </a:r>
                    </a:p>
                  </a:txBody>
                  <a:tcPr/>
                </a:tc>
                <a:tc>
                  <a:txBody>
                    <a:bodyPr/>
                    <a:lstStyle/>
                    <a:p>
                      <a:pPr algn="ctr"/>
                      <a:r>
                        <a:rPr lang="en-US" sz="1200" dirty="0"/>
                        <a:t>-145</a:t>
                      </a:r>
                    </a:p>
                  </a:txBody>
                  <a:tcPr/>
                </a:tc>
                <a:tc>
                  <a:txBody>
                    <a:bodyPr/>
                    <a:lstStyle/>
                    <a:p>
                      <a:pPr algn="ctr"/>
                      <a:r>
                        <a:rPr lang="en-US" sz="1200" dirty="0"/>
                        <a:t>-145</a:t>
                      </a:r>
                    </a:p>
                  </a:txBody>
                  <a:tcPr/>
                </a:tc>
                <a:tc>
                  <a:txBody>
                    <a:bodyPr/>
                    <a:lstStyle/>
                    <a:p>
                      <a:pPr algn="ctr"/>
                      <a:r>
                        <a:rPr lang="en-US" sz="1200" dirty="0"/>
                        <a:t>-42.5</a:t>
                      </a:r>
                    </a:p>
                  </a:txBody>
                  <a:tcPr/>
                </a:tc>
                <a:tc>
                  <a:txBody>
                    <a:bodyPr/>
                    <a:lstStyle/>
                    <a:p>
                      <a:pPr algn="ctr"/>
                      <a:r>
                        <a:rPr lang="en-US" sz="1200" dirty="0"/>
                        <a:t>60</a:t>
                      </a:r>
                    </a:p>
                  </a:txBody>
                  <a:tcPr/>
                </a:tc>
                <a:tc>
                  <a:txBody>
                    <a:bodyPr/>
                    <a:lstStyle/>
                    <a:p>
                      <a:pPr algn="ctr"/>
                      <a:r>
                        <a:rPr lang="en-US" sz="1200" dirty="0"/>
                        <a:t>60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0</a:t>
                      </a:r>
                    </a:p>
                  </a:txBody>
                  <a:tcPr/>
                </a:tc>
                <a:tc>
                  <a:txBody>
                    <a:bodyPr/>
                    <a:lstStyle/>
                    <a:p>
                      <a:pPr algn="ctr"/>
                      <a:r>
                        <a:rPr lang="en-US" sz="1200" dirty="0"/>
                        <a:t>126.6</a:t>
                      </a:r>
                    </a:p>
                  </a:txBody>
                  <a:tcPr/>
                </a:tc>
                <a:tc>
                  <a:txBody>
                    <a:bodyPr/>
                    <a:lstStyle/>
                    <a:p>
                      <a:pPr algn="ctr"/>
                      <a:r>
                        <a:rPr lang="en-US" sz="1200" dirty="0"/>
                        <a:t>126.5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0</a:t>
                      </a:r>
                    </a:p>
                  </a:txBody>
                  <a:tcPr/>
                </a:tc>
                <a:tc>
                  <a:txBody>
                    <a:bodyPr/>
                    <a:lstStyle/>
                    <a:p>
                      <a:pPr algn="ctr"/>
                      <a:r>
                        <a:rPr lang="en-US" sz="1200" dirty="0"/>
                        <a:t>165</a:t>
                      </a:r>
                    </a:p>
                  </a:txBody>
                  <a:tcPr/>
                </a:tc>
                <a:tc>
                  <a:txBody>
                    <a:bodyPr/>
                    <a:lstStyle/>
                    <a:p>
                      <a:pPr algn="ctr"/>
                      <a:r>
                        <a:rPr lang="en-US" sz="1200" dirty="0"/>
                        <a:t>165</a:t>
                      </a:r>
                    </a:p>
                  </a:txBody>
                  <a:tcPr/>
                </a:tc>
                <a:tc>
                  <a:txBody>
                    <a:bodyPr/>
                    <a:lstStyle/>
                    <a:p>
                      <a:pPr algn="ctr"/>
                      <a:r>
                        <a:rPr lang="en-US" sz="1200" dirty="0"/>
                        <a:t>0</a:t>
                      </a:r>
                    </a:p>
                  </a:txBody>
                  <a:tcPr/>
                </a:tc>
                <a:tc>
                  <a:txBody>
                    <a:bodyPr/>
                    <a:lstStyle/>
                    <a:p>
                      <a:pPr algn="ctr"/>
                      <a:r>
                        <a:rPr lang="en-US" sz="1200" dirty="0"/>
                        <a:t>102.5</a:t>
                      </a:r>
                    </a:p>
                  </a:txBody>
                  <a:tcPr/>
                </a:tc>
                <a:tc>
                  <a:txBody>
                    <a:bodyPr/>
                    <a:lstStyle/>
                    <a:p>
                      <a:pPr algn="ctr"/>
                      <a:r>
                        <a:rPr lang="en-US" sz="1200" dirty="0"/>
                        <a:t>102.5</a:t>
                      </a:r>
                    </a:p>
                  </a:txBody>
                  <a:tcPr/>
                </a:tc>
                <a:tc>
                  <a:txBody>
                    <a:bodyPr/>
                    <a:lstStyle/>
                    <a:p>
                      <a:pPr algn="ctr"/>
                      <a:r>
                        <a:rPr lang="en-US" sz="1200" dirty="0"/>
                        <a:t>0</a:t>
                      </a:r>
                    </a:p>
                  </a:txBody>
                  <a:tcPr/>
                </a:tc>
                <a:tc>
                  <a:txBody>
                    <a:bodyPr/>
                    <a:lstStyle/>
                    <a:p>
                      <a:pPr algn="ctr"/>
                      <a:r>
                        <a:rPr lang="en-US" sz="1200" dirty="0"/>
                        <a:t>10</a:t>
                      </a:r>
                    </a:p>
                  </a:txBody>
                  <a:tcPr/>
                </a:tc>
                <a:extLst>
                  <a:ext uri="{0D108BD9-81ED-4DB2-BD59-A6C34878D82A}">
                    <a16:rowId xmlns:a16="http://schemas.microsoft.com/office/drawing/2014/main" val="3372563841"/>
                  </a:ext>
                </a:extLst>
              </a:tr>
            </a:tbl>
          </a:graphicData>
        </a:graphic>
      </p:graphicFrame>
      <p:pic>
        <p:nvPicPr>
          <p:cNvPr id="5" name="Picture 4">
            <a:extLst>
              <a:ext uri="{FF2B5EF4-FFF2-40B4-BE49-F238E27FC236}">
                <a16:creationId xmlns:a16="http://schemas.microsoft.com/office/drawing/2014/main" id="{B9961519-4734-4BB9-9AD6-90446048BA42}"/>
              </a:ext>
            </a:extLst>
          </p:cNvPr>
          <p:cNvPicPr>
            <a:picLocks noChangeAspect="1"/>
          </p:cNvPicPr>
          <p:nvPr/>
        </p:nvPicPr>
        <p:blipFill>
          <a:blip r:embed="rId3"/>
          <a:stretch>
            <a:fillRect/>
          </a:stretch>
        </p:blipFill>
        <p:spPr>
          <a:xfrm>
            <a:off x="1359129" y="954726"/>
            <a:ext cx="6425741" cy="3627434"/>
          </a:xfrm>
          <a:prstGeom prst="rect">
            <a:avLst/>
          </a:prstGeom>
        </p:spPr>
      </p:pic>
    </p:spTree>
    <p:extLst>
      <p:ext uri="{BB962C8B-B14F-4D97-AF65-F5344CB8AC3E}">
        <p14:creationId xmlns:p14="http://schemas.microsoft.com/office/powerpoint/2010/main" val="164895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Impact of K7 and Cap on 02/09/2022, 08:40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3016384445"/>
              </p:ext>
            </p:extLst>
          </p:nvPr>
        </p:nvGraphicFramePr>
        <p:xfrm>
          <a:off x="563609" y="914400"/>
          <a:ext cx="7884759" cy="1651000"/>
        </p:xfrm>
        <a:graphic>
          <a:graphicData uri="http://schemas.openxmlformats.org/drawingml/2006/table">
            <a:tbl>
              <a:tblPr firstRow="1" bandRow="1">
                <a:tableStyleId>{5C22544A-7EE6-4342-B048-85BDC9FD1C3A}</a:tableStyleId>
              </a:tblPr>
              <a:tblGrid>
                <a:gridCol w="1341391">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85800">
                  <a:extLst>
                    <a:ext uri="{9D8B030D-6E8A-4147-A177-3AD203B41FA5}">
                      <a16:colId xmlns:a16="http://schemas.microsoft.com/office/drawing/2014/main" val="3537010168"/>
                    </a:ext>
                  </a:extLst>
                </a:gridCol>
                <a:gridCol w="624309">
                  <a:extLst>
                    <a:ext uri="{9D8B030D-6E8A-4147-A177-3AD203B41FA5}">
                      <a16:colId xmlns:a16="http://schemas.microsoft.com/office/drawing/2014/main" val="1820258576"/>
                    </a:ext>
                  </a:extLst>
                </a:gridCol>
                <a:gridCol w="573437">
                  <a:extLst>
                    <a:ext uri="{9D8B030D-6E8A-4147-A177-3AD203B41FA5}">
                      <a16:colId xmlns:a16="http://schemas.microsoft.com/office/drawing/2014/main" val="3124438549"/>
                    </a:ext>
                  </a:extLst>
                </a:gridCol>
                <a:gridCol w="573437">
                  <a:extLst>
                    <a:ext uri="{9D8B030D-6E8A-4147-A177-3AD203B41FA5}">
                      <a16:colId xmlns:a16="http://schemas.microsoft.com/office/drawing/2014/main" val="1327644737"/>
                    </a:ext>
                  </a:extLst>
                </a:gridCol>
                <a:gridCol w="573437">
                  <a:extLst>
                    <a:ext uri="{9D8B030D-6E8A-4147-A177-3AD203B41FA5}">
                      <a16:colId xmlns:a16="http://schemas.microsoft.com/office/drawing/2014/main" val="1040743532"/>
                    </a:ext>
                  </a:extLst>
                </a:gridCol>
                <a:gridCol w="573437">
                  <a:extLst>
                    <a:ext uri="{9D8B030D-6E8A-4147-A177-3AD203B41FA5}">
                      <a16:colId xmlns:a16="http://schemas.microsoft.com/office/drawing/2014/main" val="569860361"/>
                    </a:ext>
                  </a:extLst>
                </a:gridCol>
                <a:gridCol w="573437">
                  <a:extLst>
                    <a:ext uri="{9D8B030D-6E8A-4147-A177-3AD203B41FA5}">
                      <a16:colId xmlns:a16="http://schemas.microsoft.com/office/drawing/2014/main" val="304377827"/>
                    </a:ext>
                  </a:extLst>
                </a:gridCol>
                <a:gridCol w="573437">
                  <a:extLst>
                    <a:ext uri="{9D8B030D-6E8A-4147-A177-3AD203B41FA5}">
                      <a16:colId xmlns:a16="http://schemas.microsoft.com/office/drawing/2014/main" val="131552523"/>
                    </a:ext>
                  </a:extLst>
                </a:gridCol>
                <a:gridCol w="573437">
                  <a:extLst>
                    <a:ext uri="{9D8B030D-6E8A-4147-A177-3AD203B41FA5}">
                      <a16:colId xmlns:a16="http://schemas.microsoft.com/office/drawing/2014/main" val="911209426"/>
                    </a:ext>
                  </a:extLst>
                </a:gridCol>
              </a:tblGrid>
              <a:tr h="370840">
                <a:tc>
                  <a:txBody>
                    <a:bodyPr/>
                    <a:lstStyle/>
                    <a:p>
                      <a:r>
                        <a:rPr lang="en-US" sz="1100" dirty="0"/>
                        <a:t>Time</a:t>
                      </a:r>
                    </a:p>
                  </a:txBody>
                  <a:tcPr/>
                </a:tc>
                <a:tc>
                  <a:txBody>
                    <a:bodyPr/>
                    <a:lstStyle/>
                    <a:p>
                      <a:pPr algn="ctr"/>
                      <a:r>
                        <a:rPr lang="en-US" sz="1100" dirty="0"/>
                        <a:t>08:20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08:25</a:t>
                      </a:r>
                    </a:p>
                  </a:txBody>
                  <a:tcPr/>
                </a:tc>
                <a:tc>
                  <a:txBody>
                    <a:bodyPr/>
                    <a:lstStyle/>
                    <a:p>
                      <a:pPr algn="ctr"/>
                      <a:r>
                        <a:rPr lang="en-US" sz="1100" dirty="0"/>
                        <a:t>08:30</a:t>
                      </a:r>
                    </a:p>
                  </a:txBody>
                  <a:tcPr/>
                </a:tc>
                <a:tc>
                  <a:txBody>
                    <a:bodyPr/>
                    <a:lstStyle/>
                    <a:p>
                      <a:pPr algn="ctr"/>
                      <a:r>
                        <a:rPr lang="en-US" sz="1100" dirty="0"/>
                        <a:t>08:35</a:t>
                      </a:r>
                    </a:p>
                  </a:txBody>
                  <a:tcPr/>
                </a:tc>
                <a:tc>
                  <a:txBody>
                    <a:bodyPr/>
                    <a:lstStyle/>
                    <a:p>
                      <a:pPr algn="ctr"/>
                      <a:r>
                        <a:rPr lang="en-US" sz="1100" dirty="0"/>
                        <a:t>08:40</a:t>
                      </a:r>
                    </a:p>
                  </a:txBody>
                  <a:tcPr/>
                </a:tc>
                <a:tc>
                  <a:txBody>
                    <a:bodyPr/>
                    <a:lstStyle/>
                    <a:p>
                      <a:pPr algn="ctr"/>
                      <a:r>
                        <a:rPr lang="en-US" sz="1100" dirty="0"/>
                        <a:t>08:45</a:t>
                      </a:r>
                    </a:p>
                  </a:txBody>
                  <a:tcPr/>
                </a:tc>
                <a:tc>
                  <a:txBody>
                    <a:bodyPr/>
                    <a:lstStyle/>
                    <a:p>
                      <a:pPr algn="ctr"/>
                      <a:r>
                        <a:rPr lang="en-US" sz="1100" dirty="0"/>
                        <a:t>08:50</a:t>
                      </a:r>
                    </a:p>
                  </a:txBody>
                  <a:tcPr/>
                </a:tc>
                <a:tc>
                  <a:txBody>
                    <a:bodyPr/>
                    <a:lstStyle/>
                    <a:p>
                      <a:pPr algn="ctr"/>
                      <a:r>
                        <a:rPr lang="en-US" sz="1100" dirty="0"/>
                        <a:t>08:55</a:t>
                      </a:r>
                    </a:p>
                  </a:txBody>
                  <a:tcPr/>
                </a:tc>
                <a:tc>
                  <a:txBody>
                    <a:bodyPr/>
                    <a:lstStyle/>
                    <a:p>
                      <a:pPr algn="ctr"/>
                      <a:r>
                        <a:rPr lang="en-US" sz="1100" dirty="0"/>
                        <a:t>09:00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09:05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09:10</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-728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-728</a:t>
                      </a:r>
                    </a:p>
                  </a:txBody>
                  <a:tcPr/>
                </a:tc>
                <a:tc>
                  <a:txBody>
                    <a:bodyPr/>
                    <a:lstStyle/>
                    <a:p>
                      <a:pPr algn="ctr"/>
                      <a:r>
                        <a:rPr lang="en-US" sz="1200" dirty="0"/>
                        <a:t>-601.5</a:t>
                      </a:r>
                    </a:p>
                  </a:txBody>
                  <a:tcPr/>
                </a:tc>
                <a:tc>
                  <a:txBody>
                    <a:bodyPr/>
                    <a:lstStyle/>
                    <a:p>
                      <a:pPr algn="ctr"/>
                      <a:r>
                        <a:rPr lang="en-US" sz="1200" dirty="0"/>
                        <a:t>-475</a:t>
                      </a:r>
                    </a:p>
                  </a:txBody>
                  <a:tcPr/>
                </a:tc>
                <a:tc>
                  <a:txBody>
                    <a:bodyPr/>
                    <a:lstStyle/>
                    <a:p>
                      <a:pPr algn="ctr"/>
                      <a:r>
                        <a:rPr lang="en-US" sz="1200" dirty="0"/>
                        <a:t>-475</a:t>
                      </a:r>
                    </a:p>
                  </a:txBody>
                  <a:tcPr/>
                </a:tc>
                <a:tc>
                  <a:txBody>
                    <a:bodyPr/>
                    <a:lstStyle/>
                    <a:p>
                      <a:pPr algn="ctr"/>
                      <a:r>
                        <a:rPr lang="en-US" sz="1200" dirty="0"/>
                        <a:t>-310</a:t>
                      </a:r>
                    </a:p>
                  </a:txBody>
                  <a:tcPr/>
                </a:tc>
                <a:tc>
                  <a:txBody>
                    <a:bodyPr/>
                    <a:lstStyle/>
                    <a:p>
                      <a:pPr algn="ctr"/>
                      <a:r>
                        <a:rPr lang="en-US" sz="1200" dirty="0"/>
                        <a:t>-145</a:t>
                      </a:r>
                    </a:p>
                  </a:txBody>
                  <a:tcPr/>
                </a:tc>
                <a:tc>
                  <a:txBody>
                    <a:bodyPr/>
                    <a:lstStyle/>
                    <a:p>
                      <a:pPr algn="ctr"/>
                      <a:r>
                        <a:rPr lang="en-US" sz="1200" dirty="0"/>
                        <a:t>-145</a:t>
                      </a:r>
                    </a:p>
                  </a:txBody>
                  <a:tcPr/>
                </a:tc>
                <a:tc>
                  <a:txBody>
                    <a:bodyPr/>
                    <a:lstStyle/>
                    <a:p>
                      <a:pPr algn="ctr"/>
                      <a:r>
                        <a:rPr lang="en-US" sz="1200" dirty="0"/>
                        <a:t>-42.5</a:t>
                      </a:r>
                    </a:p>
                  </a:txBody>
                  <a:tcPr/>
                </a:tc>
                <a:tc>
                  <a:txBody>
                    <a:bodyPr/>
                    <a:lstStyle/>
                    <a:p>
                      <a:pPr algn="ctr"/>
                      <a:r>
                        <a:rPr lang="en-US" sz="1200" dirty="0"/>
                        <a:t>60</a:t>
                      </a:r>
                    </a:p>
                  </a:txBody>
                  <a:tcPr/>
                </a:tc>
                <a:tc>
                  <a:txBody>
                    <a:bodyPr/>
                    <a:lstStyle/>
                    <a:p>
                      <a:pPr algn="ctr"/>
                      <a:r>
                        <a:rPr lang="en-US" sz="1200" dirty="0"/>
                        <a:t>60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0</a:t>
                      </a:r>
                    </a:p>
                  </a:txBody>
                  <a:tcPr/>
                </a:tc>
                <a:tc>
                  <a:txBody>
                    <a:bodyPr/>
                    <a:lstStyle/>
                    <a:p>
                      <a:pPr algn="ctr"/>
                      <a:r>
                        <a:rPr lang="en-US" sz="1200" dirty="0"/>
                        <a:t>126.6</a:t>
                      </a:r>
                    </a:p>
                  </a:txBody>
                  <a:tcPr/>
                </a:tc>
                <a:tc>
                  <a:txBody>
                    <a:bodyPr/>
                    <a:lstStyle/>
                    <a:p>
                      <a:pPr algn="ctr"/>
                      <a:r>
                        <a:rPr lang="en-US" sz="1200" dirty="0"/>
                        <a:t>126.5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0</a:t>
                      </a:r>
                    </a:p>
                  </a:txBody>
                  <a:tcPr/>
                </a:tc>
                <a:tc>
                  <a:txBody>
                    <a:bodyPr/>
                    <a:lstStyle/>
                    <a:p>
                      <a:pPr algn="ctr"/>
                      <a:r>
                        <a:rPr lang="en-US" sz="1200" dirty="0"/>
                        <a:t>165</a:t>
                      </a:r>
                    </a:p>
                  </a:txBody>
                  <a:tcPr/>
                </a:tc>
                <a:tc>
                  <a:txBody>
                    <a:bodyPr/>
                    <a:lstStyle/>
                    <a:p>
                      <a:pPr algn="ctr"/>
                      <a:r>
                        <a:rPr lang="en-US" sz="1200" dirty="0"/>
                        <a:t>165</a:t>
                      </a:r>
                    </a:p>
                  </a:txBody>
                  <a:tcPr/>
                </a:tc>
                <a:tc>
                  <a:txBody>
                    <a:bodyPr/>
                    <a:lstStyle/>
                    <a:p>
                      <a:pPr algn="ctr"/>
                      <a:r>
                        <a:rPr lang="en-US" sz="1200" dirty="0"/>
                        <a:t>0</a:t>
                      </a:r>
                    </a:p>
                  </a:txBody>
                  <a:tcPr/>
                </a:tc>
                <a:tc>
                  <a:txBody>
                    <a:bodyPr/>
                    <a:lstStyle/>
                    <a:p>
                      <a:pPr algn="ctr"/>
                      <a:r>
                        <a:rPr lang="en-US" sz="1200" dirty="0"/>
                        <a:t>102.5</a:t>
                      </a:r>
                    </a:p>
                  </a:txBody>
                  <a:tcPr/>
                </a:tc>
                <a:tc>
                  <a:txBody>
                    <a:bodyPr/>
                    <a:lstStyle/>
                    <a:p>
                      <a:pPr algn="ctr"/>
                      <a:r>
                        <a:rPr lang="en-US" sz="1200" dirty="0"/>
                        <a:t>102.5</a:t>
                      </a:r>
                    </a:p>
                  </a:txBody>
                  <a:tcPr/>
                </a:tc>
                <a:tc>
                  <a:txBody>
                    <a:bodyPr/>
                    <a:lstStyle/>
                    <a:p>
                      <a:pPr algn="ctr"/>
                      <a:r>
                        <a:rPr lang="en-US" sz="1200" dirty="0"/>
                        <a:t>0</a:t>
                      </a:r>
                    </a:p>
                  </a:txBody>
                  <a:tcPr/>
                </a:tc>
                <a:tc>
                  <a:txBody>
                    <a:bodyPr/>
                    <a:lstStyle/>
                    <a:p>
                      <a:pPr algn="ctr"/>
                      <a:r>
                        <a:rPr lang="en-US" sz="1200" dirty="0"/>
                        <a:t>10</a:t>
                      </a:r>
                    </a:p>
                  </a:txBody>
                  <a:tcPr/>
                </a:tc>
                <a:extLst>
                  <a:ext uri="{0D108BD9-81ED-4DB2-BD59-A6C34878D82A}">
                    <a16:rowId xmlns:a16="http://schemas.microsoft.com/office/drawing/2014/main" val="3372563841"/>
                  </a:ext>
                </a:extLst>
              </a:tr>
            </a:tbl>
          </a:graphicData>
        </a:graphic>
      </p:graphicFrame>
      <p:sp>
        <p:nvSpPr>
          <p:cNvPr id="7" name="Rectangle 6">
            <a:extLst>
              <a:ext uri="{FF2B5EF4-FFF2-40B4-BE49-F238E27FC236}">
                <a16:creationId xmlns:a16="http://schemas.microsoft.com/office/drawing/2014/main" id="{11B3FF13-9537-4B4A-99BD-1BE611158A6A}"/>
              </a:ext>
            </a:extLst>
          </p:cNvPr>
          <p:cNvSpPr/>
          <p:nvPr/>
        </p:nvSpPr>
        <p:spPr>
          <a:xfrm>
            <a:off x="4419600" y="914400"/>
            <a:ext cx="609600" cy="165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F7BEA9AA-CEF7-4F04-96F1-8B8DEF8F04C3}"/>
              </a:ext>
            </a:extLst>
          </p:cNvPr>
          <p:cNvGraphicFramePr>
            <a:graphicFrameLocks noGrp="1"/>
          </p:cNvGraphicFramePr>
          <p:nvPr>
            <p:extLst>
              <p:ext uri="{D42A27DB-BD31-4B8C-83A1-F6EECF244321}">
                <p14:modId xmlns:p14="http://schemas.microsoft.com/office/powerpoint/2010/main" val="635897060"/>
              </p:ext>
            </p:extLst>
          </p:nvPr>
        </p:nvGraphicFramePr>
        <p:xfrm>
          <a:off x="1527312" y="2880360"/>
          <a:ext cx="6473688" cy="3098800"/>
        </p:xfrm>
        <a:graphic>
          <a:graphicData uri="http://schemas.openxmlformats.org/drawingml/2006/table">
            <a:tbl>
              <a:tblPr firstRow="1" bandRow="1">
                <a:tableStyleId>{5C22544A-7EE6-4342-B048-85BDC9FD1C3A}</a:tableStyleId>
              </a:tblPr>
              <a:tblGrid>
                <a:gridCol w="758688">
                  <a:extLst>
                    <a:ext uri="{9D8B030D-6E8A-4147-A177-3AD203B41FA5}">
                      <a16:colId xmlns:a16="http://schemas.microsoft.com/office/drawing/2014/main" val="674812155"/>
                    </a:ext>
                  </a:extLst>
                </a:gridCol>
                <a:gridCol w="1371600">
                  <a:extLst>
                    <a:ext uri="{9D8B030D-6E8A-4147-A177-3AD203B41FA5}">
                      <a16:colId xmlns:a16="http://schemas.microsoft.com/office/drawing/2014/main" val="3367393888"/>
                    </a:ext>
                  </a:extLst>
                </a:gridCol>
                <a:gridCol w="2133600">
                  <a:extLst>
                    <a:ext uri="{9D8B030D-6E8A-4147-A177-3AD203B41FA5}">
                      <a16:colId xmlns:a16="http://schemas.microsoft.com/office/drawing/2014/main" val="1701098155"/>
                    </a:ext>
                  </a:extLst>
                </a:gridCol>
                <a:gridCol w="2209800">
                  <a:extLst>
                    <a:ext uri="{9D8B030D-6E8A-4147-A177-3AD203B41FA5}">
                      <a16:colId xmlns:a16="http://schemas.microsoft.com/office/drawing/2014/main" val="3689247392"/>
                    </a:ext>
                  </a:extLst>
                </a:gridCol>
              </a:tblGrid>
              <a:tr h="370840">
                <a:tc>
                  <a:txBody>
                    <a:bodyPr/>
                    <a:lstStyle/>
                    <a:p>
                      <a:r>
                        <a:rPr lang="en-US" dirty="0"/>
                        <a:t>K7</a:t>
                      </a:r>
                    </a:p>
                  </a:txBody>
                  <a:tcPr/>
                </a:tc>
                <a:tc>
                  <a:txBody>
                    <a:bodyPr/>
                    <a:lstStyle/>
                    <a:p>
                      <a:r>
                        <a:rPr lang="en-US" dirty="0"/>
                        <a:t>Cap (MW/5min)</a:t>
                      </a:r>
                    </a:p>
                  </a:txBody>
                  <a:tcPr/>
                </a:tc>
                <a:tc>
                  <a:txBody>
                    <a:bodyPr/>
                    <a:lstStyle/>
                    <a:p>
                      <a:r>
                        <a:rPr lang="en-US" dirty="0"/>
                        <a:t>Calculated PDCTRR</a:t>
                      </a:r>
                    </a:p>
                    <a:p>
                      <a:r>
                        <a:rPr lang="en-US" dirty="0"/>
                        <a:t>(MW/5min)</a:t>
                      </a:r>
                    </a:p>
                  </a:txBody>
                  <a:tcPr/>
                </a:tc>
                <a:tc>
                  <a:txBody>
                    <a:bodyPr/>
                    <a:lstStyle/>
                    <a:p>
                      <a:r>
                        <a:rPr lang="en-US" dirty="0"/>
                        <a:t>SCED PDCTRR</a:t>
                      </a:r>
                    </a:p>
                    <a:p>
                      <a:r>
                        <a:rPr lang="en-US" dirty="0"/>
                        <a:t>(MW/5min)</a:t>
                      </a:r>
                    </a:p>
                  </a:txBody>
                  <a:tcPr/>
                </a:tc>
                <a:extLst>
                  <a:ext uri="{0D108BD9-81ED-4DB2-BD59-A6C34878D82A}">
                    <a16:rowId xmlns:a16="http://schemas.microsoft.com/office/drawing/2014/main" val="1643087957"/>
                  </a:ext>
                </a:extLst>
              </a:tr>
              <a:tr h="370840">
                <a:tc>
                  <a:txBody>
                    <a:bodyPr/>
                    <a:lstStyle/>
                    <a:p>
                      <a:r>
                        <a:rPr lang="en-US" dirty="0"/>
                        <a:t>0</a:t>
                      </a:r>
                    </a:p>
                  </a:txBody>
                  <a:tcPr/>
                </a:tc>
                <a:tc>
                  <a:txBody>
                    <a:bodyPr/>
                    <a:lstStyle/>
                    <a:p>
                      <a:r>
                        <a:rPr lang="en-US" dirty="0"/>
                        <a:t>0</a:t>
                      </a:r>
                    </a:p>
                  </a:txBody>
                  <a:tcPr/>
                </a:tc>
                <a:tc>
                  <a:txBody>
                    <a:bodyPr/>
                    <a:lstStyle/>
                    <a:p>
                      <a:r>
                        <a:rPr lang="en-US" dirty="0"/>
                        <a:t>165</a:t>
                      </a:r>
                    </a:p>
                  </a:txBody>
                  <a:tcPr/>
                </a:tc>
                <a:tc>
                  <a:txBody>
                    <a:bodyPr/>
                    <a:lstStyle/>
                    <a:p>
                      <a:r>
                        <a:rPr lang="en-US" dirty="0"/>
                        <a:t>0</a:t>
                      </a:r>
                    </a:p>
                  </a:txBody>
                  <a:tcPr/>
                </a:tc>
                <a:extLst>
                  <a:ext uri="{0D108BD9-81ED-4DB2-BD59-A6C34878D82A}">
                    <a16:rowId xmlns:a16="http://schemas.microsoft.com/office/drawing/2014/main" val="578037499"/>
                  </a:ext>
                </a:extLst>
              </a:tr>
              <a:tr h="370840">
                <a:tc>
                  <a:txBody>
                    <a:bodyPr/>
                    <a:lstStyle/>
                    <a:p>
                      <a:r>
                        <a:rPr lang="en-US" dirty="0"/>
                        <a:t>0.25</a:t>
                      </a:r>
                    </a:p>
                  </a:txBody>
                  <a:tcPr/>
                </a:tc>
                <a:tc>
                  <a:txBody>
                    <a:bodyPr/>
                    <a:lstStyle/>
                    <a:p>
                      <a:r>
                        <a:rPr lang="en-US" dirty="0"/>
                        <a:t>50</a:t>
                      </a:r>
                    </a:p>
                  </a:txBody>
                  <a:tcPr/>
                </a:tc>
                <a:tc>
                  <a:txBody>
                    <a:bodyPr/>
                    <a:lstStyle/>
                    <a:p>
                      <a:r>
                        <a:rPr lang="en-US" dirty="0"/>
                        <a:t>165</a:t>
                      </a:r>
                    </a:p>
                  </a:txBody>
                  <a:tcPr/>
                </a:tc>
                <a:tc>
                  <a:txBody>
                    <a:bodyPr/>
                    <a:lstStyle/>
                    <a:p>
                      <a:r>
                        <a:rPr lang="en-US" dirty="0"/>
                        <a:t>41.25</a:t>
                      </a:r>
                    </a:p>
                  </a:txBody>
                  <a:tcPr/>
                </a:tc>
                <a:extLst>
                  <a:ext uri="{0D108BD9-81ED-4DB2-BD59-A6C34878D82A}">
                    <a16:rowId xmlns:a16="http://schemas.microsoft.com/office/drawing/2014/main" val="3865130554"/>
                  </a:ext>
                </a:extLst>
              </a:tr>
              <a:tr h="370840">
                <a:tc>
                  <a:txBody>
                    <a:bodyPr/>
                    <a:lstStyle/>
                    <a:p>
                      <a:r>
                        <a:rPr lang="en-US" dirty="0"/>
                        <a:t>0.5</a:t>
                      </a:r>
                    </a:p>
                  </a:txBody>
                  <a:tcPr/>
                </a:tc>
                <a:tc>
                  <a:txBody>
                    <a:bodyPr/>
                    <a:lstStyle/>
                    <a:p>
                      <a:r>
                        <a:rPr lang="en-US" dirty="0"/>
                        <a:t>50</a:t>
                      </a:r>
                    </a:p>
                  </a:txBody>
                  <a:tcPr/>
                </a:tc>
                <a:tc>
                  <a:txBody>
                    <a:bodyPr/>
                    <a:lstStyle/>
                    <a:p>
                      <a:r>
                        <a:rPr lang="en-US" dirty="0"/>
                        <a:t>165</a:t>
                      </a:r>
                    </a:p>
                  </a:txBody>
                  <a:tcPr/>
                </a:tc>
                <a:tc>
                  <a:txBody>
                    <a:bodyPr/>
                    <a:lstStyle/>
                    <a:p>
                      <a:r>
                        <a:rPr lang="en-US" dirty="0"/>
                        <a:t>50</a:t>
                      </a:r>
                    </a:p>
                  </a:txBody>
                  <a:tcPr/>
                </a:tc>
                <a:extLst>
                  <a:ext uri="{0D108BD9-81ED-4DB2-BD59-A6C34878D82A}">
                    <a16:rowId xmlns:a16="http://schemas.microsoft.com/office/drawing/2014/main" val="258869872"/>
                  </a:ext>
                </a:extLst>
              </a:tr>
              <a:tr h="370840">
                <a:tc>
                  <a:txBody>
                    <a:bodyPr/>
                    <a:lstStyle/>
                    <a:p>
                      <a:r>
                        <a:rPr lang="en-US" dirty="0"/>
                        <a:t>0.5</a:t>
                      </a:r>
                    </a:p>
                  </a:txBody>
                  <a:tcPr/>
                </a:tc>
                <a:tc>
                  <a:txBody>
                    <a:bodyPr/>
                    <a:lstStyle/>
                    <a:p>
                      <a:r>
                        <a:rPr lang="en-US" dirty="0"/>
                        <a:t>100</a:t>
                      </a:r>
                    </a:p>
                  </a:txBody>
                  <a:tcPr/>
                </a:tc>
                <a:tc>
                  <a:txBody>
                    <a:bodyPr/>
                    <a:lstStyle/>
                    <a:p>
                      <a:r>
                        <a:rPr lang="en-US" dirty="0"/>
                        <a:t>165</a:t>
                      </a:r>
                    </a:p>
                  </a:txBody>
                  <a:tcPr/>
                </a:tc>
                <a:tc>
                  <a:txBody>
                    <a:bodyPr/>
                    <a:lstStyle/>
                    <a:p>
                      <a:r>
                        <a:rPr lang="en-US" dirty="0"/>
                        <a:t>82.5</a:t>
                      </a:r>
                    </a:p>
                  </a:txBody>
                  <a:tcPr/>
                </a:tc>
                <a:extLst>
                  <a:ext uri="{0D108BD9-81ED-4DB2-BD59-A6C34878D82A}">
                    <a16:rowId xmlns:a16="http://schemas.microsoft.com/office/drawing/2014/main" val="350149809"/>
                  </a:ext>
                </a:extLst>
              </a:tr>
              <a:tr h="370840">
                <a:tc>
                  <a:txBody>
                    <a:bodyPr/>
                    <a:lstStyle/>
                    <a:p>
                      <a:r>
                        <a:rPr lang="en-US" dirty="0"/>
                        <a:t>0.75</a:t>
                      </a:r>
                    </a:p>
                  </a:txBody>
                  <a:tcPr/>
                </a:tc>
                <a:tc>
                  <a:txBody>
                    <a:bodyPr/>
                    <a:lstStyle/>
                    <a:p>
                      <a:r>
                        <a:rPr lang="en-US" dirty="0"/>
                        <a:t>100</a:t>
                      </a:r>
                    </a:p>
                  </a:txBody>
                  <a:tcPr/>
                </a:tc>
                <a:tc>
                  <a:txBody>
                    <a:bodyPr/>
                    <a:lstStyle/>
                    <a:p>
                      <a:r>
                        <a:rPr lang="en-US" dirty="0"/>
                        <a:t>165</a:t>
                      </a:r>
                    </a:p>
                  </a:txBody>
                  <a:tcPr/>
                </a:tc>
                <a:tc>
                  <a:txBody>
                    <a:bodyPr/>
                    <a:lstStyle/>
                    <a:p>
                      <a:r>
                        <a:rPr lang="en-US" dirty="0"/>
                        <a:t>100</a:t>
                      </a:r>
                    </a:p>
                  </a:txBody>
                  <a:tcPr/>
                </a:tc>
                <a:extLst>
                  <a:ext uri="{0D108BD9-81ED-4DB2-BD59-A6C34878D82A}">
                    <a16:rowId xmlns:a16="http://schemas.microsoft.com/office/drawing/2014/main" val="2014528376"/>
                  </a:ext>
                </a:extLst>
              </a:tr>
              <a:tr h="370840">
                <a:tc>
                  <a:txBody>
                    <a:bodyPr/>
                    <a:lstStyle/>
                    <a:p>
                      <a:r>
                        <a:rPr lang="en-US" dirty="0"/>
                        <a:t>0.75</a:t>
                      </a:r>
                    </a:p>
                  </a:txBody>
                  <a:tcPr/>
                </a:tc>
                <a:tc>
                  <a:txBody>
                    <a:bodyPr/>
                    <a:lstStyle/>
                    <a:p>
                      <a:r>
                        <a:rPr lang="en-US" dirty="0"/>
                        <a:t>150</a:t>
                      </a:r>
                    </a:p>
                  </a:txBody>
                  <a:tcPr/>
                </a:tc>
                <a:tc>
                  <a:txBody>
                    <a:bodyPr/>
                    <a:lstStyle/>
                    <a:p>
                      <a:r>
                        <a:rPr lang="en-US" dirty="0"/>
                        <a:t>165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123.75</a:t>
                      </a:r>
                    </a:p>
                  </a:txBody>
                  <a:tcPr/>
                </a:tc>
                <a:extLst>
                  <a:ext uri="{0D108BD9-81ED-4DB2-BD59-A6C34878D82A}">
                    <a16:rowId xmlns:a16="http://schemas.microsoft.com/office/drawing/2014/main" val="2581135112"/>
                  </a:ext>
                </a:extLst>
              </a:tr>
              <a:tr h="370840">
                <a:tc>
                  <a:txBody>
                    <a:bodyPr/>
                    <a:lstStyle/>
                    <a:p>
                      <a:r>
                        <a:rPr lang="en-US" dirty="0"/>
                        <a:t>1.0</a:t>
                      </a:r>
                    </a:p>
                  </a:txBody>
                  <a:tcPr/>
                </a:tc>
                <a:tc>
                  <a:txBody>
                    <a:bodyPr/>
                    <a:lstStyle/>
                    <a:p>
                      <a:r>
                        <a:rPr lang="en-US" dirty="0"/>
                        <a:t>200</a:t>
                      </a:r>
                    </a:p>
                  </a:txBody>
                  <a:tcPr/>
                </a:tc>
                <a:tc>
                  <a:txBody>
                    <a:bodyPr/>
                    <a:lstStyle/>
                    <a:p>
                      <a:r>
                        <a:rPr lang="en-US" dirty="0"/>
                        <a:t>165</a:t>
                      </a:r>
                    </a:p>
                  </a:txBody>
                  <a:tcPr/>
                </a:tc>
                <a:tc>
                  <a:txBody>
                    <a:bodyPr/>
                    <a:lstStyle/>
                    <a:p>
                      <a:r>
                        <a:rPr lang="en-US" dirty="0"/>
                        <a:t>165</a:t>
                      </a:r>
                    </a:p>
                  </a:txBody>
                  <a:tcPr/>
                </a:tc>
                <a:extLst>
                  <a:ext uri="{0D108BD9-81ED-4DB2-BD59-A6C34878D82A}">
                    <a16:rowId xmlns:a16="http://schemas.microsoft.com/office/drawing/2014/main" val="749348045"/>
                  </a:ext>
                </a:extLst>
              </a:tr>
            </a:tbl>
          </a:graphicData>
        </a:graphic>
      </p:graphicFrame>
    </p:spTree>
    <p:extLst>
      <p:ext uri="{BB962C8B-B14F-4D97-AF65-F5344CB8AC3E}">
        <p14:creationId xmlns:p14="http://schemas.microsoft.com/office/powerpoint/2010/main" val="222584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0456A-59CE-4D21-A13C-7DCC040550C4}"/>
              </a:ext>
            </a:extLst>
          </p:cNvPr>
          <p:cNvPicPr>
            <a:picLocks noChangeAspect="1"/>
          </p:cNvPicPr>
          <p:nvPr/>
        </p:nvPicPr>
        <p:blipFill>
          <a:blip r:embed="rId3"/>
          <a:stretch>
            <a:fillRect/>
          </a:stretch>
        </p:blipFill>
        <p:spPr>
          <a:xfrm>
            <a:off x="1610367" y="4325880"/>
            <a:ext cx="5492972" cy="1700931"/>
          </a:xfrm>
          <a:prstGeom prst="rect">
            <a:avLst/>
          </a:prstGeom>
        </p:spPr>
      </p:pic>
      <p:sp>
        <p:nvSpPr>
          <p:cNvPr id="2" name="Title 1"/>
          <p:cNvSpPr>
            <a:spLocks noGrp="1"/>
          </p:cNvSpPr>
          <p:nvPr>
            <p:ph type="title"/>
          </p:nvPr>
        </p:nvSpPr>
        <p:spPr/>
        <p:txBody>
          <a:bodyPr/>
          <a:lstStyle/>
          <a:p>
            <a:r>
              <a:rPr lang="en-US" sz="2400" dirty="0"/>
              <a:t>DC Tie Ramp During Frequency Event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7B3CE9B6-0BAB-444E-8EF2-BCE0FFD2F748}"/>
              </a:ext>
            </a:extLst>
          </p:cNvPr>
          <p:cNvPicPr>
            <a:picLocks noChangeAspect="1"/>
          </p:cNvPicPr>
          <p:nvPr/>
        </p:nvPicPr>
        <p:blipFill>
          <a:blip r:embed="rId4"/>
          <a:stretch>
            <a:fillRect/>
          </a:stretch>
        </p:blipFill>
        <p:spPr>
          <a:xfrm>
            <a:off x="1359129" y="698446"/>
            <a:ext cx="6425741" cy="3627434"/>
          </a:xfrm>
          <a:prstGeom prst="rect">
            <a:avLst/>
          </a:prstGeom>
        </p:spPr>
      </p:pic>
    </p:spTree>
    <p:extLst>
      <p:ext uri="{BB962C8B-B14F-4D97-AF65-F5344CB8AC3E}">
        <p14:creationId xmlns:p14="http://schemas.microsoft.com/office/powerpoint/2010/main" val="174648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Summary &amp; Next Steps</a:t>
            </a:r>
          </a:p>
        </p:txBody>
      </p:sp>
      <p:sp>
        <p:nvSpPr>
          <p:cNvPr id="3" name="Content Placeholder 2"/>
          <p:cNvSpPr>
            <a:spLocks noGrp="1"/>
          </p:cNvSpPr>
          <p:nvPr>
            <p:ph idx="1"/>
          </p:nvPr>
        </p:nvSpPr>
        <p:spPr/>
        <p:txBody>
          <a:bodyPr/>
          <a:lstStyle/>
          <a:p>
            <a:r>
              <a:rPr lang="en-US" dirty="0"/>
              <a:t>ERCOT will implement SCR800 during a 2022 R3 release.</a:t>
            </a:r>
          </a:p>
          <a:p>
            <a:endParaRPr lang="en-US" dirty="0"/>
          </a:p>
          <a:p>
            <a:r>
              <a:rPr lang="en-US" dirty="0"/>
              <a:t>Initially, K7 will be set to 0 so that it will not impact GTBD calculation.</a:t>
            </a:r>
          </a:p>
          <a:p>
            <a:endParaRPr lang="en-US" dirty="0"/>
          </a:p>
          <a:p>
            <a:r>
              <a:rPr lang="en-US" dirty="0"/>
              <a:t>ERCOT is planning to tune K7 (K7 becomes non-zero) and potentially other GTBD parameters in the first week of June. </a:t>
            </a:r>
          </a:p>
          <a:p>
            <a:pPr marL="0" indent="0">
              <a:buNone/>
            </a:pPr>
            <a:endParaRPr lang="en-US" dirty="0"/>
          </a:p>
          <a:p>
            <a:r>
              <a:rPr lang="en-US" dirty="0"/>
              <a:t>A market notice will be sent out prior to activation of K7 to a non-zero value.</a:t>
            </a:r>
          </a:p>
          <a:p>
            <a:pPr marL="0" indent="0">
              <a:buNone/>
            </a:pPr>
            <a:endParaRPr lang="en-US"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23740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SCR809</a:t>
            </a:r>
          </a:p>
        </p:txBody>
      </p:sp>
    </p:spTree>
    <p:extLst>
      <p:ext uri="{BB962C8B-B14F-4D97-AF65-F5344CB8AC3E}">
        <p14:creationId xmlns:p14="http://schemas.microsoft.com/office/powerpoint/2010/main" val="192469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02D9-BF01-4D5C-8C3F-E190993C14BF}"/>
              </a:ext>
            </a:extLst>
          </p:cNvPr>
          <p:cNvSpPr>
            <a:spLocks noGrp="1"/>
          </p:cNvSpPr>
          <p:nvPr>
            <p:ph type="title"/>
          </p:nvPr>
        </p:nvSpPr>
        <p:spPr/>
        <p:txBody>
          <a:bodyPr/>
          <a:lstStyle/>
          <a:p>
            <a:r>
              <a:rPr lang="en-US" sz="2800" dirty="0"/>
              <a:t>Summary of the Changes proposed in SCR809</a:t>
            </a:r>
          </a:p>
        </p:txBody>
      </p:sp>
      <p:sp>
        <p:nvSpPr>
          <p:cNvPr id="3" name="Content Placeholder 2">
            <a:extLst>
              <a:ext uri="{FF2B5EF4-FFF2-40B4-BE49-F238E27FC236}">
                <a16:creationId xmlns:a16="http://schemas.microsoft.com/office/drawing/2014/main" id="{52AB99F8-7783-454E-8D82-1076F3D62067}"/>
              </a:ext>
            </a:extLst>
          </p:cNvPr>
          <p:cNvSpPr>
            <a:spLocks noGrp="1"/>
          </p:cNvSpPr>
          <p:nvPr>
            <p:ph idx="1"/>
          </p:nvPr>
        </p:nvSpPr>
        <p:spPr/>
        <p:txBody>
          <a:bodyPr/>
          <a:lstStyle/>
          <a:p>
            <a:r>
              <a:rPr lang="en-US" sz="2000" b="1" dirty="0">
                <a:solidFill>
                  <a:schemeClr val="tx2"/>
                </a:solidFill>
              </a:rPr>
              <a:t>SCR 809 proposes four changes</a:t>
            </a:r>
          </a:p>
          <a:p>
            <a:pPr marL="685800" lvl="1" indent="-342900">
              <a:buFont typeface="+mj-lt"/>
              <a:buAutoNum type="arabicPeriod"/>
            </a:pPr>
            <a:r>
              <a:rPr lang="en-US" sz="1800" dirty="0">
                <a:solidFill>
                  <a:schemeClr val="tx2"/>
                </a:solidFill>
              </a:rPr>
              <a:t>When suspect data quality is detected for normal/emergency ramp rate telemetry, change RLC validations to retain the last telemetered value that had good quality</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To improve situational awareness, raise alarms when sudden “large” changes in System level markers like HDL-GEN, HASL-GEN etc. are detected.</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Enhance the RLC actions when a resource operating above 90% of its LSL telemeters an offline resource status.</a:t>
            </a:r>
          </a:p>
          <a:p>
            <a:pPr marL="685800" lvl="1" indent="-3429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Make changes that promote resources to follow proper startup/shutdown sequence i.e. Off – Startup – ON or ON – Shutdown – OFF in the telemetered Resource Status(RST).</a:t>
            </a:r>
          </a:p>
          <a:p>
            <a:pPr marL="1085850" lvl="2" indent="-342900">
              <a:buFont typeface="Arial" panose="020B0604020202020204" pitchFamily="34" charset="0"/>
              <a:buChar char="‒"/>
            </a:pPr>
            <a:endParaRPr lang="en-US" sz="1600" dirty="0">
              <a:solidFill>
                <a:schemeClr val="tx2"/>
              </a:solidFill>
              <a:effectLst/>
              <a:latin typeface="Arial" panose="020B0604020202020204" pitchFamily="34" charset="0"/>
              <a:ea typeface="Times New Roman" panose="02020603050405020304" pitchFamily="18" charset="0"/>
            </a:endParaRPr>
          </a:p>
          <a:p>
            <a:pPr marL="1085850" lvl="2" indent="-342900">
              <a:buFont typeface="+mj-lt"/>
              <a:buAutoNum type="arabicPeriod"/>
            </a:pPr>
            <a:endParaRPr lang="en-US" sz="1000" dirty="0">
              <a:solidFill>
                <a:schemeClr val="tx2"/>
              </a:solidFill>
            </a:endParaRPr>
          </a:p>
          <a:p>
            <a:pPr marL="457200" lvl="1" indent="0">
              <a:buNone/>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7609F142-D058-4C17-86A4-57E65714323B}"/>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8341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22B4-C3AF-48B1-9F2E-4ED3E999066E}"/>
              </a:ext>
            </a:extLst>
          </p:cNvPr>
          <p:cNvSpPr>
            <a:spLocks noGrp="1"/>
          </p:cNvSpPr>
          <p:nvPr>
            <p:ph type="title"/>
          </p:nvPr>
        </p:nvSpPr>
        <p:spPr/>
        <p:txBody>
          <a:bodyPr/>
          <a:lstStyle/>
          <a:p>
            <a:r>
              <a:rPr lang="en-US" sz="2800" dirty="0"/>
              <a:t>Summary of the Changes proposed in SCR809</a:t>
            </a:r>
          </a:p>
        </p:txBody>
      </p:sp>
      <p:sp>
        <p:nvSpPr>
          <p:cNvPr id="3" name="Content Placeholder 2">
            <a:extLst>
              <a:ext uri="{FF2B5EF4-FFF2-40B4-BE49-F238E27FC236}">
                <a16:creationId xmlns:a16="http://schemas.microsoft.com/office/drawing/2014/main" id="{03544D97-05A1-434B-B07B-D36A6DDEC5C3}"/>
              </a:ext>
            </a:extLst>
          </p:cNvPr>
          <p:cNvSpPr>
            <a:spLocks noGrp="1"/>
          </p:cNvSpPr>
          <p:nvPr>
            <p:ph idx="1"/>
          </p:nvPr>
        </p:nvSpPr>
        <p:spPr/>
        <p:txBody>
          <a:bodyPr/>
          <a:lstStyle/>
          <a:p>
            <a:r>
              <a:rPr lang="en-US" sz="1800" dirty="0"/>
              <a:t>ERCOT is in the process of implementing SCR809 and expects to implement changes associated with it in 2022-R3 release (~end of May).</a:t>
            </a:r>
          </a:p>
          <a:p>
            <a:r>
              <a:rPr lang="en-US" dirty="0"/>
              <a:t>The changes that detect the inconsistent telemetry and promote resources to follow proper startup/shutdown sequence i.e. Off – Startup – ON or ON – Shutdown – OFF in the telemetered resource status will be implemented in two phases. </a:t>
            </a:r>
          </a:p>
          <a:p>
            <a:pPr lvl="1"/>
            <a:r>
              <a:rPr lang="en-US" dirty="0"/>
              <a:t>Phase changes have been setup such that RLC will record instances when inconsistent telemetry is detected for post-hoc analysis. No changes will be made to dispatch during this phase.</a:t>
            </a:r>
          </a:p>
          <a:p>
            <a:pPr lvl="2"/>
            <a:r>
              <a:rPr lang="en-US" dirty="0"/>
              <a:t>Phase 1 will be effective upon implementation of SCR809.</a:t>
            </a:r>
            <a:endParaRPr lang="en-US" b="1" dirty="0"/>
          </a:p>
          <a:p>
            <a:pPr lvl="2"/>
            <a:r>
              <a:rPr lang="en-US" dirty="0"/>
              <a:t>ERCOT engineers may reach out to resources for issue resolution.</a:t>
            </a:r>
          </a:p>
          <a:p>
            <a:pPr lvl="2"/>
            <a:r>
              <a:rPr lang="en-US" dirty="0"/>
              <a:t>ERCOT expects to keep running in phase 1 mode for a couple months, to allow time for outreach and issue resolution.</a:t>
            </a:r>
          </a:p>
          <a:p>
            <a:pPr lvl="1"/>
            <a:r>
              <a:rPr lang="en-US" dirty="0"/>
              <a:t>Phase 2 changes have been setup such that when inconsistent telemetry is detected High/Low Dispatch Limits will be set  equal to the unit’s current output. </a:t>
            </a:r>
          </a:p>
          <a:p>
            <a:pPr lvl="2"/>
            <a:r>
              <a:rPr lang="en-US" dirty="0"/>
              <a:t>ERCOT expects to coordinate with QSEs before implementing Phase 2.</a:t>
            </a:r>
          </a:p>
          <a:p>
            <a:r>
              <a:rPr lang="en-US" dirty="0"/>
              <a:t>All other rules changes will be effective upon implementation of SCR809.</a:t>
            </a:r>
          </a:p>
          <a:p>
            <a:pPr marL="0" indent="0">
              <a:buNone/>
            </a:pPr>
            <a:endParaRPr lang="en-US" dirty="0"/>
          </a:p>
        </p:txBody>
      </p:sp>
      <p:sp>
        <p:nvSpPr>
          <p:cNvPr id="4" name="Slide Number Placeholder 3">
            <a:extLst>
              <a:ext uri="{FF2B5EF4-FFF2-40B4-BE49-F238E27FC236}">
                <a16:creationId xmlns:a16="http://schemas.microsoft.com/office/drawing/2014/main" id="{0863AB0F-A180-4CDC-A764-C9B8885C6C7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875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Questions</a:t>
            </a:r>
          </a:p>
        </p:txBody>
      </p:sp>
    </p:spTree>
    <p:extLst>
      <p:ext uri="{BB962C8B-B14F-4D97-AF65-F5344CB8AC3E}">
        <p14:creationId xmlns:p14="http://schemas.microsoft.com/office/powerpoint/2010/main" val="375361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a:solidFill>
                  <a:schemeClr val="accent1"/>
                </a:solidFill>
                <a:latin typeface="+mj-lt"/>
                <a:ea typeface="+mj-ea"/>
                <a:cs typeface="+mj-cs"/>
              </a:rPr>
              <a:t>Discussion Outline</a:t>
            </a:r>
          </a:p>
          <a:p>
            <a:pPr marL="0" indent="0">
              <a:buNone/>
            </a:pPr>
            <a:endParaRPr lang="en-US" sz="2400" dirty="0"/>
          </a:p>
          <a:p>
            <a:r>
              <a:rPr lang="en-US" sz="2000" dirty="0"/>
              <a:t>Update on SCR800</a:t>
            </a:r>
          </a:p>
          <a:p>
            <a:pPr lvl="1"/>
            <a:r>
              <a:rPr lang="en-US" sz="2000" dirty="0"/>
              <a:t>Predicted DC Tie ramp rate (PDCTRR) calculation methodology</a:t>
            </a:r>
          </a:p>
          <a:p>
            <a:pPr lvl="1"/>
            <a:r>
              <a:rPr lang="en-US" sz="2000" dirty="0"/>
              <a:t>PDCTRR Benefits and Performance</a:t>
            </a:r>
          </a:p>
          <a:p>
            <a:pPr lvl="1"/>
            <a:r>
              <a:rPr lang="en-US" sz="2000" dirty="0"/>
              <a:t>Summary &amp; Next Steps</a:t>
            </a:r>
          </a:p>
          <a:p>
            <a:endParaRPr lang="en-US" sz="2000" dirty="0"/>
          </a:p>
          <a:p>
            <a:r>
              <a:rPr lang="en-US" sz="2000" dirty="0"/>
              <a:t>Reminder of SCR809</a:t>
            </a:r>
          </a:p>
          <a:p>
            <a:endParaRPr lang="en-US" sz="2000" dirty="0"/>
          </a:p>
          <a:p>
            <a:endParaRPr lang="en-US" dirty="0"/>
          </a:p>
        </p:txBody>
      </p:sp>
      <p:sp>
        <p:nvSpPr>
          <p:cNvPr id="4" name="Slide Number Placeholder 3"/>
          <p:cNvSpPr>
            <a:spLocks noGrp="1"/>
          </p:cNvSpPr>
          <p:nvPr>
            <p:ph type="sldNum" sz="quarter" idx="4294967295"/>
          </p:nvPr>
        </p:nvSpPr>
        <p:spPr>
          <a:xfrm>
            <a:off x="8610600" y="6561138"/>
            <a:ext cx="533400" cy="220662"/>
          </a:xfrm>
          <a:prstGeom prst="rect">
            <a:avLst/>
          </a:prstGeom>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5195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SCR800</a:t>
            </a:r>
          </a:p>
        </p:txBody>
      </p:sp>
    </p:spTree>
    <p:extLst>
      <p:ext uri="{BB962C8B-B14F-4D97-AF65-F5344CB8AC3E}">
        <p14:creationId xmlns:p14="http://schemas.microsoft.com/office/powerpoint/2010/main" val="403851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91A7-E2B8-4D8B-A68C-86EA63B37BCF}"/>
              </a:ext>
            </a:extLst>
          </p:cNvPr>
          <p:cNvSpPr>
            <a:spLocks noGrp="1"/>
          </p:cNvSpPr>
          <p:nvPr>
            <p:ph type="title"/>
          </p:nvPr>
        </p:nvSpPr>
        <p:spPr/>
        <p:txBody>
          <a:bodyPr/>
          <a:lstStyle/>
          <a:p>
            <a:r>
              <a:rPr lang="en-US" dirty="0"/>
              <a:t>Background on SCR800</a:t>
            </a:r>
          </a:p>
        </p:txBody>
      </p:sp>
      <p:sp>
        <p:nvSpPr>
          <p:cNvPr id="3" name="Content Placeholder 2">
            <a:extLst>
              <a:ext uri="{FF2B5EF4-FFF2-40B4-BE49-F238E27FC236}">
                <a16:creationId xmlns:a16="http://schemas.microsoft.com/office/drawing/2014/main" id="{68A374F5-630A-4138-A5B8-35F74558A2D4}"/>
              </a:ext>
            </a:extLst>
          </p:cNvPr>
          <p:cNvSpPr>
            <a:spLocks noGrp="1"/>
          </p:cNvSpPr>
          <p:nvPr>
            <p:ph idx="1"/>
          </p:nvPr>
        </p:nvSpPr>
        <p:spPr/>
        <p:txBody>
          <a:bodyPr/>
          <a:lstStyle/>
          <a:p>
            <a:r>
              <a:rPr lang="en-US" sz="1600" dirty="0"/>
              <a:t>SCR800 will incorporate a new component into ERCOT’s Generation To Be Dispatched (GTBD) which accounts for the five-minute predicted DC tie ramp rate (PDCTRR). The PDCTRR will be calculated using the latest available scheduled DC tie flows.</a:t>
            </a:r>
          </a:p>
          <a:p>
            <a:endParaRPr lang="en-US" sz="1600" dirty="0"/>
          </a:p>
          <a:p>
            <a:r>
              <a:rPr lang="en-US" sz="1600" dirty="0"/>
              <a:t>In absence of this today, SCED is does not have a way of accounting for the ramping of DC ties in Real-Time.</a:t>
            </a:r>
          </a:p>
          <a:p>
            <a:endParaRPr lang="en-US" sz="1600" dirty="0"/>
          </a:p>
          <a:p>
            <a:r>
              <a:rPr lang="en-US" sz="1600" dirty="0"/>
              <a:t>Adding the PDCTRR in the GTBD is anticipated to improve the ability of Security-Constrained Economic Dispatch (SCED) to calculate Five-minute Base Points and is anticipated to reduce the burden of Regulation Services to compensate for the ramping of DC ties. This is also expected to improve the frequency recovery duration during significant DC tie ramp events.</a:t>
            </a:r>
          </a:p>
          <a:p>
            <a:pPr lvl="1"/>
            <a:endParaRPr lang="en-US" dirty="0"/>
          </a:p>
          <a:p>
            <a:r>
              <a:rPr lang="en-US" sz="1600" dirty="0">
                <a:solidFill>
                  <a:srgbClr val="5B6770"/>
                </a:solidFill>
              </a:rPr>
              <a:t>Equation</a:t>
            </a:r>
          </a:p>
          <a:p>
            <a:endParaRPr lang="en-US" dirty="0"/>
          </a:p>
        </p:txBody>
      </p:sp>
      <p:sp>
        <p:nvSpPr>
          <p:cNvPr id="4" name="Slide Number Placeholder 3">
            <a:extLst>
              <a:ext uri="{FF2B5EF4-FFF2-40B4-BE49-F238E27FC236}">
                <a16:creationId xmlns:a16="http://schemas.microsoft.com/office/drawing/2014/main" id="{EFB29881-FF75-4934-A6A6-E34BE041DB16}"/>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TextBox 4">
            <a:extLst>
              <a:ext uri="{FF2B5EF4-FFF2-40B4-BE49-F238E27FC236}">
                <a16:creationId xmlns:a16="http://schemas.microsoft.com/office/drawing/2014/main" id="{F00E81EB-195D-4792-B4C3-D0D4673316AA}"/>
              </a:ext>
            </a:extLst>
          </p:cNvPr>
          <p:cNvSpPr txBox="1"/>
          <p:nvPr/>
        </p:nvSpPr>
        <p:spPr>
          <a:xfrm>
            <a:off x="609049" y="4725190"/>
            <a:ext cx="8002101" cy="120032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b="1" dirty="0"/>
              <a:t>GTBD</a:t>
            </a:r>
            <a:r>
              <a:rPr lang="en-US" dirty="0"/>
              <a:t> = </a:t>
            </a:r>
            <a:r>
              <a:rPr lang="en-US" dirty="0">
                <a:solidFill>
                  <a:schemeClr val="accent1"/>
                </a:solidFill>
              </a:rPr>
              <a:t>Total Gen </a:t>
            </a:r>
            <a:r>
              <a:rPr lang="en-US" dirty="0">
                <a:solidFill>
                  <a:schemeClr val="accent2"/>
                </a:solidFill>
              </a:rPr>
              <a:t>+ K1*10*System Load Frequency Bias </a:t>
            </a:r>
            <a:r>
              <a:rPr lang="en-US" dirty="0"/>
              <a:t>+ </a:t>
            </a:r>
            <a:r>
              <a:rPr lang="en-US" dirty="0">
                <a:solidFill>
                  <a:schemeClr val="accent3"/>
                </a:solidFill>
              </a:rPr>
              <a:t>K2*[(net non-conforming Load) – (net filtered non-conforming Load)] </a:t>
            </a:r>
            <a:r>
              <a:rPr lang="en-US" dirty="0"/>
              <a:t>+ </a:t>
            </a:r>
            <a:r>
              <a:rPr lang="en-US" dirty="0">
                <a:solidFill>
                  <a:schemeClr val="accent4"/>
                </a:solidFill>
              </a:rPr>
              <a:t>K3*5*PLDRR</a:t>
            </a:r>
            <a:r>
              <a:rPr lang="en-US" dirty="0"/>
              <a:t> + </a:t>
            </a:r>
            <a:r>
              <a:rPr lang="en-US" dirty="0">
                <a:solidFill>
                  <a:schemeClr val="accent5"/>
                </a:solidFill>
              </a:rPr>
              <a:t>K4*Regulation Deployed </a:t>
            </a:r>
            <a:r>
              <a:rPr lang="en-US" dirty="0"/>
              <a:t>+ </a:t>
            </a:r>
            <a:r>
              <a:rPr lang="en-US" dirty="0">
                <a:solidFill>
                  <a:schemeClr val="accent6"/>
                </a:solidFill>
              </a:rPr>
              <a:t>K5*ACE Integral </a:t>
            </a:r>
            <a:r>
              <a:rPr lang="en-US" dirty="0"/>
              <a:t>– </a:t>
            </a:r>
            <a:r>
              <a:rPr lang="en-US" dirty="0">
                <a:solidFill>
                  <a:schemeClr val="accent1"/>
                </a:solidFill>
              </a:rPr>
              <a:t>K6*5*PWRR </a:t>
            </a:r>
            <a:r>
              <a:rPr lang="en-US" dirty="0">
                <a:solidFill>
                  <a:srgbClr val="FF0000"/>
                </a:solidFill>
                <a:highlight>
                  <a:srgbClr val="FFFF00"/>
                </a:highlight>
              </a:rPr>
              <a:t>+ K7*5*PDCTRR </a:t>
            </a:r>
            <a:r>
              <a:rPr lang="en-US" dirty="0">
                <a:solidFill>
                  <a:schemeClr val="tx2"/>
                </a:solidFill>
              </a:rPr>
              <a:t>– K8*5*PSRR</a:t>
            </a:r>
          </a:p>
        </p:txBody>
      </p:sp>
      <p:sp>
        <p:nvSpPr>
          <p:cNvPr id="6" name="TextBox 5">
            <a:extLst>
              <a:ext uri="{FF2B5EF4-FFF2-40B4-BE49-F238E27FC236}">
                <a16:creationId xmlns:a16="http://schemas.microsoft.com/office/drawing/2014/main" id="{EC4BB902-0962-4258-AFCF-A2A386C4982B}"/>
              </a:ext>
            </a:extLst>
          </p:cNvPr>
          <p:cNvSpPr txBox="1"/>
          <p:nvPr/>
        </p:nvSpPr>
        <p:spPr>
          <a:xfrm>
            <a:off x="6771969" y="6082728"/>
            <a:ext cx="1676399" cy="307777"/>
          </a:xfrm>
          <a:prstGeom prst="rect">
            <a:avLst/>
          </a:prstGeom>
          <a:solidFill>
            <a:srgbClr val="FFFF00"/>
          </a:solidFill>
        </p:spPr>
        <p:txBody>
          <a:bodyPr wrap="square" rtlCol="0">
            <a:spAutoFit/>
          </a:bodyPr>
          <a:lstStyle/>
          <a:p>
            <a:pPr algn="ctr"/>
            <a:r>
              <a:rPr lang="en-US" sz="1400" dirty="0">
                <a:solidFill>
                  <a:srgbClr val="FF0000"/>
                </a:solidFill>
              </a:rPr>
              <a:t>NEW ADDITIONS</a:t>
            </a:r>
          </a:p>
        </p:txBody>
      </p:sp>
    </p:spTree>
    <p:extLst>
      <p:ext uri="{BB962C8B-B14F-4D97-AF65-F5344CB8AC3E}">
        <p14:creationId xmlns:p14="http://schemas.microsoft.com/office/powerpoint/2010/main" val="12817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0B59-9A00-4764-B634-E1EA46F59E7C}"/>
              </a:ext>
            </a:extLst>
          </p:cNvPr>
          <p:cNvSpPr>
            <a:spLocks noGrp="1"/>
          </p:cNvSpPr>
          <p:nvPr>
            <p:ph type="title"/>
          </p:nvPr>
        </p:nvSpPr>
        <p:spPr/>
        <p:txBody>
          <a:bodyPr/>
          <a:lstStyle/>
          <a:p>
            <a:r>
              <a:rPr lang="en-US" dirty="0"/>
              <a:t>SCR800 Update</a:t>
            </a:r>
          </a:p>
        </p:txBody>
      </p:sp>
      <p:sp>
        <p:nvSpPr>
          <p:cNvPr id="3" name="Content Placeholder 2">
            <a:extLst>
              <a:ext uri="{FF2B5EF4-FFF2-40B4-BE49-F238E27FC236}">
                <a16:creationId xmlns:a16="http://schemas.microsoft.com/office/drawing/2014/main" id="{3D86DAE4-898F-4A2D-A49B-F125B36B7DA8}"/>
              </a:ext>
            </a:extLst>
          </p:cNvPr>
          <p:cNvSpPr>
            <a:spLocks noGrp="1"/>
          </p:cNvSpPr>
          <p:nvPr>
            <p:ph idx="1"/>
          </p:nvPr>
        </p:nvSpPr>
        <p:spPr/>
        <p:txBody>
          <a:bodyPr/>
          <a:lstStyle/>
          <a:p>
            <a:r>
              <a:rPr lang="en-US" dirty="0"/>
              <a:t>As a part of implementing SCR800, ERCOT is in the process of integrating a five-minute predicted DC tie ramp rate into ERCOT’s Energy Management System (EMS)</a:t>
            </a:r>
          </a:p>
          <a:p>
            <a:endParaRPr lang="en-US" dirty="0"/>
          </a:p>
          <a:p>
            <a:r>
              <a:rPr lang="en-US" dirty="0"/>
              <a:t>ERCOT’s EMS is being setup to compute a Predicted DC Tie Ramp Rate using </a:t>
            </a:r>
          </a:p>
          <a:p>
            <a:pPr marL="685800" lvl="1" indent="-342900">
              <a:buFont typeface="+mj-lt"/>
              <a:buAutoNum type="arabicPeriod"/>
            </a:pPr>
            <a:r>
              <a:rPr lang="en-US" dirty="0"/>
              <a:t>Approved DC Tie Electronic Tags (e-Tags)</a:t>
            </a:r>
          </a:p>
          <a:p>
            <a:pPr lvl="1"/>
            <a:endParaRPr lang="en-US" dirty="0"/>
          </a:p>
          <a:p>
            <a:pPr lvl="1"/>
            <a:r>
              <a:rPr lang="en-US" dirty="0"/>
              <a:t>Note that a DC tie schedule is originally in 15m resolution and must be converted to 5m resolution</a:t>
            </a:r>
          </a:p>
          <a:p>
            <a:pPr lvl="1"/>
            <a:endParaRPr lang="en-US" dirty="0"/>
          </a:p>
          <a:p>
            <a:r>
              <a:rPr lang="en-US" dirty="0"/>
              <a:t>ERCOT is on track to complete the software changes associated with SCR800 in the 2022 R3 release.</a:t>
            </a:r>
          </a:p>
          <a:p>
            <a:endParaRPr lang="en-US" dirty="0"/>
          </a:p>
        </p:txBody>
      </p:sp>
      <p:sp>
        <p:nvSpPr>
          <p:cNvPr id="4" name="Slide Number Placeholder 3">
            <a:extLst>
              <a:ext uri="{FF2B5EF4-FFF2-40B4-BE49-F238E27FC236}">
                <a16:creationId xmlns:a16="http://schemas.microsoft.com/office/drawing/2014/main" id="{9D060F0F-A85E-40CB-9139-5DD7FECED325}"/>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8079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from 15m to 5m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6" name="Content Placeholder 2">
            <a:extLst>
              <a:ext uri="{FF2B5EF4-FFF2-40B4-BE49-F238E27FC236}">
                <a16:creationId xmlns:a16="http://schemas.microsoft.com/office/drawing/2014/main" id="{FF526015-B517-48B9-A13B-966D63315513}"/>
              </a:ext>
            </a:extLst>
          </p:cNvPr>
          <p:cNvSpPr>
            <a:spLocks noGrp="1"/>
          </p:cNvSpPr>
          <p:nvPr>
            <p:ph idx="1"/>
          </p:nvPr>
        </p:nvSpPr>
        <p:spPr>
          <a:xfrm>
            <a:off x="312906" y="3581400"/>
            <a:ext cx="8534400" cy="2049462"/>
          </a:xfrm>
        </p:spPr>
        <p:txBody>
          <a:bodyPr/>
          <a:lstStyle/>
          <a:p>
            <a:pPr lvl="1">
              <a:buFont typeface="Arial" panose="020B0604020202020204" pitchFamily="34" charset="0"/>
              <a:buChar char="•"/>
            </a:pPr>
            <a:r>
              <a:rPr lang="en-US" dirty="0"/>
              <a:t>DC tie schedules are originally in 15m resolution. DC ties are expected to perform 10m ramps “across the interval” to the next scheduled value. </a:t>
            </a:r>
          </a:p>
          <a:p>
            <a:pPr lvl="1">
              <a:buFont typeface="Arial" panose="020B0604020202020204" pitchFamily="34" charset="0"/>
              <a:buChar char="•"/>
            </a:pPr>
            <a:r>
              <a:rPr lang="en-US" dirty="0"/>
              <a:t>In the example above, the DC tie schedule changed from -100 MW at 00:45 to 200 MW at 01:00. DC Ties should start the 10-minute linear ramp at 00:55 and end at 01:05. The 5-minute schedule values are shown below:</a:t>
            </a:r>
          </a:p>
          <a:p>
            <a:pPr lvl="2"/>
            <a:r>
              <a:rPr lang="en-US" dirty="0"/>
              <a:t>00:55, -100 MW</a:t>
            </a:r>
          </a:p>
          <a:p>
            <a:pPr lvl="2"/>
            <a:r>
              <a:rPr lang="en-US" dirty="0"/>
              <a:t>01:00, 50 MW</a:t>
            </a:r>
          </a:p>
          <a:p>
            <a:pPr lvl="2"/>
            <a:r>
              <a:rPr lang="en-US" dirty="0"/>
              <a:t>01:05. 200 MW</a:t>
            </a:r>
          </a:p>
        </p:txBody>
      </p:sp>
      <p:graphicFrame>
        <p:nvGraphicFramePr>
          <p:cNvPr id="7" name="Chart 6">
            <a:extLst>
              <a:ext uri="{FF2B5EF4-FFF2-40B4-BE49-F238E27FC236}">
                <a16:creationId xmlns:a16="http://schemas.microsoft.com/office/drawing/2014/main" id="{3231DF8E-4A0E-4FF8-810C-3E32CD984C73}"/>
              </a:ext>
            </a:extLst>
          </p:cNvPr>
          <p:cNvGraphicFramePr>
            <a:graphicFrameLocks/>
          </p:cNvGraphicFramePr>
          <p:nvPr>
            <p:extLst>
              <p:ext uri="{D42A27DB-BD31-4B8C-83A1-F6EECF244321}">
                <p14:modId xmlns:p14="http://schemas.microsoft.com/office/powerpoint/2010/main" val="2925467194"/>
              </p:ext>
            </p:extLst>
          </p:nvPr>
        </p:nvGraphicFramePr>
        <p:xfrm>
          <a:off x="1905000" y="914400"/>
          <a:ext cx="5067300" cy="266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46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Evaluated PDCTRR Calculation Methods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grpSp>
        <p:nvGrpSpPr>
          <p:cNvPr id="3" name="Group 2">
            <a:extLst>
              <a:ext uri="{FF2B5EF4-FFF2-40B4-BE49-F238E27FC236}">
                <a16:creationId xmlns:a16="http://schemas.microsoft.com/office/drawing/2014/main" id="{A3B5888F-C1B2-487B-A621-BCA375C5D5C3}"/>
              </a:ext>
            </a:extLst>
          </p:cNvPr>
          <p:cNvGrpSpPr/>
          <p:nvPr/>
        </p:nvGrpSpPr>
        <p:grpSpPr>
          <a:xfrm>
            <a:off x="-152400" y="1574692"/>
            <a:ext cx="7910125" cy="1854308"/>
            <a:chOff x="-1976971" y="984193"/>
            <a:chExt cx="7910125" cy="1854308"/>
          </a:xfrm>
        </p:grpSpPr>
        <p:cxnSp>
          <p:nvCxnSpPr>
            <p:cNvPr id="8" name="Straight Connector 7">
              <a:extLst>
                <a:ext uri="{FF2B5EF4-FFF2-40B4-BE49-F238E27FC236}">
                  <a16:creationId xmlns:a16="http://schemas.microsoft.com/office/drawing/2014/main" id="{71A12A35-5ECA-4D87-A970-BAABED794D80}"/>
                </a:ext>
              </a:extLst>
            </p:cNvPr>
            <p:cNvCxnSpPr>
              <a:cxnSpLocks/>
            </p:cNvCxnSpPr>
            <p:nvPr/>
          </p:nvCxnSpPr>
          <p:spPr>
            <a:xfrm>
              <a:off x="240095" y="2377945"/>
              <a:ext cx="4312981"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BEECBF-4E49-480E-A4CD-FD1709F27E66}"/>
                </a:ext>
              </a:extLst>
            </p:cNvPr>
            <p:cNvCxnSpPr>
              <a:cxnSpLocks/>
            </p:cNvCxnSpPr>
            <p:nvPr/>
          </p:nvCxnSpPr>
          <p:spPr>
            <a:xfrm>
              <a:off x="232500"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CF7ABE-2A45-423E-9E37-FDBA0E44E9EB}"/>
                </a:ext>
              </a:extLst>
            </p:cNvPr>
            <p:cNvCxnSpPr>
              <a:cxnSpLocks/>
            </p:cNvCxnSpPr>
            <p:nvPr/>
          </p:nvCxnSpPr>
          <p:spPr>
            <a:xfrm>
              <a:off x="2391554"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0811A-8E3C-478C-852D-23B032F73104}"/>
                </a:ext>
              </a:extLst>
            </p:cNvPr>
            <p:cNvCxnSpPr>
              <a:cxnSpLocks/>
            </p:cNvCxnSpPr>
            <p:nvPr/>
          </p:nvCxnSpPr>
          <p:spPr>
            <a:xfrm>
              <a:off x="4550607"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EDD0F50-C2E3-4FCB-9656-5084FBE35C96}"/>
                </a:ext>
              </a:extLst>
            </p:cNvPr>
            <p:cNvSpPr/>
            <p:nvPr/>
          </p:nvSpPr>
          <p:spPr>
            <a:xfrm>
              <a:off x="2353247" y="1835381"/>
              <a:ext cx="103955" cy="10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Oval 12">
              <a:extLst>
                <a:ext uri="{FF2B5EF4-FFF2-40B4-BE49-F238E27FC236}">
                  <a16:creationId xmlns:a16="http://schemas.microsoft.com/office/drawing/2014/main" id="{02F19928-EFB7-46FD-B916-0A728AC9EE02}"/>
                </a:ext>
              </a:extLst>
            </p:cNvPr>
            <p:cNvSpPr/>
            <p:nvPr/>
          </p:nvSpPr>
          <p:spPr>
            <a:xfrm>
              <a:off x="4446653" y="1315721"/>
              <a:ext cx="103955" cy="10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 name="TextBox 13">
              <a:extLst>
                <a:ext uri="{FF2B5EF4-FFF2-40B4-BE49-F238E27FC236}">
                  <a16:creationId xmlns:a16="http://schemas.microsoft.com/office/drawing/2014/main" id="{A7FE2CF2-B40E-4489-9F20-4655BE5846C1}"/>
                </a:ext>
              </a:extLst>
            </p:cNvPr>
            <p:cNvSpPr txBox="1"/>
            <p:nvPr/>
          </p:nvSpPr>
          <p:spPr>
            <a:xfrm>
              <a:off x="1997188" y="2592281"/>
              <a:ext cx="784174" cy="246220"/>
            </a:xfrm>
            <a:prstGeom prst="rect">
              <a:avLst/>
            </a:prstGeom>
            <a:noFill/>
          </p:spPr>
          <p:txBody>
            <a:bodyPr wrap="square" rtlCol="0">
              <a:spAutoFit/>
            </a:bodyPr>
            <a:lstStyle/>
            <a:p>
              <a:pPr algn="ctr"/>
              <a:r>
                <a:rPr lang="en-US" sz="1000" dirty="0"/>
                <a:t>00:00</a:t>
              </a:r>
            </a:p>
          </p:txBody>
        </p:sp>
        <p:sp>
          <p:nvSpPr>
            <p:cNvPr id="15" name="TextBox 14">
              <a:extLst>
                <a:ext uri="{FF2B5EF4-FFF2-40B4-BE49-F238E27FC236}">
                  <a16:creationId xmlns:a16="http://schemas.microsoft.com/office/drawing/2014/main" id="{B605AE45-CF14-4488-B64C-10BEDE2A2AE4}"/>
                </a:ext>
              </a:extLst>
            </p:cNvPr>
            <p:cNvSpPr txBox="1"/>
            <p:nvPr/>
          </p:nvSpPr>
          <p:spPr>
            <a:xfrm>
              <a:off x="4158520" y="2582276"/>
              <a:ext cx="784174" cy="246222"/>
            </a:xfrm>
            <a:prstGeom prst="rect">
              <a:avLst/>
            </a:prstGeom>
            <a:noFill/>
          </p:spPr>
          <p:txBody>
            <a:bodyPr wrap="square" rtlCol="0">
              <a:spAutoFit/>
            </a:bodyPr>
            <a:lstStyle/>
            <a:p>
              <a:pPr algn="ctr"/>
              <a:r>
                <a:rPr lang="en-US" sz="1000" dirty="0"/>
                <a:t>00:05</a:t>
              </a:r>
            </a:p>
          </p:txBody>
        </p:sp>
        <p:cxnSp>
          <p:nvCxnSpPr>
            <p:cNvPr id="16" name="Straight Connector 15">
              <a:extLst>
                <a:ext uri="{FF2B5EF4-FFF2-40B4-BE49-F238E27FC236}">
                  <a16:creationId xmlns:a16="http://schemas.microsoft.com/office/drawing/2014/main" id="{9DDCA0C0-A7A0-4AE0-9D28-F1DBE1A46DC5}"/>
                </a:ext>
              </a:extLst>
            </p:cNvPr>
            <p:cNvCxnSpPr>
              <a:cxnSpLocks/>
              <a:stCxn id="12" idx="6"/>
              <a:endCxn id="13" idx="2"/>
            </p:cNvCxnSpPr>
            <p:nvPr/>
          </p:nvCxnSpPr>
          <p:spPr>
            <a:xfrm flipV="1">
              <a:off x="2457201" y="1367698"/>
              <a:ext cx="1989452" cy="519659"/>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C583F7-D19A-4B29-967D-F27205481C46}"/>
                </a:ext>
              </a:extLst>
            </p:cNvPr>
            <p:cNvSpPr txBox="1"/>
            <p:nvPr/>
          </p:nvSpPr>
          <p:spPr>
            <a:xfrm>
              <a:off x="696247" y="1801679"/>
              <a:ext cx="784174" cy="400110"/>
            </a:xfrm>
            <a:prstGeom prst="rect">
              <a:avLst/>
            </a:prstGeom>
            <a:noFill/>
          </p:spPr>
          <p:txBody>
            <a:bodyPr wrap="square" rtlCol="0">
              <a:spAutoFit/>
            </a:bodyPr>
            <a:lstStyle/>
            <a:p>
              <a:pPr algn="ctr"/>
              <a:r>
                <a:rPr lang="en-US" sz="1000" dirty="0"/>
                <a:t>Current Time</a:t>
              </a:r>
            </a:p>
          </p:txBody>
        </p:sp>
        <p:sp>
          <p:nvSpPr>
            <p:cNvPr id="18" name="Left Brace 17">
              <a:extLst>
                <a:ext uri="{FF2B5EF4-FFF2-40B4-BE49-F238E27FC236}">
                  <a16:creationId xmlns:a16="http://schemas.microsoft.com/office/drawing/2014/main" id="{55875DD0-4E3E-4C2F-B56C-54F58F3C0E1C}"/>
                </a:ext>
              </a:extLst>
            </p:cNvPr>
            <p:cNvSpPr/>
            <p:nvPr/>
          </p:nvSpPr>
          <p:spPr>
            <a:xfrm rot="5400000">
              <a:off x="1156637" y="1116924"/>
              <a:ext cx="280064" cy="21131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9" name="TextBox 18">
              <a:extLst>
                <a:ext uri="{FF2B5EF4-FFF2-40B4-BE49-F238E27FC236}">
                  <a16:creationId xmlns:a16="http://schemas.microsoft.com/office/drawing/2014/main" id="{D38743E2-F4F5-4753-A5C2-DB9701B8F49D}"/>
                </a:ext>
              </a:extLst>
            </p:cNvPr>
            <p:cNvSpPr txBox="1"/>
            <p:nvPr/>
          </p:nvSpPr>
          <p:spPr>
            <a:xfrm>
              <a:off x="2019198" y="1888620"/>
              <a:ext cx="784174" cy="246222"/>
            </a:xfrm>
            <a:prstGeom prst="rect">
              <a:avLst/>
            </a:prstGeom>
            <a:noFill/>
          </p:spPr>
          <p:txBody>
            <a:bodyPr wrap="square" rtlCol="0">
              <a:spAutoFit/>
            </a:bodyPr>
            <a:lstStyle/>
            <a:p>
              <a:pPr algn="ctr"/>
              <a:r>
                <a:rPr lang="en-US" sz="1000" dirty="0"/>
                <a:t>Sch(0)</a:t>
              </a:r>
            </a:p>
          </p:txBody>
        </p:sp>
        <p:sp>
          <p:nvSpPr>
            <p:cNvPr id="20" name="TextBox 19">
              <a:extLst>
                <a:ext uri="{FF2B5EF4-FFF2-40B4-BE49-F238E27FC236}">
                  <a16:creationId xmlns:a16="http://schemas.microsoft.com/office/drawing/2014/main" id="{0CBDE452-1911-4D70-A7E1-20135F3722C1}"/>
                </a:ext>
              </a:extLst>
            </p:cNvPr>
            <p:cNvSpPr txBox="1"/>
            <p:nvPr/>
          </p:nvSpPr>
          <p:spPr>
            <a:xfrm>
              <a:off x="4199971" y="1035210"/>
              <a:ext cx="597318" cy="246222"/>
            </a:xfrm>
            <a:prstGeom prst="rect">
              <a:avLst/>
            </a:prstGeom>
            <a:noFill/>
          </p:spPr>
          <p:txBody>
            <a:bodyPr wrap="square" rtlCol="0">
              <a:spAutoFit/>
            </a:bodyPr>
            <a:lstStyle/>
            <a:p>
              <a:pPr algn="ctr"/>
              <a:r>
                <a:rPr lang="en-US" sz="1000" dirty="0"/>
                <a:t>Sch(5)</a:t>
              </a:r>
            </a:p>
          </p:txBody>
        </p:sp>
        <p:cxnSp>
          <p:nvCxnSpPr>
            <p:cNvPr id="21" name="Straight Connector 20">
              <a:extLst>
                <a:ext uri="{FF2B5EF4-FFF2-40B4-BE49-F238E27FC236}">
                  <a16:creationId xmlns:a16="http://schemas.microsoft.com/office/drawing/2014/main" id="{13F8818F-90E4-47F9-A9F5-BD7F04A23E08}"/>
                </a:ext>
              </a:extLst>
            </p:cNvPr>
            <p:cNvCxnSpPr>
              <a:cxnSpLocks/>
              <a:stCxn id="12" idx="6"/>
            </p:cNvCxnSpPr>
            <p:nvPr/>
          </p:nvCxnSpPr>
          <p:spPr>
            <a:xfrm flipV="1">
              <a:off x="2457202" y="1887358"/>
              <a:ext cx="226719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727AA-4A99-4764-8F18-1844786F5C59}"/>
                </a:ext>
              </a:extLst>
            </p:cNvPr>
            <p:cNvCxnSpPr>
              <a:cxnSpLocks/>
              <a:stCxn id="13" idx="6"/>
            </p:cNvCxnSpPr>
            <p:nvPr/>
          </p:nvCxnSpPr>
          <p:spPr>
            <a:xfrm flipV="1">
              <a:off x="4550608" y="1367698"/>
              <a:ext cx="173792"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5222FEA9-1A50-48B7-B2F4-00C2E79F12FA}"/>
                </a:ext>
              </a:extLst>
            </p:cNvPr>
            <p:cNvSpPr/>
            <p:nvPr/>
          </p:nvSpPr>
          <p:spPr>
            <a:xfrm>
              <a:off x="4745724" y="1367698"/>
              <a:ext cx="101824" cy="5196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24" name="TextBox 23">
              <a:extLst>
                <a:ext uri="{FF2B5EF4-FFF2-40B4-BE49-F238E27FC236}">
                  <a16:creationId xmlns:a16="http://schemas.microsoft.com/office/drawing/2014/main" id="{1A0E367D-1CFC-46C2-9080-311C0E4E2F6B}"/>
                </a:ext>
              </a:extLst>
            </p:cNvPr>
            <p:cNvSpPr txBox="1"/>
            <p:nvPr/>
          </p:nvSpPr>
          <p:spPr>
            <a:xfrm>
              <a:off x="4828355" y="1489943"/>
              <a:ext cx="1104799" cy="246222"/>
            </a:xfrm>
            <a:prstGeom prst="rect">
              <a:avLst/>
            </a:prstGeom>
            <a:noFill/>
          </p:spPr>
          <p:txBody>
            <a:bodyPr wrap="square" rtlCol="0">
              <a:spAutoFit/>
            </a:bodyPr>
            <a:lstStyle/>
            <a:p>
              <a:pPr algn="ctr"/>
              <a:r>
                <a:rPr lang="en-US" sz="1000" dirty="0"/>
                <a:t>Predicted Ramp</a:t>
              </a:r>
            </a:p>
          </p:txBody>
        </p:sp>
        <p:sp>
          <p:nvSpPr>
            <p:cNvPr id="5" name="TextBox 4">
              <a:extLst>
                <a:ext uri="{FF2B5EF4-FFF2-40B4-BE49-F238E27FC236}">
                  <a16:creationId xmlns:a16="http://schemas.microsoft.com/office/drawing/2014/main" id="{183C665E-6A24-410B-9228-BE35987E47AF}"/>
                </a:ext>
              </a:extLst>
            </p:cNvPr>
            <p:cNvSpPr txBox="1"/>
            <p:nvPr/>
          </p:nvSpPr>
          <p:spPr>
            <a:xfrm>
              <a:off x="-1976971" y="984193"/>
              <a:ext cx="3352800" cy="369332"/>
            </a:xfrm>
            <a:prstGeom prst="rect">
              <a:avLst/>
            </a:prstGeom>
            <a:noFill/>
          </p:spPr>
          <p:txBody>
            <a:bodyPr wrap="square" rtlCol="0">
              <a:spAutoFit/>
            </a:bodyPr>
            <a:lstStyle/>
            <a:p>
              <a:pPr algn="ctr"/>
              <a:r>
                <a:rPr lang="en-US" u="sng" dirty="0"/>
                <a:t>Direct Method</a:t>
              </a:r>
            </a:p>
          </p:txBody>
        </p:sp>
      </p:grpSp>
      <p:sp>
        <p:nvSpPr>
          <p:cNvPr id="31" name="Content Placeholder 2">
            <a:extLst>
              <a:ext uri="{FF2B5EF4-FFF2-40B4-BE49-F238E27FC236}">
                <a16:creationId xmlns:a16="http://schemas.microsoft.com/office/drawing/2014/main" id="{79EB0C1C-65DB-4A45-9200-C1B4E390172F}"/>
              </a:ext>
            </a:extLst>
          </p:cNvPr>
          <p:cNvSpPr>
            <a:spLocks noGrp="1"/>
          </p:cNvSpPr>
          <p:nvPr>
            <p:ph idx="1"/>
          </p:nvPr>
        </p:nvSpPr>
        <p:spPr>
          <a:xfrm>
            <a:off x="2554089" y="3719468"/>
            <a:ext cx="3632452" cy="989026"/>
          </a:xfrm>
          <a:solidFill>
            <a:schemeClr val="accent1">
              <a:lumMod val="20000"/>
              <a:lumOff val="80000"/>
            </a:schemeClr>
          </a:solidFill>
        </p:spPr>
        <p:txBody>
          <a:bodyPr/>
          <a:lstStyle/>
          <a:p>
            <a:r>
              <a:rPr lang="en-US" sz="1400" b="1" dirty="0"/>
              <a:t>Sch(0): </a:t>
            </a:r>
            <a:r>
              <a:rPr lang="en-US" sz="1400" dirty="0"/>
              <a:t>The scheduled DC tie flow at the nearest future 5 min clock interval</a:t>
            </a:r>
          </a:p>
          <a:p>
            <a:r>
              <a:rPr lang="en-US" sz="1400" b="1" dirty="0"/>
              <a:t>Sch(5): </a:t>
            </a:r>
            <a:r>
              <a:rPr lang="en-US" sz="1400" dirty="0"/>
              <a:t>The scheduled DC tie flow 5 min after Sch0</a:t>
            </a:r>
          </a:p>
        </p:txBody>
      </p:sp>
      <p:sp>
        <p:nvSpPr>
          <p:cNvPr id="53" name="Content Placeholder 2">
            <a:extLst>
              <a:ext uri="{FF2B5EF4-FFF2-40B4-BE49-F238E27FC236}">
                <a16:creationId xmlns:a16="http://schemas.microsoft.com/office/drawing/2014/main" id="{5A3878FE-C7B2-4870-A61A-8898D6F78B2E}"/>
              </a:ext>
            </a:extLst>
          </p:cNvPr>
          <p:cNvSpPr txBox="1">
            <a:spLocks/>
          </p:cNvSpPr>
          <p:nvPr/>
        </p:nvSpPr>
        <p:spPr>
          <a:xfrm>
            <a:off x="312906" y="5322203"/>
            <a:ext cx="8534400" cy="76394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lvl="1" indent="0">
              <a:buNone/>
            </a:pPr>
            <a:r>
              <a:rPr lang="en-US" b="1" u="sng" dirty="0"/>
              <a:t>Persistence Method</a:t>
            </a:r>
            <a:r>
              <a:rPr lang="en-US" b="1" dirty="0"/>
              <a:t>: </a:t>
            </a:r>
            <a:r>
              <a:rPr lang="en-US" dirty="0"/>
              <a:t>predicts a DC tie ramp of 0. This is essentially what is being done in absence of the PDCTRR component in GTBD.</a:t>
            </a:r>
          </a:p>
        </p:txBody>
      </p:sp>
    </p:spTree>
    <p:extLst>
      <p:ext uri="{BB962C8B-B14F-4D97-AF65-F5344CB8AC3E}">
        <p14:creationId xmlns:p14="http://schemas.microsoft.com/office/powerpoint/2010/main" val="8170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D57DD-F19E-40AA-A1AC-E12D1A7C4F8A}"/>
              </a:ext>
            </a:extLst>
          </p:cNvPr>
          <p:cNvPicPr>
            <a:picLocks noChangeAspect="1"/>
          </p:cNvPicPr>
          <p:nvPr/>
        </p:nvPicPr>
        <p:blipFill>
          <a:blip r:embed="rId3"/>
          <a:stretch>
            <a:fillRect/>
          </a:stretch>
        </p:blipFill>
        <p:spPr>
          <a:xfrm>
            <a:off x="1047575" y="2516334"/>
            <a:ext cx="6828112" cy="3706689"/>
          </a:xfrm>
          <a:prstGeom prst="rect">
            <a:avLst/>
          </a:prstGeom>
        </p:spPr>
      </p:pic>
      <p:sp>
        <p:nvSpPr>
          <p:cNvPr id="2" name="Title 1"/>
          <p:cNvSpPr>
            <a:spLocks noGrp="1"/>
          </p:cNvSpPr>
          <p:nvPr>
            <p:ph type="title"/>
          </p:nvPr>
        </p:nvSpPr>
        <p:spPr/>
        <p:txBody>
          <a:bodyPr/>
          <a:lstStyle/>
          <a:p>
            <a:r>
              <a:rPr lang="en-US" dirty="0"/>
              <a:t>PDCTRR Error, 12/01/2021 to 03/01/2022</a:t>
            </a:r>
          </a:p>
        </p:txBody>
      </p:sp>
      <p:graphicFrame>
        <p:nvGraphicFramePr>
          <p:cNvPr id="5" name="Table 4"/>
          <p:cNvGraphicFramePr>
            <a:graphicFrameLocks noGrp="1"/>
          </p:cNvGraphicFramePr>
          <p:nvPr>
            <p:extLst>
              <p:ext uri="{D42A27DB-BD31-4B8C-83A1-F6EECF244321}">
                <p14:modId xmlns:p14="http://schemas.microsoft.com/office/powerpoint/2010/main" val="49381902"/>
              </p:ext>
            </p:extLst>
          </p:nvPr>
        </p:nvGraphicFramePr>
        <p:xfrm>
          <a:off x="990600" y="863496"/>
          <a:ext cx="6942063" cy="1563179"/>
        </p:xfrm>
        <a:graphic>
          <a:graphicData uri="http://schemas.openxmlformats.org/drawingml/2006/table">
            <a:tbl>
              <a:tblPr firstRow="1" firstCol="1" bandRow="1">
                <a:tableStyleId>{3B4B98B0-60AC-42C2-AFA5-B58CD77FA1E5}</a:tableStyleId>
              </a:tblPr>
              <a:tblGrid>
                <a:gridCol w="4423428">
                  <a:extLst>
                    <a:ext uri="{9D8B030D-6E8A-4147-A177-3AD203B41FA5}">
                      <a16:colId xmlns:a16="http://schemas.microsoft.com/office/drawing/2014/main" val="20000"/>
                    </a:ext>
                  </a:extLst>
                </a:gridCol>
                <a:gridCol w="1187773">
                  <a:extLst>
                    <a:ext uri="{9D8B030D-6E8A-4147-A177-3AD203B41FA5}">
                      <a16:colId xmlns:a16="http://schemas.microsoft.com/office/drawing/2014/main" val="20001"/>
                    </a:ext>
                  </a:extLst>
                </a:gridCol>
                <a:gridCol w="1330862">
                  <a:extLst>
                    <a:ext uri="{9D8B030D-6E8A-4147-A177-3AD203B41FA5}">
                      <a16:colId xmlns:a16="http://schemas.microsoft.com/office/drawing/2014/main" val="20002"/>
                    </a:ext>
                  </a:extLst>
                </a:gridCol>
              </a:tblGrid>
              <a:tr h="617433">
                <a:tc>
                  <a:txBody>
                    <a:bodyPr/>
                    <a:lstStyle/>
                    <a:p>
                      <a:pPr algn="ctr">
                        <a:lnSpc>
                          <a:spcPct val="115000"/>
                        </a:lnSpc>
                      </a:pPr>
                      <a:r>
                        <a:rPr lang="en-US" sz="1200" dirty="0">
                          <a:effectLst/>
                          <a:latin typeface="+mj-lt"/>
                        </a:rPr>
                        <a:t>Performance Metric</a:t>
                      </a:r>
                    </a:p>
                  </a:txBody>
                  <a:tcPr marL="68580" marR="68580" marT="0" marB="0" anchor="ctr"/>
                </a:tc>
                <a:tc>
                  <a:txBody>
                    <a:bodyPr/>
                    <a:lstStyle/>
                    <a:p>
                      <a:pPr algn="ctr" fontAlgn="b"/>
                      <a:r>
                        <a:rPr lang="en-US" sz="1400" b="1" i="0" u="none" strike="noStrike" dirty="0">
                          <a:solidFill>
                            <a:srgbClr val="000000"/>
                          </a:solidFill>
                          <a:effectLst/>
                          <a:latin typeface="Calibri" panose="020F0502020204030204" pitchFamily="34" charset="0"/>
                        </a:rPr>
                        <a:t>Persistence</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Direct</a:t>
                      </a:r>
                    </a:p>
                  </a:txBody>
                  <a:tcPr marL="9525" marR="9525" marT="9525" marB="0" anchor="ctr"/>
                </a:tc>
                <a:extLst>
                  <a:ext uri="{0D108BD9-81ED-4DB2-BD59-A6C34878D82A}">
                    <a16:rowId xmlns:a16="http://schemas.microsoft.com/office/drawing/2014/main" val="10000"/>
                  </a:ext>
                </a:extLst>
              </a:tr>
              <a:tr h="264476">
                <a:tc>
                  <a:txBody>
                    <a:bodyPr/>
                    <a:lstStyle/>
                    <a:p>
                      <a:pPr algn="ctr" fontAlgn="ctr"/>
                      <a:r>
                        <a:rPr lang="en-US" sz="1200" b="1" i="0" u="none" strike="noStrike" dirty="0">
                          <a:solidFill>
                            <a:srgbClr val="000000"/>
                          </a:solidFill>
                          <a:effectLst/>
                          <a:latin typeface="Calibri" panose="020F0502020204030204" pitchFamily="34" charset="0"/>
                        </a:rPr>
                        <a:t>Mean Absolute Error</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13.7</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1"/>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100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142.9</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37.4</a:t>
                      </a:r>
                    </a:p>
                  </a:txBody>
                  <a:tcPr marL="9525" marR="9525" marT="9525" marB="0" anchor="ctr"/>
                </a:tc>
                <a:extLst>
                  <a:ext uri="{0D108BD9-81ED-4DB2-BD59-A6C34878D82A}">
                    <a16:rowId xmlns:a16="http://schemas.microsoft.com/office/drawing/2014/main" val="10002"/>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250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299.3</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78.4</a:t>
                      </a:r>
                    </a:p>
                  </a:txBody>
                  <a:tcPr marL="9525" marR="9525" marT="9525" marB="0" anchor="ctr"/>
                </a:tc>
                <a:extLst>
                  <a:ext uri="{0D108BD9-81ED-4DB2-BD59-A6C34878D82A}">
                    <a16:rowId xmlns:a16="http://schemas.microsoft.com/office/drawing/2014/main" val="10003"/>
                  </a:ext>
                </a:extLst>
              </a:tr>
            </a:tbl>
          </a:graphicData>
        </a:graphic>
      </p:graphicFrame>
      <p:grpSp>
        <p:nvGrpSpPr>
          <p:cNvPr id="9" name="Group 8"/>
          <p:cNvGrpSpPr/>
          <p:nvPr/>
        </p:nvGrpSpPr>
        <p:grpSpPr>
          <a:xfrm>
            <a:off x="1981200" y="2743200"/>
            <a:ext cx="5638798" cy="923330"/>
            <a:chOff x="978040" y="3009355"/>
            <a:chExt cx="6275274" cy="923330"/>
          </a:xfrm>
        </p:grpSpPr>
        <p:sp>
          <p:nvSpPr>
            <p:cNvPr id="4" name="TextBox 3"/>
            <p:cNvSpPr txBox="1"/>
            <p:nvPr/>
          </p:nvSpPr>
          <p:spPr>
            <a:xfrm>
              <a:off x="978040" y="3009355"/>
              <a:ext cx="161121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Over Forecasted</a:t>
              </a:r>
            </a:p>
            <a:p>
              <a:pPr algn="ctr"/>
              <a:r>
                <a:rPr lang="en-US" dirty="0">
                  <a:solidFill>
                    <a:schemeClr val="tx1">
                      <a:lumMod val="50000"/>
                      <a:lumOff val="50000"/>
                    </a:schemeClr>
                  </a:solidFill>
                </a:rPr>
                <a:t>Export</a:t>
              </a:r>
            </a:p>
          </p:txBody>
        </p:sp>
        <p:sp>
          <p:nvSpPr>
            <p:cNvPr id="8" name="TextBox 7"/>
            <p:cNvSpPr txBox="1"/>
            <p:nvPr/>
          </p:nvSpPr>
          <p:spPr>
            <a:xfrm>
              <a:off x="5759916" y="3009355"/>
              <a:ext cx="149339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Under Forecasted Export</a:t>
              </a:r>
            </a:p>
          </p:txBody>
        </p:sp>
      </p:grpSp>
    </p:spTree>
    <p:extLst>
      <p:ext uri="{BB962C8B-B14F-4D97-AF65-F5344CB8AC3E}">
        <p14:creationId xmlns:p14="http://schemas.microsoft.com/office/powerpoint/2010/main" val="307081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PDCTRR Cap Evaluation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19" name="Content Placeholder 2">
            <a:extLst>
              <a:ext uri="{FF2B5EF4-FFF2-40B4-BE49-F238E27FC236}">
                <a16:creationId xmlns:a16="http://schemas.microsoft.com/office/drawing/2014/main" id="{84AA882D-AAA7-440F-95E6-A5C4B07116B3}"/>
              </a:ext>
            </a:extLst>
          </p:cNvPr>
          <p:cNvSpPr>
            <a:spLocks noGrp="1"/>
          </p:cNvSpPr>
          <p:nvPr>
            <p:ph idx="1"/>
          </p:nvPr>
        </p:nvSpPr>
        <p:spPr>
          <a:xfrm>
            <a:off x="342900" y="4724400"/>
            <a:ext cx="8534400" cy="1333094"/>
          </a:xfrm>
        </p:spPr>
        <p:txBody>
          <a:bodyPr/>
          <a:lstStyle/>
          <a:p>
            <a:pPr lvl="1"/>
            <a:r>
              <a:rPr lang="en-US" dirty="0"/>
              <a:t>The cap is a configurable parameter which limits the magnitude of PDCTRR.</a:t>
            </a:r>
          </a:p>
          <a:p>
            <a:pPr lvl="1"/>
            <a:r>
              <a:rPr lang="en-US" dirty="0"/>
              <a:t>Decreasing the cap tends to increase occurrence of larger errors. However, the cap will be initially set to 0 after implementation and increased gradually as confidence grows in the applied changes.</a:t>
            </a:r>
          </a:p>
        </p:txBody>
      </p:sp>
      <p:pic>
        <p:nvPicPr>
          <p:cNvPr id="21" name="Picture 20">
            <a:extLst>
              <a:ext uri="{FF2B5EF4-FFF2-40B4-BE49-F238E27FC236}">
                <a16:creationId xmlns:a16="http://schemas.microsoft.com/office/drawing/2014/main" id="{D0167A60-2948-4D31-A2E8-04B70675A62E}"/>
              </a:ext>
            </a:extLst>
          </p:cNvPr>
          <p:cNvPicPr>
            <a:picLocks noChangeAspect="1"/>
          </p:cNvPicPr>
          <p:nvPr/>
        </p:nvPicPr>
        <p:blipFill>
          <a:blip r:embed="rId3"/>
          <a:stretch>
            <a:fillRect/>
          </a:stretch>
        </p:blipFill>
        <p:spPr>
          <a:xfrm>
            <a:off x="1023820" y="1066800"/>
            <a:ext cx="7096359" cy="3231160"/>
          </a:xfrm>
          <a:prstGeom prst="rect">
            <a:avLst/>
          </a:prstGeom>
        </p:spPr>
      </p:pic>
    </p:spTree>
    <p:extLst>
      <p:ext uri="{BB962C8B-B14F-4D97-AF65-F5344CB8AC3E}">
        <p14:creationId xmlns:p14="http://schemas.microsoft.com/office/powerpoint/2010/main" val="2688598763"/>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11744</TotalTime>
  <Words>1285</Words>
  <Application>Microsoft Office PowerPoint</Application>
  <PresentationFormat>On-screen Show (4:3)</PresentationFormat>
  <Paragraphs>280</Paragraphs>
  <Slides>18</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Courier New</vt:lpstr>
      <vt:lpstr>Wingdings</vt:lpstr>
      <vt:lpstr>1_Office Theme</vt:lpstr>
      <vt:lpstr>2_Custom Design</vt:lpstr>
      <vt:lpstr>3_Custom Design</vt:lpstr>
      <vt:lpstr>PowerPoint Presentation</vt:lpstr>
      <vt:lpstr>PowerPoint Presentation</vt:lpstr>
      <vt:lpstr>PowerPoint Presentation</vt:lpstr>
      <vt:lpstr>Background on SCR800</vt:lpstr>
      <vt:lpstr>SCR800 Update</vt:lpstr>
      <vt:lpstr>Conversion from 15m to 5m Schedule</vt:lpstr>
      <vt:lpstr>Evaluated PDCTRR Calculation Methods</vt:lpstr>
      <vt:lpstr>PDCTRR Error, 12/01/2021 to 03/01/2022</vt:lpstr>
      <vt:lpstr>PDCTRR Cap Evaluation</vt:lpstr>
      <vt:lpstr>Potential Impact of PDCTRR in GTBD, 01/16/2022</vt:lpstr>
      <vt:lpstr>Potential Impact of PDCTRR in GTBD, 02/09/2022</vt:lpstr>
      <vt:lpstr>Impact of K7 and Cap on 02/09/2022, 08:40</vt:lpstr>
      <vt:lpstr>DC Tie Ramp During Frequency Event</vt:lpstr>
      <vt:lpstr>Summary &amp; Next Steps</vt:lpstr>
      <vt:lpstr>PowerPoint Presentation</vt:lpstr>
      <vt:lpstr>Summary of the Changes proposed in SCR809</vt:lpstr>
      <vt:lpstr>Summary of the Changes proposed in SCR809</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250</cp:revision>
  <cp:lastPrinted>2016-01-21T20:53:15Z</cp:lastPrinted>
  <dcterms:created xsi:type="dcterms:W3CDTF">2016-01-21T15:20:31Z</dcterms:created>
  <dcterms:modified xsi:type="dcterms:W3CDTF">2022-05-19T22:00:15Z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