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700" r:id="rId2"/>
    <p:sldMasterId id="2147483702" r:id="rId3"/>
  </p:sldMasterIdLst>
  <p:notesMasterIdLst>
    <p:notesMasterId r:id="rId11"/>
  </p:notesMasterIdLst>
  <p:handoutMasterIdLst>
    <p:handoutMasterId r:id="rId12"/>
  </p:handoutMasterIdLst>
  <p:sldIdLst>
    <p:sldId id="270" r:id="rId4"/>
    <p:sldId id="573" r:id="rId5"/>
    <p:sldId id="610" r:id="rId6"/>
    <p:sldId id="609" r:id="rId7"/>
    <p:sldId id="611" r:id="rId8"/>
    <p:sldId id="613" r:id="rId9"/>
    <p:sldId id="608"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uthor" initials="A" lastIdx="2" clrIdx="0"/>
  <p:cmAuthor id="1" name="Du, Pengwei" initials="DP" lastIdx="3" clrIdx="1">
    <p:extLst>
      <p:ext uri="{19B8F6BF-5375-455C-9EA6-DF929625EA0E}">
        <p15:presenceInfo xmlns:p15="http://schemas.microsoft.com/office/powerpoint/2012/main" userId="S-1-5-21-639947351-343809578-3807592339-42176" providerId="AD"/>
      </p:ext>
    </p:extLst>
  </p:cmAuthor>
  <p:cmAuthor id="2" name="Mago, Nitika" initials="NVM" lastIdx="25" clrIdx="2">
    <p:extLst>
      <p:ext uri="{19B8F6BF-5375-455C-9EA6-DF929625EA0E}">
        <p15:presenceInfo xmlns:p15="http://schemas.microsoft.com/office/powerpoint/2012/main" userId="Mago, Nitika" providerId="None"/>
      </p:ext>
    </p:extLst>
  </p:cmAuthor>
  <p:cmAuthor id="3" name="Steffan, Nick" initials="SN" lastIdx="3" clrIdx="3">
    <p:extLst>
      <p:ext uri="{19B8F6BF-5375-455C-9EA6-DF929625EA0E}">
        <p15:presenceInfo xmlns:p15="http://schemas.microsoft.com/office/powerpoint/2012/main" userId="S-1-5-21-639947351-343809578-3807592339-42285" providerId="AD"/>
      </p:ext>
    </p:extLst>
  </p:cmAuthor>
  <p:cmAuthor id="4" name="Littlefield, Jennifer" initials="LJ" lastIdx="2" clrIdx="4">
    <p:extLst>
      <p:ext uri="{19B8F6BF-5375-455C-9EA6-DF929625EA0E}">
        <p15:presenceInfo xmlns:p15="http://schemas.microsoft.com/office/powerpoint/2012/main" userId="S-1-5-21-639947351-343809578-3807592339-51623" providerId="AD"/>
      </p:ext>
    </p:extLst>
  </p:cmAuthor>
  <p:cmAuthor id="5" name="Li, Weifeng" initials="LW" lastIdx="10" clrIdx="5">
    <p:extLst>
      <p:ext uri="{19B8F6BF-5375-455C-9EA6-DF929625EA0E}">
        <p15:presenceInfo xmlns:p15="http://schemas.microsoft.com/office/powerpoint/2012/main" userId="S-1-5-21-639947351-343809578-3807592339-5523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89F"/>
    <a:srgbClr val="73C8FD"/>
    <a:srgbClr val="50BC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FF7E895-565F-44E5-AFAB-1CFB677B40D1}" v="2" dt="2022-05-19T20:11:16.77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71907" autoAdjust="0"/>
  </p:normalViewPr>
  <p:slideViewPr>
    <p:cSldViewPr snapToGrid="0">
      <p:cViewPr varScale="1">
        <p:scale>
          <a:sx n="110" d="100"/>
          <a:sy n="110" d="100"/>
        </p:scale>
        <p:origin x="1428" y="108"/>
      </p:cViewPr>
      <p:guideLst>
        <p:guide orient="horz" pos="2160"/>
        <p:guide pos="2880"/>
      </p:guideLst>
    </p:cSldViewPr>
  </p:slideViewPr>
  <p:notesTextViewPr>
    <p:cViewPr>
      <p:scale>
        <a:sx n="3" d="2"/>
        <a:sy n="3" d="2"/>
      </p:scale>
      <p:origin x="0" y="0"/>
    </p:cViewPr>
  </p:notesTextViewPr>
  <p:sorterViewPr>
    <p:cViewPr>
      <p:scale>
        <a:sx n="60" d="100"/>
        <a:sy n="60" d="100"/>
      </p:scale>
      <p:origin x="0" y="0"/>
    </p:cViewPr>
  </p:sorterViewPr>
  <p:notesViewPr>
    <p:cSldViewPr snapToGrid="0" showGuides="1">
      <p:cViewPr varScale="1">
        <p:scale>
          <a:sx n="98" d="100"/>
          <a:sy n="98" d="100"/>
        </p:scale>
        <p:origin x="3516"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commentAuthors" Target="commentAuthors.xml"/><Relationship Id="rId18" Type="http://schemas.microsoft.com/office/2016/11/relationships/changesInfo" Target="changesInfos/changesInfo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19" Type="http://schemas.microsoft.com/office/2015/10/relationships/revisionInfo" Target="revisionInfo.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go, Nitika" userId="eb4dfd7f-5a13-4bd1-acb0-2d627733e6c8" providerId="ADAL" clId="{AFF7E895-565F-44E5-AFAB-1CFB677B40D1}"/>
    <pc:docChg chg="undo custSel modSld">
      <pc:chgData name="Mago, Nitika" userId="eb4dfd7f-5a13-4bd1-acb0-2d627733e6c8" providerId="ADAL" clId="{AFF7E895-565F-44E5-AFAB-1CFB677B40D1}" dt="2022-05-19T20:11:28.871" v="1732" actId="20577"/>
      <pc:docMkLst>
        <pc:docMk/>
      </pc:docMkLst>
      <pc:sldChg chg="modSp mod">
        <pc:chgData name="Mago, Nitika" userId="eb4dfd7f-5a13-4bd1-acb0-2d627733e6c8" providerId="ADAL" clId="{AFF7E895-565F-44E5-AFAB-1CFB677B40D1}" dt="2022-05-19T17:59:32.476" v="1061" actId="6549"/>
        <pc:sldMkLst>
          <pc:docMk/>
          <pc:sldMk cId="1396407083" sldId="573"/>
        </pc:sldMkLst>
        <pc:spChg chg="mod">
          <ac:chgData name="Mago, Nitika" userId="eb4dfd7f-5a13-4bd1-acb0-2d627733e6c8" providerId="ADAL" clId="{AFF7E895-565F-44E5-AFAB-1CFB677B40D1}" dt="2022-05-19T17:59:32.476" v="1061" actId="6549"/>
          <ac:spMkLst>
            <pc:docMk/>
            <pc:sldMk cId="1396407083" sldId="573"/>
            <ac:spMk id="6" creationId="{9B6A41C8-5CDA-444E-835B-A14C44684CBA}"/>
          </ac:spMkLst>
        </pc:spChg>
      </pc:sldChg>
      <pc:sldChg chg="modSp mod">
        <pc:chgData name="Mago, Nitika" userId="eb4dfd7f-5a13-4bd1-acb0-2d627733e6c8" providerId="ADAL" clId="{AFF7E895-565F-44E5-AFAB-1CFB677B40D1}" dt="2022-05-19T20:10:40.140" v="1684" actId="21"/>
        <pc:sldMkLst>
          <pc:docMk/>
          <pc:sldMk cId="4026887155" sldId="609"/>
        </pc:sldMkLst>
        <pc:spChg chg="mod">
          <ac:chgData name="Mago, Nitika" userId="eb4dfd7f-5a13-4bd1-acb0-2d627733e6c8" providerId="ADAL" clId="{AFF7E895-565F-44E5-AFAB-1CFB677B40D1}" dt="2022-05-19T20:10:40.140" v="1684" actId="21"/>
          <ac:spMkLst>
            <pc:docMk/>
            <pc:sldMk cId="4026887155" sldId="609"/>
            <ac:spMk id="3" creationId="{20B25E11-D586-4116-B522-3439A4FE6901}"/>
          </ac:spMkLst>
        </pc:spChg>
      </pc:sldChg>
      <pc:sldChg chg="modSp mod">
        <pc:chgData name="Mago, Nitika" userId="eb4dfd7f-5a13-4bd1-acb0-2d627733e6c8" providerId="ADAL" clId="{AFF7E895-565F-44E5-AFAB-1CFB677B40D1}" dt="2022-05-19T14:27:10.589" v="674" actId="2711"/>
        <pc:sldMkLst>
          <pc:docMk/>
          <pc:sldMk cId="601237498" sldId="610"/>
        </pc:sldMkLst>
        <pc:spChg chg="mod">
          <ac:chgData name="Mago, Nitika" userId="eb4dfd7f-5a13-4bd1-acb0-2d627733e6c8" providerId="ADAL" clId="{AFF7E895-565F-44E5-AFAB-1CFB677B40D1}" dt="2022-05-19T14:27:10.589" v="674" actId="2711"/>
          <ac:spMkLst>
            <pc:docMk/>
            <pc:sldMk cId="601237498" sldId="610"/>
            <ac:spMk id="3" creationId="{6C1C5837-F114-42AB-B6DA-E93DA803682D}"/>
          </ac:spMkLst>
        </pc:spChg>
      </pc:sldChg>
      <pc:sldChg chg="modSp mod">
        <pc:chgData name="Mago, Nitika" userId="eb4dfd7f-5a13-4bd1-acb0-2d627733e6c8" providerId="ADAL" clId="{AFF7E895-565F-44E5-AFAB-1CFB677B40D1}" dt="2022-05-19T20:11:28.871" v="1732" actId="20577"/>
        <pc:sldMkLst>
          <pc:docMk/>
          <pc:sldMk cId="3446019196" sldId="613"/>
        </pc:sldMkLst>
        <pc:spChg chg="mod">
          <ac:chgData name="Mago, Nitika" userId="eb4dfd7f-5a13-4bd1-acb0-2d627733e6c8" providerId="ADAL" clId="{AFF7E895-565F-44E5-AFAB-1CFB677B40D1}" dt="2022-05-19T20:11:28.871" v="1732" actId="20577"/>
          <ac:spMkLst>
            <pc:docMk/>
            <pc:sldMk cId="3446019196" sldId="613"/>
            <ac:spMk id="3" creationId="{DDCFB60E-19AB-4398-8E7D-CE33D3534CE8}"/>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FADBA4A-CF1B-46AC-9045-2B6612C0624C}" type="datetimeFigureOut">
              <a:rPr lang="en-US" smtClean="0"/>
              <a:t>5/19/2022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46EE2B4-D30B-4D65-BC1C-DE57E4765049}" type="slidenum">
              <a:rPr lang="en-US" smtClean="0"/>
              <a:t>‹#›</a:t>
            </a:fld>
            <a:endParaRPr lang="en-US"/>
          </a:p>
        </p:txBody>
      </p:sp>
    </p:spTree>
    <p:extLst>
      <p:ext uri="{BB962C8B-B14F-4D97-AF65-F5344CB8AC3E}">
        <p14:creationId xmlns:p14="http://schemas.microsoft.com/office/powerpoint/2010/main" val="20791212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3C6F44-CB68-48CB-8188-A47D4423899A}" type="datetimeFigureOut">
              <a:rPr lang="en-US" smtClean="0"/>
              <a:t>5/19/2022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72613F-3576-4EE9-945C-25503B987A39}" type="slidenum">
              <a:rPr lang="en-US" smtClean="0"/>
              <a:t>‹#›</a:t>
            </a:fld>
            <a:endParaRPr lang="en-US"/>
          </a:p>
        </p:txBody>
      </p:sp>
    </p:spTree>
    <p:extLst>
      <p:ext uri="{BB962C8B-B14F-4D97-AF65-F5344CB8AC3E}">
        <p14:creationId xmlns:p14="http://schemas.microsoft.com/office/powerpoint/2010/main" val="17399486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72613F-3576-4EE9-945C-25503B987A39}" type="slidenum">
              <a:rPr lang="en-US" smtClean="0"/>
              <a:t>1</a:t>
            </a:fld>
            <a:endParaRPr lang="en-US"/>
          </a:p>
        </p:txBody>
      </p:sp>
    </p:spTree>
    <p:extLst>
      <p:ext uri="{BB962C8B-B14F-4D97-AF65-F5344CB8AC3E}">
        <p14:creationId xmlns:p14="http://schemas.microsoft.com/office/powerpoint/2010/main" val="30871059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Title Slide">
    <p:bg>
      <p:bgPr>
        <a:solidFill>
          <a:schemeClr val="bg1"/>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a:solidFill>
                  <a:prstClr val="black">
                    <a:tint val="75000"/>
                  </a:prstClr>
                </a:solidFill>
              </a:rPr>
              <a:t>Footer text goes here.</a:t>
            </a:r>
          </a:p>
        </p:txBody>
      </p:sp>
      <p:sp>
        <p:nvSpPr>
          <p:cNvPr id="7" name="Slide Number Placeholder 5"/>
          <p:cNvSpPr>
            <a:spLocks noGrp="1"/>
          </p:cNvSpPr>
          <p:nvPr>
            <p:ph type="sldNum" sz="quarter" idx="4"/>
          </p:nvPr>
        </p:nvSpPr>
        <p:spPr>
          <a:xfrm>
            <a:off x="8229600" y="6569075"/>
            <a:ext cx="457200" cy="212725"/>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8" name="Straight Connector 7"/>
          <p:cNvCxnSpPr/>
          <p:nvPr userDrawn="1"/>
        </p:nvCxnSpPr>
        <p:spPr>
          <a:xfrm>
            <a:off x="1428750" y="2625326"/>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1428750" y="4232673"/>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Content Placeholder 2"/>
          <p:cNvSpPr>
            <a:spLocks noGrp="1"/>
          </p:cNvSpPr>
          <p:nvPr>
            <p:ph idx="16"/>
          </p:nvPr>
        </p:nvSpPr>
        <p:spPr>
          <a:xfrm>
            <a:off x="1428750" y="2895600"/>
            <a:ext cx="6286500" cy="990600"/>
          </a:xfrm>
          <a:prstGeom prst="rect">
            <a:avLst/>
          </a:prstGeom>
        </p:spPr>
        <p:txBody>
          <a:bodyPr/>
          <a:lstStyle>
            <a:lvl1pPr marL="0" indent="0" algn="ctr">
              <a:buNone/>
              <a:defRPr sz="3200" b="1" cap="small"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p:txBody>
      </p:sp>
    </p:spTree>
    <p:extLst>
      <p:ext uri="{BB962C8B-B14F-4D97-AF65-F5344CB8AC3E}">
        <p14:creationId xmlns:p14="http://schemas.microsoft.com/office/powerpoint/2010/main" val="2564814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855406"/>
            <a:ext cx="853440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219768" y="6553200"/>
            <a:ext cx="457200" cy="212725"/>
          </a:xfrm>
          <a:prstGeom prst="rect">
            <a:avLst/>
          </a:prstGeom>
        </p:spPr>
        <p:txBody>
          <a:bodyPr vert="horz" lIns="91440" tIns="45720" rIns="91440" bIns="45720" rtlCol="0" anchor="ctr"/>
          <a:lstStyle>
            <a:lvl1pPr algn="ctr">
              <a:defRPr sz="900">
                <a:solidFill>
                  <a:schemeClr val="bg1"/>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342695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solidFill>
                  <a:schemeClr val="bg1"/>
                </a:solidFill>
              </a:defRPr>
            </a:lvl1pPr>
          </a:lstStyle>
          <a:p>
            <a:fld id="{CDB75BAC-74D7-43DA-9DE7-3912ED22B407}" type="slidenum">
              <a:rPr lang="en-US" smtClean="0"/>
              <a:pPr/>
              <a:t>‹#›</a:t>
            </a:fld>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p:cNvSpPr>
            <a:spLocks noGrp="1"/>
          </p:cNvSpPr>
          <p:nvPr>
            <p:ph idx="13"/>
          </p:nvPr>
        </p:nvSpPr>
        <p:spPr>
          <a:xfrm>
            <a:off x="4636008" y="86334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2"/>
          <p:cNvSpPr>
            <a:spLocks noGrp="1"/>
          </p:cNvSpPr>
          <p:nvPr>
            <p:ph idx="1"/>
          </p:nvPr>
        </p:nvSpPr>
        <p:spPr>
          <a:xfrm>
            <a:off x="304800" y="85540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
        <p:nvSpPr>
          <p:cNvPr id="13"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spTree>
    <p:extLst>
      <p:ext uri="{BB962C8B-B14F-4D97-AF65-F5344CB8AC3E}">
        <p14:creationId xmlns:p14="http://schemas.microsoft.com/office/powerpoint/2010/main" val="23748336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lvl1pPr>
              <a:defRPr>
                <a:solidFill>
                  <a:schemeClr val="bg1"/>
                </a:solidFill>
              </a:defRPr>
            </a:lvl1pPr>
          </a:lstStyle>
          <a:p>
            <a:fld id="{0E7085C4-D6A8-46D9-A1BA-F87C2DEFFCDB}" type="slidenum">
              <a:rPr lang="en-US" smtClean="0"/>
              <a:pPr/>
              <a:t>‹#›</a:t>
            </a:fld>
            <a:endParaRPr lang="en-US" dirty="0"/>
          </a:p>
        </p:txBody>
      </p:sp>
      <p:sp>
        <p:nvSpPr>
          <p:cNvPr id="10" name="Rectangle 9"/>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11" name="Straight Connector 10"/>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a:spLocks noGrp="1"/>
          </p:cNvSpPr>
          <p:nvPr>
            <p:ph idx="13"/>
          </p:nvPr>
        </p:nvSpPr>
        <p:spPr>
          <a:xfrm>
            <a:off x="4636008" y="1695200"/>
            <a:ext cx="4206240" cy="423277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2"/>
          <p:cNvSpPr>
            <a:spLocks noGrp="1"/>
          </p:cNvSpPr>
          <p:nvPr>
            <p:ph idx="14"/>
          </p:nvPr>
        </p:nvSpPr>
        <p:spPr>
          <a:xfrm>
            <a:off x="304800" y="1695200"/>
            <a:ext cx="4206240" cy="422483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2"/>
          <p:cNvSpPr>
            <a:spLocks noGrp="1"/>
          </p:cNvSpPr>
          <p:nvPr>
            <p:ph idx="15"/>
          </p:nvPr>
        </p:nvSpPr>
        <p:spPr>
          <a:xfrm>
            <a:off x="4636008" y="863347"/>
            <a:ext cx="4206240" cy="730506"/>
          </a:xfrm>
          <a:prstGeom prst="rect">
            <a:avLst/>
          </a:prstGeom>
        </p:spPr>
        <p:txBody>
          <a:bodyPr/>
          <a:lstStyle>
            <a:lvl1pPr marL="0" marR="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marL="0" marR="0" lvl="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a:t>Click to edit Master text styles</a:t>
            </a:r>
          </a:p>
        </p:txBody>
      </p:sp>
      <p:sp>
        <p:nvSpPr>
          <p:cNvPr id="16" name="Content Placeholder 2"/>
          <p:cNvSpPr>
            <a:spLocks noGrp="1"/>
          </p:cNvSpPr>
          <p:nvPr>
            <p:ph idx="16"/>
          </p:nvPr>
        </p:nvSpPr>
        <p:spPr>
          <a:xfrm>
            <a:off x="304800" y="855407"/>
            <a:ext cx="4206240" cy="730506"/>
          </a:xfrm>
          <a:prstGeom prst="rect">
            <a:avLst/>
          </a:prstGeom>
        </p:spPr>
        <p:txBody>
          <a:bodyPr/>
          <a:lstStyle>
            <a:lvl1pPr marL="0" indent="0">
              <a:buNone/>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p:txBody>
      </p:sp>
      <p:sp>
        <p:nvSpPr>
          <p:cNvPr id="17"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sp>
        <p:nvSpPr>
          <p:cNvPr id="18"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Tree>
    <p:extLst>
      <p:ext uri="{BB962C8B-B14F-4D97-AF65-F5344CB8AC3E}">
        <p14:creationId xmlns:p14="http://schemas.microsoft.com/office/powerpoint/2010/main" val="3161896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Bullets">
    <p:spTree>
      <p:nvGrpSpPr>
        <p:cNvPr id="1" name=""/>
        <p:cNvGrpSpPr/>
        <p:nvPr/>
      </p:nvGrpSpPr>
      <p:grpSpPr>
        <a:xfrm>
          <a:off x="0" y="0"/>
          <a:ext cx="0" cy="0"/>
          <a:chOff x="0" y="0"/>
          <a:chExt cx="0" cy="0"/>
        </a:xfrm>
      </p:grpSpPr>
      <p:sp>
        <p:nvSpPr>
          <p:cNvPr id="5" name="Rectangle 4"/>
          <p:cNvSpPr/>
          <p:nvPr userDrawn="1"/>
        </p:nvSpPr>
        <p:spPr>
          <a:xfrm>
            <a:off x="2814561" y="266304"/>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6" name="Straight Connector 5"/>
          <p:cNvCxnSpPr/>
          <p:nvPr userDrawn="1"/>
        </p:nvCxnSpPr>
        <p:spPr>
          <a:xfrm>
            <a:off x="2814561" y="266304"/>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itle 1"/>
          <p:cNvSpPr txBox="1">
            <a:spLocks/>
          </p:cNvSpPr>
          <p:nvPr userDrawn="1"/>
        </p:nvSpPr>
        <p:spPr>
          <a:xfrm>
            <a:off x="2898648" y="243682"/>
            <a:ext cx="6016752" cy="518318"/>
          </a:xfrm>
          <a:prstGeom prst="rect">
            <a:avLst/>
          </a:prstGeom>
        </p:spPr>
        <p:txBody>
          <a:bodyPr/>
          <a:lstStyle>
            <a:lvl1pPr algn="l" defTabSz="685800" rtl="0" eaLnBrk="1" latinLnBrk="0" hangingPunct="1">
              <a:spcBef>
                <a:spcPct val="0"/>
              </a:spcBef>
              <a:buNone/>
              <a:defRPr sz="3200" b="1" kern="1200">
                <a:solidFill>
                  <a:schemeClr val="accent1"/>
                </a:solidFill>
                <a:latin typeface="+mj-lt"/>
                <a:ea typeface="+mj-ea"/>
                <a:cs typeface="+mj-cs"/>
              </a:defRPr>
            </a:lvl1pPr>
          </a:lstStyle>
          <a:p>
            <a:r>
              <a:rPr lang="en-US" dirty="0"/>
              <a:t>Click to edit Master title style</a:t>
            </a:r>
          </a:p>
        </p:txBody>
      </p:sp>
      <p:sp>
        <p:nvSpPr>
          <p:cNvPr id="8" name="Content Placeholder 2"/>
          <p:cNvSpPr>
            <a:spLocks noGrp="1"/>
          </p:cNvSpPr>
          <p:nvPr>
            <p:ph idx="13"/>
          </p:nvPr>
        </p:nvSpPr>
        <p:spPr>
          <a:xfrm>
            <a:off x="301752" y="859536"/>
            <a:ext cx="8531352" cy="5065776"/>
          </a:xfrm>
          <a:prstGeom prst="rect">
            <a:avLst/>
          </a:prstGeom>
        </p:spPr>
        <p:txBody>
          <a:bodyPr/>
          <a:lstStyle>
            <a:lvl1pPr>
              <a:defRPr sz="1800" baseline="0">
                <a:solidFill>
                  <a:schemeClr val="tx2"/>
                </a:solidFill>
              </a:defRPr>
            </a:lvl1pPr>
            <a:lvl2pPr marL="557213" indent="-214313">
              <a:buClr>
                <a:schemeClr val="accent1"/>
              </a:buClr>
              <a:buFont typeface="Wingdings" panose="05000000000000000000" pitchFamily="2" charset="2"/>
              <a:buChar char="§"/>
              <a:defRPr sz="1800" baseline="0">
                <a:solidFill>
                  <a:schemeClr val="tx2"/>
                </a:solidFill>
              </a:defRPr>
            </a:lvl2pPr>
            <a:lvl3pPr marL="857250" indent="-171450">
              <a:buClr>
                <a:schemeClr val="tx2"/>
              </a:buClr>
              <a:buFont typeface="Courier New" panose="02070309020205020404" pitchFamily="49" charset="0"/>
              <a:buChar char="o"/>
              <a:defRPr sz="1600" baseline="0">
                <a:solidFill>
                  <a:schemeClr val="tx2"/>
                </a:solidFill>
              </a:defRPr>
            </a:lvl3pPr>
            <a:lvl4pPr>
              <a:buClr>
                <a:schemeClr val="accent1"/>
              </a:buCl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198977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ext Placeholder 4"/>
          <p:cNvSpPr>
            <a:spLocks noGrp="1"/>
          </p:cNvSpPr>
          <p:nvPr>
            <p:ph type="body" sz="quarter" idx="3"/>
          </p:nvPr>
        </p:nvSpPr>
        <p:spPr>
          <a:xfrm>
            <a:off x="3550883" y="4837176"/>
            <a:ext cx="4465283" cy="649224"/>
          </a:xfrm>
          <a:prstGeom prst="rect">
            <a:avLst/>
          </a:prstGeom>
        </p:spPr>
        <p:txBody>
          <a:bodyPr anchor="t" anchorCtr="0">
            <a:noAutofit/>
          </a:bodyPr>
          <a:lstStyle>
            <a:lvl1pPr marL="0" indent="0">
              <a:lnSpc>
                <a:spcPct val="100000"/>
              </a:lnSpc>
              <a:spcBef>
                <a:spcPts val="0"/>
              </a:spcBef>
              <a:buNone/>
              <a:defRPr sz="18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Text Placeholder 4"/>
          <p:cNvSpPr>
            <a:spLocks noGrp="1"/>
          </p:cNvSpPr>
          <p:nvPr>
            <p:ph type="body" sz="quarter" idx="10"/>
          </p:nvPr>
        </p:nvSpPr>
        <p:spPr>
          <a:xfrm>
            <a:off x="3547872" y="3429000"/>
            <a:ext cx="4465283" cy="923544"/>
          </a:xfrm>
          <a:prstGeom prst="rect">
            <a:avLst/>
          </a:prstGeom>
        </p:spPr>
        <p:txBody>
          <a:bodyPr anchor="t" anchorCtr="0">
            <a:noAutofit/>
          </a:bodyPr>
          <a:lstStyle>
            <a:lvl1pPr marL="0" indent="0">
              <a:lnSpc>
                <a:spcPct val="100000"/>
              </a:lnSpc>
              <a:spcBef>
                <a:spcPts val="0"/>
              </a:spcBef>
              <a:buNone/>
              <a:defRPr sz="1800" b="0" cap="none"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8" name="Text Placeholder 4"/>
          <p:cNvSpPr>
            <a:spLocks noGrp="1"/>
          </p:cNvSpPr>
          <p:nvPr>
            <p:ph type="body" sz="quarter" idx="11"/>
          </p:nvPr>
        </p:nvSpPr>
        <p:spPr>
          <a:xfrm>
            <a:off x="3547872" y="1325880"/>
            <a:ext cx="5519928" cy="2304288"/>
          </a:xfrm>
          <a:prstGeom prst="rect">
            <a:avLst/>
          </a:prstGeom>
        </p:spPr>
        <p:txBody>
          <a:bodyPr anchor="t" anchorCtr="0">
            <a:noAutofit/>
          </a:bodyPr>
          <a:lstStyle>
            <a:lvl1pPr marL="0" indent="0">
              <a:lnSpc>
                <a:spcPct val="100000"/>
              </a:lnSpc>
              <a:spcBef>
                <a:spcPts val="0"/>
              </a:spcBef>
              <a:buNone/>
              <a:defRPr sz="36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Tree>
    <p:extLst>
      <p:ext uri="{BB962C8B-B14F-4D97-AF65-F5344CB8AC3E}">
        <p14:creationId xmlns:p14="http://schemas.microsoft.com/office/powerpoint/2010/main" val="3193213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lvl1pPr>
              <a:defRPr sz="1800">
                <a:solidFill>
                  <a:schemeClr val="tx2"/>
                </a:solidFill>
              </a:defRPr>
            </a:lvl1pPr>
            <a:lvl2pPr>
              <a:defRPr sz="1800">
                <a:solidFill>
                  <a:schemeClr val="tx2"/>
                </a:solidFill>
              </a:defRPr>
            </a:lvl2pPr>
            <a:lvl3pPr>
              <a:defRPr sz="1600">
                <a:solidFill>
                  <a:schemeClr val="tx2"/>
                </a:solidFill>
              </a:defRPr>
            </a:lvl3pPr>
            <a:lvl4pPr>
              <a:defRPr sz="1600">
                <a:solidFill>
                  <a:schemeClr val="tx2"/>
                </a:solidFill>
              </a:defRPr>
            </a:lvl4pPr>
            <a:lvl5pPr>
              <a:defRPr sz="14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040238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6.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dirty="0">
                <a:solidFill>
                  <a:prstClr val="black">
                    <a:tint val="75000"/>
                  </a:prstClr>
                </a:solidFill>
              </a:rPr>
              <a:t>Footer text goes here.</a:t>
            </a:r>
          </a:p>
        </p:txBody>
      </p:sp>
      <p:sp>
        <p:nvSpPr>
          <p:cNvPr id="6" name="Slide Number Placeholder 5"/>
          <p:cNvSpPr>
            <a:spLocks noGrp="1"/>
          </p:cNvSpPr>
          <p:nvPr>
            <p:ph type="sldNum" sz="quarter" idx="4"/>
          </p:nvPr>
        </p:nvSpPr>
        <p:spPr>
          <a:xfrm>
            <a:off x="8207477" y="6561137"/>
            <a:ext cx="457200" cy="220663"/>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2"/>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6" y="6553201"/>
            <a:ext cx="707325" cy="207749"/>
          </a:xfrm>
          <a:prstGeom prst="rect">
            <a:avLst/>
          </a:prstGeom>
          <a:noFill/>
        </p:spPr>
        <p:txBody>
          <a:bodyPr wrap="square" rtlCol="0">
            <a:spAutoFit/>
          </a:bodyPr>
          <a:lstStyle/>
          <a:p>
            <a:r>
              <a:rPr lang="en-US" sz="750" b="1" dirty="0">
                <a:solidFill>
                  <a:srgbClr val="5B6770"/>
                </a:solidFill>
              </a:rPr>
              <a:t>PUBLIC</a:t>
            </a:r>
          </a:p>
        </p:txBody>
      </p:sp>
      <p:sp>
        <p:nvSpPr>
          <p:cNvPr id="11" name="Slide Number Placeholder 8"/>
          <p:cNvSpPr txBox="1">
            <a:spLocks/>
          </p:cNvSpPr>
          <p:nvPr userDrawn="1"/>
        </p:nvSpPr>
        <p:spPr>
          <a:xfrm>
            <a:off x="8664677" y="6561137"/>
            <a:ext cx="387883" cy="2127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E7085C4-D6A8-46D9-A1BA-F87C2DEFFCDB}" type="slidenum">
              <a:rPr lang="en-US" sz="900" smtClean="0">
                <a:solidFill>
                  <a:schemeClr val="bg1">
                    <a:lumMod val="75000"/>
                  </a:schemeClr>
                </a:solidFill>
              </a:rPr>
              <a:pPr/>
              <a:t>‹#›</a:t>
            </a:fld>
            <a:endParaRPr lang="en-US" sz="900" dirty="0">
              <a:solidFill>
                <a:schemeClr val="bg1">
                  <a:lumMod val="75000"/>
                </a:schemeClr>
              </a:solidFill>
            </a:endParaRPr>
          </a:p>
        </p:txBody>
      </p:sp>
    </p:spTree>
    <p:extLst>
      <p:ext uri="{BB962C8B-B14F-4D97-AF65-F5344CB8AC3E}">
        <p14:creationId xmlns:p14="http://schemas.microsoft.com/office/powerpoint/2010/main" val="1500750949"/>
      </p:ext>
    </p:extLst>
  </p:cSld>
  <p:clrMap bg1="lt1" tx1="dk1" bg2="lt2" tx2="dk2" accent1="accent1" accent2="accent2" accent3="accent3" accent4="accent4" accent5="accent5" accent6="accent6" hlink="hlink" folHlink="folHlink"/>
  <p:sldLayoutIdLst>
    <p:sldLayoutId id="2147483698" r:id="rId1"/>
    <p:sldLayoutId id="2147483664" r:id="rId2"/>
    <p:sldLayoutId id="2147483690" r:id="rId3"/>
    <p:sldLayoutId id="2147483691" r:id="rId4"/>
    <p:sldLayoutId id="2147483682" r:id="rId5"/>
  </p:sldLayoutIdLst>
  <p:hf hdr="0" ft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3638841176"/>
      </p:ext>
    </p:extLst>
  </p:cSld>
  <p:clrMap bg1="lt1" tx1="dk1" bg2="lt2" tx2="dk2" accent1="accent1" accent2="accent2" accent3="accent3" accent4="accent4" accent5="accent5" accent6="accent6" hlink="hlink" folHlink="folHlink"/>
  <p:sldLayoutIdLst>
    <p:sldLayoutId id="2147483701"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37503856"/>
      </p:ext>
    </p:extLst>
  </p:cSld>
  <p:clrMap bg1="lt1" tx1="dk1" bg2="lt2" tx2="dk2" accent1="accent1" accent2="accent2" accent3="accent3" accent4="accent4" accent5="accent5" accent6="accent6" hlink="hlink" folHlink="folHlink"/>
  <p:sldLayoutIdLst>
    <p:sldLayoutId id="2147483703" r:id="rId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ercot.com/files/docs/2021/08/12/Winter_Event_2021_PDCWG_08112021_v2.pptx" TargetMode="External"/><Relationship Id="rId2" Type="http://schemas.openxmlformats.org/officeDocument/2006/relationships/hyperlink" Target="https://www.ercot.com/files/docs/2018/04/04/Inertia_Basic_Concepts_Impacts_On_ERCOT_v0.pdf" TargetMode="External"/><Relationship Id="rId1" Type="http://schemas.openxmlformats.org/officeDocument/2006/relationships/slideLayout" Target="../slideLayouts/slideLayout2.xml"/><Relationship Id="rId4" Type="http://schemas.openxmlformats.org/officeDocument/2006/relationships/hyperlink" Target="https://www.ercot.com/calendar/event?id=163041978653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p:txBody>
          <a:bodyPr/>
          <a:lstStyle/>
          <a:p>
            <a:r>
              <a:rPr lang="en-US" dirty="0"/>
              <a:t>NPRR 1128 On FFR Procurement </a:t>
            </a:r>
          </a:p>
        </p:txBody>
      </p:sp>
      <p:sp>
        <p:nvSpPr>
          <p:cNvPr id="3" name="Text Placeholder 2"/>
          <p:cNvSpPr>
            <a:spLocks noGrp="1"/>
          </p:cNvSpPr>
          <p:nvPr>
            <p:ph type="body" sz="quarter" idx="3"/>
          </p:nvPr>
        </p:nvSpPr>
        <p:spPr/>
        <p:txBody>
          <a:bodyPr/>
          <a:lstStyle/>
          <a:p>
            <a:r>
              <a:rPr lang="en-US" dirty="0"/>
              <a:t>WMWG</a:t>
            </a:r>
          </a:p>
          <a:p>
            <a:r>
              <a:rPr lang="en-US" dirty="0"/>
              <a:t>May 20, 2022</a:t>
            </a:r>
          </a:p>
        </p:txBody>
      </p:sp>
      <p:sp>
        <p:nvSpPr>
          <p:cNvPr id="4" name="Text Placeholder 3"/>
          <p:cNvSpPr>
            <a:spLocks noGrp="1"/>
          </p:cNvSpPr>
          <p:nvPr>
            <p:ph type="body" sz="quarter" idx="10"/>
          </p:nvPr>
        </p:nvSpPr>
        <p:spPr/>
        <p:txBody>
          <a:bodyPr/>
          <a:lstStyle/>
          <a:p>
            <a:r>
              <a:rPr lang="en-US" dirty="0"/>
              <a:t>Balancing Operations Planning</a:t>
            </a:r>
          </a:p>
        </p:txBody>
      </p:sp>
    </p:spTree>
    <p:extLst>
      <p:ext uri="{BB962C8B-B14F-4D97-AF65-F5344CB8AC3E}">
        <p14:creationId xmlns:p14="http://schemas.microsoft.com/office/powerpoint/2010/main" val="21880547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BEF5B44-E632-4245-A096-BA112339D24E}"/>
              </a:ext>
            </a:extLst>
          </p:cNvPr>
          <p:cNvSpPr>
            <a:spLocks noGrp="1"/>
          </p:cNvSpPr>
          <p:nvPr>
            <p:ph type="title"/>
          </p:nvPr>
        </p:nvSpPr>
        <p:spPr/>
        <p:txBody>
          <a:bodyPr/>
          <a:lstStyle/>
          <a:p>
            <a:r>
              <a:rPr lang="en-US" dirty="0"/>
              <a:t>Some points for consideration</a:t>
            </a:r>
          </a:p>
        </p:txBody>
      </p:sp>
      <p:sp>
        <p:nvSpPr>
          <p:cNvPr id="6" name="Content Placeholder 5">
            <a:extLst>
              <a:ext uri="{FF2B5EF4-FFF2-40B4-BE49-F238E27FC236}">
                <a16:creationId xmlns:a16="http://schemas.microsoft.com/office/drawing/2014/main" id="{9B6A41C8-5CDA-444E-835B-A14C44684CBA}"/>
              </a:ext>
            </a:extLst>
          </p:cNvPr>
          <p:cNvSpPr>
            <a:spLocks noGrp="1"/>
          </p:cNvSpPr>
          <p:nvPr>
            <p:ph idx="1"/>
          </p:nvPr>
        </p:nvSpPr>
        <p:spPr>
          <a:xfrm>
            <a:off x="304800" y="855406"/>
            <a:ext cx="8534400" cy="5362514"/>
          </a:xfrm>
        </p:spPr>
        <p:txBody>
          <a:bodyPr/>
          <a:lstStyle/>
          <a:p>
            <a:r>
              <a:rPr lang="en-US" sz="1400" dirty="0"/>
              <a:t>NPRR 1128, proposes that Fast Frequency Response</a:t>
            </a:r>
            <a:r>
              <a:rPr lang="en-US" sz="1400" dirty="0">
                <a:solidFill>
                  <a:srgbClr val="FF0000"/>
                </a:solidFill>
              </a:rPr>
              <a:t>*</a:t>
            </a:r>
            <a:r>
              <a:rPr lang="en-US" sz="1400" dirty="0"/>
              <a:t> (FFR) Ancillary Service Offer price may not be less than -$0.01 per MW. This will allow FFR procurement up to the current FFR limit without proration. When assessing this NPRR a few things that are worth noting, </a:t>
            </a:r>
            <a:endParaRPr lang="en-US" sz="1100" i="1" dirty="0"/>
          </a:p>
          <a:p>
            <a:pPr lvl="1"/>
            <a:r>
              <a:rPr lang="en-US" sz="1400" dirty="0"/>
              <a:t>During low inertia conditions, with FFR participation, ERCOT’s Critical Inertia will reduce and the amount of RRS needed in those hours will also reduce. Under today’s setup, if 450 MW of FFR is available,</a:t>
            </a:r>
          </a:p>
          <a:p>
            <a:pPr lvl="2"/>
            <a:r>
              <a:rPr lang="en-US" sz="1200" dirty="0"/>
              <a:t>Critical Inertia during hours with low inertia conditions will reduce by around 8-10 GW.s.</a:t>
            </a:r>
          </a:p>
          <a:p>
            <a:pPr lvl="3"/>
            <a:r>
              <a:rPr lang="en-US" sz="1200" dirty="0"/>
              <a:t>ERCOT’s critical inertia is 100 GW.s Lowest inertia the grid has experienced so far is approximately 116 GW.s and in 2021 there were 15 hours wherein inertia was lower than 120 GW.s.</a:t>
            </a:r>
          </a:p>
          <a:p>
            <a:pPr lvl="2"/>
            <a:r>
              <a:rPr lang="en-US" sz="1200" dirty="0"/>
              <a:t>Average RRS reduction for 2022 would be around 50 MW – 75 MW.</a:t>
            </a:r>
          </a:p>
          <a:p>
            <a:pPr lvl="1"/>
            <a:endParaRPr lang="en-US" sz="400" dirty="0"/>
          </a:p>
          <a:p>
            <a:pPr lvl="1"/>
            <a:r>
              <a:rPr lang="en-US" sz="1400" dirty="0"/>
              <a:t>During tight operating conditions and long drawn events like URI, due to duration limited nature of ESRs, FFR if deployed, may not be available after some time. During similar conditions, Load Resources providing RRS using under frequency relays (RRS-UFR) if deployed, are required to stay deployed till recalled.</a:t>
            </a:r>
          </a:p>
          <a:p>
            <a:pPr lvl="1"/>
            <a:endParaRPr lang="en-US" sz="400" dirty="0"/>
          </a:p>
          <a:p>
            <a:pPr lvl="1"/>
            <a:r>
              <a:rPr lang="en-US" sz="1400" dirty="0"/>
              <a:t>Also, worth noting is that there are couple projects that are slated to be implemented between now and mid-2023 that will affect Ancillary Services. Specifically,</a:t>
            </a:r>
          </a:p>
          <a:p>
            <a:pPr marL="914400" lvl="2" indent="-228600">
              <a:buFont typeface="+mj-lt"/>
              <a:buAutoNum type="arabicPeriod"/>
            </a:pPr>
            <a:r>
              <a:rPr lang="en-US" sz="1200" dirty="0"/>
              <a:t>When FFR Advancement project is implemented (~</a:t>
            </a:r>
            <a:r>
              <a:rPr lang="en-US" sz="1200" i="1" dirty="0">
                <a:solidFill>
                  <a:schemeClr val="accent6"/>
                </a:solidFill>
              </a:rPr>
              <a:t>early</a:t>
            </a:r>
            <a:r>
              <a:rPr lang="en-US" sz="1200" dirty="0"/>
              <a:t> October 2022), several changes will be made to ERCOT systems to make offering and carrying FFR more efficient.</a:t>
            </a:r>
          </a:p>
          <a:p>
            <a:pPr lvl="3"/>
            <a:r>
              <a:rPr lang="en-US" sz="1200" dirty="0"/>
              <a:t>Resources will be able to offer FFR across their full range (charging + discharging). </a:t>
            </a:r>
          </a:p>
          <a:p>
            <a:pPr lvl="3"/>
            <a:r>
              <a:rPr lang="en-US" sz="1200" dirty="0"/>
              <a:t>Resources will simultaneously be able provide FFR with other ancillary services </a:t>
            </a:r>
          </a:p>
          <a:p>
            <a:pPr marL="914400" lvl="2" indent="-228600">
              <a:buFont typeface="+mj-lt"/>
              <a:buAutoNum type="arabicPeriod"/>
            </a:pPr>
            <a:r>
              <a:rPr lang="en-US" sz="1200" dirty="0"/>
              <a:t>ERCOT is in the process of implementing ERCOT Contingency Reserve Service (ECRS) (target mid 2023). </a:t>
            </a:r>
          </a:p>
          <a:p>
            <a:pPr lvl="3"/>
            <a:r>
              <a:rPr lang="en-US" sz="1200" dirty="0"/>
              <a:t>Up to 50% of ECRS can come from Non-Controllable Load Resources</a:t>
            </a:r>
          </a:p>
          <a:p>
            <a:pPr lvl="3"/>
            <a:endParaRPr lang="en-US" sz="1400" dirty="0"/>
          </a:p>
          <a:p>
            <a:pPr marL="0" lvl="1" indent="0">
              <a:buNone/>
            </a:pPr>
            <a:r>
              <a:rPr lang="en-US" sz="800" i="1" dirty="0">
                <a:solidFill>
                  <a:srgbClr val="FF0000"/>
                </a:solidFill>
              </a:rPr>
              <a:t>*</a:t>
            </a:r>
            <a:r>
              <a:rPr lang="en-US" sz="800" i="1" dirty="0"/>
              <a:t>FFR triggers at 59.85 Hz, provides response within 15 cycles and for a single event, resource providing FFR must be capable of sustaining response for at least 15 minutes.</a:t>
            </a:r>
            <a:endParaRPr lang="en-US" sz="800" dirty="0"/>
          </a:p>
          <a:p>
            <a:pPr lvl="1"/>
            <a:endParaRPr lang="en-US" dirty="0"/>
          </a:p>
          <a:p>
            <a:endParaRPr lang="en-US" dirty="0"/>
          </a:p>
        </p:txBody>
      </p:sp>
    </p:spTree>
    <p:extLst>
      <p:ext uri="{BB962C8B-B14F-4D97-AF65-F5344CB8AC3E}">
        <p14:creationId xmlns:p14="http://schemas.microsoft.com/office/powerpoint/2010/main" val="13964070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EFEA5-7F91-41EE-986E-83D97DF6D542}"/>
              </a:ext>
            </a:extLst>
          </p:cNvPr>
          <p:cNvSpPr>
            <a:spLocks noGrp="1"/>
          </p:cNvSpPr>
          <p:nvPr>
            <p:ph type="title"/>
          </p:nvPr>
        </p:nvSpPr>
        <p:spPr/>
        <p:txBody>
          <a:bodyPr/>
          <a:lstStyle/>
          <a:p>
            <a:r>
              <a:rPr lang="en-US" dirty="0"/>
              <a:t>Questions from WMWG</a:t>
            </a:r>
          </a:p>
        </p:txBody>
      </p:sp>
      <p:sp>
        <p:nvSpPr>
          <p:cNvPr id="3" name="Content Placeholder 2">
            <a:extLst>
              <a:ext uri="{FF2B5EF4-FFF2-40B4-BE49-F238E27FC236}">
                <a16:creationId xmlns:a16="http://schemas.microsoft.com/office/drawing/2014/main" id="{6C1C5837-F114-42AB-B6DA-E93DA803682D}"/>
              </a:ext>
            </a:extLst>
          </p:cNvPr>
          <p:cNvSpPr>
            <a:spLocks noGrp="1"/>
          </p:cNvSpPr>
          <p:nvPr>
            <p:ph idx="1"/>
          </p:nvPr>
        </p:nvSpPr>
        <p:spPr/>
        <p:txBody>
          <a:bodyPr/>
          <a:lstStyle/>
          <a:p>
            <a:pPr marL="342900" indent="-342900">
              <a:buFont typeface="+mj-lt"/>
              <a:buAutoNum type="arabicPeriod"/>
            </a:pPr>
            <a:r>
              <a:rPr lang="en-US" sz="1400" dirty="0">
                <a:effectLst/>
                <a:ea typeface="Times New Roman" panose="02020603050405020304" pitchFamily="18" charset="0"/>
              </a:rPr>
              <a:t>How many resources have qualified for FFR? </a:t>
            </a:r>
          </a:p>
          <a:p>
            <a:pPr marL="342900" indent="-342900">
              <a:buFont typeface="+mj-lt"/>
              <a:buAutoNum type="arabicPeriod"/>
            </a:pPr>
            <a:endParaRPr lang="en-US" sz="1400" dirty="0">
              <a:effectLst/>
              <a:ea typeface="Times New Roman" panose="02020603050405020304" pitchFamily="18" charset="0"/>
            </a:endParaRPr>
          </a:p>
          <a:p>
            <a:pPr marL="342900" indent="-342900">
              <a:buFont typeface="+mj-lt"/>
              <a:buAutoNum type="arabicPeriod"/>
            </a:pPr>
            <a:r>
              <a:rPr lang="en-US" sz="1400" dirty="0">
                <a:effectLst/>
                <a:ea typeface="Times New Roman" panose="02020603050405020304" pitchFamily="18" charset="0"/>
              </a:rPr>
              <a:t>How many ESR’s have not qualified for FFR? </a:t>
            </a:r>
            <a:endParaRPr lang="en-US" sz="1400" dirty="0">
              <a:ea typeface="Times New Roman" panose="02020603050405020304" pitchFamily="18" charset="0"/>
            </a:endParaRPr>
          </a:p>
          <a:p>
            <a:pPr marL="685800" lvl="1" indent="-342900">
              <a:buFont typeface="+mj-lt"/>
              <a:buAutoNum type="alphaLcParenR"/>
            </a:pPr>
            <a:r>
              <a:rPr lang="en-US" sz="1400" dirty="0">
                <a:effectLst/>
                <a:ea typeface="Times New Roman" panose="02020603050405020304" pitchFamily="18" charset="0"/>
              </a:rPr>
              <a:t>Qualified for FRRS but not FFR? </a:t>
            </a:r>
          </a:p>
          <a:p>
            <a:pPr marL="342900" indent="-342900">
              <a:buFont typeface="+mj-lt"/>
              <a:buAutoNum type="arabicPeriod"/>
            </a:pPr>
            <a:endParaRPr lang="en-US" sz="1400" dirty="0">
              <a:effectLst/>
              <a:ea typeface="Times New Roman" panose="02020603050405020304" pitchFamily="18" charset="0"/>
            </a:endParaRPr>
          </a:p>
          <a:p>
            <a:pPr marL="342900" indent="-342900">
              <a:buFont typeface="+mj-lt"/>
              <a:buAutoNum type="arabicPeriod"/>
            </a:pPr>
            <a:r>
              <a:rPr lang="en-US" sz="1400" dirty="0">
                <a:effectLst/>
                <a:ea typeface="Times New Roman" panose="02020603050405020304" pitchFamily="18" charset="0"/>
              </a:rPr>
              <a:t>What is the level of participation this year? </a:t>
            </a:r>
            <a:endParaRPr lang="en-US" sz="1400" dirty="0">
              <a:ea typeface="Times New Roman" panose="02020603050405020304" pitchFamily="18" charset="0"/>
            </a:endParaRPr>
          </a:p>
          <a:p>
            <a:pPr marL="685800" lvl="1" indent="-342900">
              <a:buFont typeface="+mj-lt"/>
              <a:buAutoNum type="alphaLcParenR"/>
            </a:pPr>
            <a:r>
              <a:rPr lang="en-US" sz="1400" dirty="0">
                <a:effectLst/>
                <a:ea typeface="Times New Roman" panose="02020603050405020304" pitchFamily="18" charset="0"/>
              </a:rPr>
              <a:t>Compared to participation in RRS-PFR </a:t>
            </a:r>
          </a:p>
          <a:p>
            <a:pPr marL="342900" indent="-342900">
              <a:buFont typeface="+mj-lt"/>
              <a:buAutoNum type="arabicPeriod"/>
            </a:pPr>
            <a:endParaRPr lang="en-US" sz="1400" dirty="0">
              <a:effectLst/>
              <a:ea typeface="Times New Roman" panose="02020603050405020304" pitchFamily="18" charset="0"/>
            </a:endParaRPr>
          </a:p>
          <a:p>
            <a:pPr marL="342900" indent="-342900">
              <a:buFont typeface="+mj-lt"/>
              <a:buAutoNum type="arabicPeriod"/>
            </a:pPr>
            <a:r>
              <a:rPr lang="en-US" sz="1400" dirty="0">
                <a:effectLst/>
                <a:ea typeface="Times New Roman" panose="02020603050405020304" pitchFamily="18" charset="0"/>
              </a:rPr>
              <a:t>Review of the FFR qualification criteria </a:t>
            </a:r>
            <a:endParaRPr lang="en-US" sz="1400" dirty="0">
              <a:ea typeface="Times New Roman" panose="02020603050405020304" pitchFamily="18" charset="0"/>
            </a:endParaRPr>
          </a:p>
          <a:p>
            <a:pPr marL="342900" indent="-342900">
              <a:buFont typeface="+mj-lt"/>
              <a:buAutoNum type="arabicPeriod"/>
            </a:pPr>
            <a:endParaRPr lang="en-US" sz="1400" dirty="0">
              <a:effectLst/>
              <a:ea typeface="Times New Roman" panose="02020603050405020304" pitchFamily="18" charset="0"/>
            </a:endParaRPr>
          </a:p>
          <a:p>
            <a:pPr marL="342900" indent="-342900">
              <a:buFont typeface="+mj-lt"/>
              <a:buAutoNum type="arabicPeriod"/>
            </a:pPr>
            <a:r>
              <a:rPr lang="en-US" sz="1400" dirty="0">
                <a:effectLst/>
                <a:ea typeface="Times New Roman" panose="02020603050405020304" pitchFamily="18" charset="0"/>
              </a:rPr>
              <a:t>Any other relevant information that would help the discussion. </a:t>
            </a:r>
            <a:endParaRPr lang="en-US" sz="1400" dirty="0"/>
          </a:p>
        </p:txBody>
      </p:sp>
      <p:sp>
        <p:nvSpPr>
          <p:cNvPr id="4" name="Slide Number Placeholder 3">
            <a:extLst>
              <a:ext uri="{FF2B5EF4-FFF2-40B4-BE49-F238E27FC236}">
                <a16:creationId xmlns:a16="http://schemas.microsoft.com/office/drawing/2014/main" id="{F9E97599-8236-4D28-8252-745A6F979C0B}"/>
              </a:ext>
            </a:extLst>
          </p:cNvPr>
          <p:cNvSpPr>
            <a:spLocks noGrp="1"/>
          </p:cNvSpPr>
          <p:nvPr>
            <p:ph type="sldNum" sz="quarter" idx="4"/>
          </p:nvPr>
        </p:nvSpPr>
        <p:spPr/>
        <p:txBody>
          <a:bodyPr/>
          <a:lstStyle/>
          <a:p>
            <a:fld id="{1D93BD3E-1E9A-4970-A6F7-E7AC52762E0C}" type="slidenum">
              <a:rPr lang="en-US" smtClean="0"/>
              <a:pPr/>
              <a:t>3</a:t>
            </a:fld>
            <a:endParaRPr lang="en-US" dirty="0"/>
          </a:p>
        </p:txBody>
      </p:sp>
    </p:spTree>
    <p:extLst>
      <p:ext uri="{BB962C8B-B14F-4D97-AF65-F5344CB8AC3E}">
        <p14:creationId xmlns:p14="http://schemas.microsoft.com/office/powerpoint/2010/main" val="6012374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52836-CA50-4FA8-B05E-92070BBB178D}"/>
              </a:ext>
            </a:extLst>
          </p:cNvPr>
          <p:cNvSpPr>
            <a:spLocks noGrp="1"/>
          </p:cNvSpPr>
          <p:nvPr>
            <p:ph type="title"/>
          </p:nvPr>
        </p:nvSpPr>
        <p:spPr/>
        <p:txBody>
          <a:bodyPr/>
          <a:lstStyle/>
          <a:p>
            <a:r>
              <a:rPr lang="en-US" dirty="0"/>
              <a:t>Responses to WMWG questions (Slide 1)</a:t>
            </a:r>
          </a:p>
        </p:txBody>
      </p:sp>
      <p:sp>
        <p:nvSpPr>
          <p:cNvPr id="3" name="Content Placeholder 2">
            <a:extLst>
              <a:ext uri="{FF2B5EF4-FFF2-40B4-BE49-F238E27FC236}">
                <a16:creationId xmlns:a16="http://schemas.microsoft.com/office/drawing/2014/main" id="{20B25E11-D586-4116-B522-3439A4FE6901}"/>
              </a:ext>
            </a:extLst>
          </p:cNvPr>
          <p:cNvSpPr>
            <a:spLocks noGrp="1"/>
          </p:cNvSpPr>
          <p:nvPr>
            <p:ph idx="1"/>
          </p:nvPr>
        </p:nvSpPr>
        <p:spPr/>
        <p:txBody>
          <a:bodyPr/>
          <a:lstStyle/>
          <a:p>
            <a:pPr marL="0" indent="0">
              <a:buNone/>
            </a:pPr>
            <a:r>
              <a:rPr lang="en-US" sz="1400" i="1" dirty="0"/>
              <a:t>(Question 1, Question 2 and Question 2a) </a:t>
            </a:r>
          </a:p>
          <a:p>
            <a:pPr marL="0" indent="0">
              <a:buNone/>
            </a:pPr>
            <a:r>
              <a:rPr lang="en-US" sz="1400" dirty="0"/>
              <a:t>79 Energy Storage Resources (ESRs) with a total capacity of 2,734 MW are modeled in ERCOT’s CIM. </a:t>
            </a:r>
          </a:p>
          <a:p>
            <a:pPr marL="0" indent="0">
              <a:buNone/>
            </a:pPr>
            <a:r>
              <a:rPr lang="en-US" sz="1200" dirty="0"/>
              <a:t>Note that this count includes 22 ESRs with a total capacity of 938 MW that have not been energized or synchronized yet.</a:t>
            </a:r>
          </a:p>
          <a:p>
            <a:pPr marL="0" indent="0">
              <a:buNone/>
            </a:pPr>
            <a:endParaRPr lang="en-US" sz="800" dirty="0"/>
          </a:p>
          <a:p>
            <a:r>
              <a:rPr lang="en-US" sz="1400" dirty="0"/>
              <a:t>From Ancillary Service (AS) qualification perspective to date approximately, </a:t>
            </a:r>
          </a:p>
          <a:p>
            <a:pPr lvl="1"/>
            <a:r>
              <a:rPr lang="en-US" sz="1400" dirty="0"/>
              <a:t>8 ESRs with total capacity of </a:t>
            </a:r>
          </a:p>
          <a:p>
            <a:pPr lvl="2"/>
            <a:r>
              <a:rPr lang="en-US" sz="1400" dirty="0"/>
              <a:t>83 MW are qualified to provide Fast Responding Regulation Service Up (FRRS-Up);</a:t>
            </a:r>
          </a:p>
          <a:p>
            <a:pPr lvl="2"/>
            <a:r>
              <a:rPr lang="en-US" sz="1400" dirty="0"/>
              <a:t>101 MW is qualified to provide FRRS-Down</a:t>
            </a:r>
          </a:p>
          <a:p>
            <a:pPr lvl="1"/>
            <a:endParaRPr lang="en-US" sz="800" dirty="0"/>
          </a:p>
          <a:p>
            <a:pPr lvl="1"/>
            <a:r>
              <a:rPr lang="en-US" sz="1400" dirty="0"/>
              <a:t>19 ESRs with total capacity of 423 MW are qualified to provide RRS-FFR. </a:t>
            </a:r>
          </a:p>
          <a:p>
            <a:pPr lvl="2"/>
            <a:r>
              <a:rPr lang="en-US" sz="1400" dirty="0"/>
              <a:t>No other resource type have requested qualification for RRS-FFR.</a:t>
            </a:r>
            <a:endParaRPr lang="en-US" sz="1200" dirty="0"/>
          </a:p>
          <a:p>
            <a:pPr lvl="2"/>
            <a:endParaRPr lang="en-US" sz="800" dirty="0"/>
          </a:p>
          <a:p>
            <a:pPr lvl="1"/>
            <a:r>
              <a:rPr lang="en-US" sz="1400" dirty="0"/>
              <a:t>35 ESRs with total capacity of 1,555 MW (815 MW on discharge and 740 MW on charge) are qualified to provide RRS-PFR</a:t>
            </a:r>
          </a:p>
          <a:p>
            <a:pPr lvl="1"/>
            <a:endParaRPr lang="en-US" sz="800" dirty="0"/>
          </a:p>
          <a:p>
            <a:pPr marL="0" lvl="1" indent="0">
              <a:buNone/>
            </a:pPr>
            <a:r>
              <a:rPr lang="en-US" sz="1400" i="1" dirty="0"/>
              <a:t>(Question 3 and Question 3a) </a:t>
            </a:r>
            <a:endParaRPr lang="en-US" sz="1400" dirty="0"/>
          </a:p>
          <a:p>
            <a:r>
              <a:rPr lang="en-US" sz="1400" dirty="0"/>
              <a:t>From AS provision in Real Time perspective,</a:t>
            </a:r>
          </a:p>
          <a:p>
            <a:pPr lvl="1"/>
            <a:r>
              <a:rPr lang="en-US" sz="1400" dirty="0"/>
              <a:t>Since implementation in Mar 2020, FFR has not been provided in Real Time;</a:t>
            </a:r>
          </a:p>
          <a:p>
            <a:pPr lvl="2"/>
            <a:r>
              <a:rPr lang="en-US" sz="1200" dirty="0"/>
              <a:t>There has been very little activity related to FFR offers in the Day-Ahead Market. </a:t>
            </a:r>
          </a:p>
          <a:p>
            <a:pPr lvl="3"/>
            <a:r>
              <a:rPr lang="en-US" sz="1200" dirty="0"/>
              <a:t>No FFR offers in 2022, 1 hour in 2021, and 150 hours in 2020</a:t>
            </a:r>
          </a:p>
          <a:p>
            <a:pPr lvl="1"/>
            <a:r>
              <a:rPr lang="en-US" sz="1400" dirty="0"/>
              <a:t>In 2022, approximately 10% to 15% of RRS was provided by ESRs using Primary Frequency Response.</a:t>
            </a:r>
          </a:p>
          <a:p>
            <a:pPr lvl="1"/>
            <a:endParaRPr lang="en-US" sz="1600" dirty="0"/>
          </a:p>
          <a:p>
            <a:pPr lvl="2"/>
            <a:endParaRPr lang="en-US" sz="1400" dirty="0"/>
          </a:p>
          <a:p>
            <a:endParaRPr lang="en-US" sz="1600" dirty="0"/>
          </a:p>
          <a:p>
            <a:pPr lvl="1"/>
            <a:endParaRPr lang="en-US" sz="1400" dirty="0"/>
          </a:p>
        </p:txBody>
      </p:sp>
      <p:sp>
        <p:nvSpPr>
          <p:cNvPr id="4" name="Slide Number Placeholder 3">
            <a:extLst>
              <a:ext uri="{FF2B5EF4-FFF2-40B4-BE49-F238E27FC236}">
                <a16:creationId xmlns:a16="http://schemas.microsoft.com/office/drawing/2014/main" id="{41F995C6-C42A-4002-9A0D-7E9DB54332F8}"/>
              </a:ext>
            </a:extLst>
          </p:cNvPr>
          <p:cNvSpPr>
            <a:spLocks noGrp="1"/>
          </p:cNvSpPr>
          <p:nvPr>
            <p:ph type="sldNum" sz="quarter" idx="4"/>
          </p:nvPr>
        </p:nvSpPr>
        <p:spPr/>
        <p:txBody>
          <a:bodyPr/>
          <a:lstStyle/>
          <a:p>
            <a:fld id="{1D93BD3E-1E9A-4970-A6F7-E7AC52762E0C}" type="slidenum">
              <a:rPr lang="en-US" smtClean="0"/>
              <a:pPr/>
              <a:t>4</a:t>
            </a:fld>
            <a:endParaRPr lang="en-US" dirty="0"/>
          </a:p>
        </p:txBody>
      </p:sp>
    </p:spTree>
    <p:extLst>
      <p:ext uri="{BB962C8B-B14F-4D97-AF65-F5344CB8AC3E}">
        <p14:creationId xmlns:p14="http://schemas.microsoft.com/office/powerpoint/2010/main" val="40268871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AD2D8E-7889-4358-B0FE-1ACF31B1D068}"/>
              </a:ext>
            </a:extLst>
          </p:cNvPr>
          <p:cNvSpPr>
            <a:spLocks noGrp="1"/>
          </p:cNvSpPr>
          <p:nvPr>
            <p:ph type="title"/>
          </p:nvPr>
        </p:nvSpPr>
        <p:spPr/>
        <p:txBody>
          <a:bodyPr/>
          <a:lstStyle/>
          <a:p>
            <a:r>
              <a:rPr lang="en-US" dirty="0"/>
              <a:t>Responses to WMWG questions (Slide 2)</a:t>
            </a:r>
          </a:p>
        </p:txBody>
      </p:sp>
      <p:sp>
        <p:nvSpPr>
          <p:cNvPr id="3" name="Content Placeholder 2">
            <a:extLst>
              <a:ext uri="{FF2B5EF4-FFF2-40B4-BE49-F238E27FC236}">
                <a16:creationId xmlns:a16="http://schemas.microsoft.com/office/drawing/2014/main" id="{573B0C68-AA1A-4406-A2EF-8DA9C5065439}"/>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7B554D52-F20D-40A5-A9F5-20ADDD815AF7}"/>
              </a:ext>
            </a:extLst>
          </p:cNvPr>
          <p:cNvSpPr>
            <a:spLocks noGrp="1"/>
          </p:cNvSpPr>
          <p:nvPr>
            <p:ph type="sldNum" sz="quarter" idx="4"/>
          </p:nvPr>
        </p:nvSpPr>
        <p:spPr/>
        <p:txBody>
          <a:bodyPr/>
          <a:lstStyle/>
          <a:p>
            <a:fld id="{1D93BD3E-1E9A-4970-A6F7-E7AC52762E0C}" type="slidenum">
              <a:rPr lang="en-US" smtClean="0"/>
              <a:pPr/>
              <a:t>5</a:t>
            </a:fld>
            <a:endParaRPr lang="en-US" dirty="0"/>
          </a:p>
        </p:txBody>
      </p:sp>
      <p:pic>
        <p:nvPicPr>
          <p:cNvPr id="5" name="Picture 4">
            <a:extLst>
              <a:ext uri="{FF2B5EF4-FFF2-40B4-BE49-F238E27FC236}">
                <a16:creationId xmlns:a16="http://schemas.microsoft.com/office/drawing/2014/main" id="{DB4EBDDC-6C48-44DF-9597-9944BD9D9E95}"/>
              </a:ext>
            </a:extLst>
          </p:cNvPr>
          <p:cNvPicPr>
            <a:picLocks noChangeAspect="1"/>
          </p:cNvPicPr>
          <p:nvPr/>
        </p:nvPicPr>
        <p:blipFill>
          <a:blip r:embed="rId2"/>
          <a:stretch>
            <a:fillRect/>
          </a:stretch>
        </p:blipFill>
        <p:spPr>
          <a:xfrm>
            <a:off x="658927" y="937967"/>
            <a:ext cx="7826145" cy="4900999"/>
          </a:xfrm>
          <a:prstGeom prst="rect">
            <a:avLst/>
          </a:prstGeom>
        </p:spPr>
      </p:pic>
    </p:spTree>
    <p:extLst>
      <p:ext uri="{BB962C8B-B14F-4D97-AF65-F5344CB8AC3E}">
        <p14:creationId xmlns:p14="http://schemas.microsoft.com/office/powerpoint/2010/main" val="14251750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88891A-C6BB-426C-9FD2-67ECA48CB404}"/>
              </a:ext>
            </a:extLst>
          </p:cNvPr>
          <p:cNvSpPr>
            <a:spLocks noGrp="1"/>
          </p:cNvSpPr>
          <p:nvPr>
            <p:ph type="title"/>
          </p:nvPr>
        </p:nvSpPr>
        <p:spPr/>
        <p:txBody>
          <a:bodyPr/>
          <a:lstStyle/>
          <a:p>
            <a:r>
              <a:rPr lang="en-US" dirty="0"/>
              <a:t>Responses to WMWG questions (Slide 3)</a:t>
            </a:r>
          </a:p>
        </p:txBody>
      </p:sp>
      <p:sp>
        <p:nvSpPr>
          <p:cNvPr id="3" name="Content Placeholder 2">
            <a:extLst>
              <a:ext uri="{FF2B5EF4-FFF2-40B4-BE49-F238E27FC236}">
                <a16:creationId xmlns:a16="http://schemas.microsoft.com/office/drawing/2014/main" id="{DDCFB60E-19AB-4398-8E7D-CE33D3534CE8}"/>
              </a:ext>
            </a:extLst>
          </p:cNvPr>
          <p:cNvSpPr>
            <a:spLocks noGrp="1"/>
          </p:cNvSpPr>
          <p:nvPr>
            <p:ph idx="1"/>
          </p:nvPr>
        </p:nvSpPr>
        <p:spPr/>
        <p:txBody>
          <a:bodyPr/>
          <a:lstStyle/>
          <a:p>
            <a:pPr marL="0" indent="0" algn="just">
              <a:buNone/>
            </a:pPr>
            <a:r>
              <a:rPr lang="en-US" sz="1600" dirty="0"/>
              <a:t>(Question 4)</a:t>
            </a:r>
          </a:p>
          <a:p>
            <a:pPr algn="just"/>
            <a:r>
              <a:rPr lang="en-US" sz="1400" dirty="0"/>
              <a:t>FFR qualification test is a two-pronged test</a:t>
            </a:r>
          </a:p>
          <a:p>
            <a:pPr lvl="1" algn="just"/>
            <a:r>
              <a:rPr lang="en-US" sz="1400" b="1" dirty="0"/>
              <a:t>a self test </a:t>
            </a:r>
            <a:r>
              <a:rPr lang="en-US" sz="1400" dirty="0"/>
              <a:t>that demonstrates the Resource’s ability to deploy within 15 cycles of when the frequency trigger is met and to sustain response for at least 15 minutes; and </a:t>
            </a:r>
          </a:p>
          <a:p>
            <a:pPr lvl="1" algn="just"/>
            <a:endParaRPr lang="en-US" sz="600" b="1" dirty="0"/>
          </a:p>
          <a:p>
            <a:pPr lvl="1" algn="just"/>
            <a:r>
              <a:rPr lang="en-US" sz="1400" b="1" dirty="0"/>
              <a:t>a coordinated test</a:t>
            </a:r>
            <a:r>
              <a:rPr lang="en-US" sz="1400" dirty="0"/>
              <a:t> that demonstrates the Resource’s ability to change Ancillary Service Schedule for RRS-FFR telemetry in response within 15s to an ERCOT deployment. </a:t>
            </a:r>
          </a:p>
          <a:p>
            <a:endParaRPr lang="en-US" sz="1600" dirty="0"/>
          </a:p>
          <a:p>
            <a:pPr marL="257175" marR="0" lvl="0" indent="-257175" algn="l" defTabSz="6858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effectLst/>
                <a:uLnTx/>
                <a:uFillTx/>
                <a:latin typeface="Arial"/>
                <a:ea typeface="+mn-ea"/>
                <a:cs typeface="+mn-cs"/>
              </a:rPr>
              <a:t>The following </a:t>
            </a:r>
            <a:r>
              <a:rPr lang="en-US" sz="1400" dirty="0">
                <a:latin typeface="Arial"/>
              </a:rPr>
              <a:t>are some more details on the </a:t>
            </a:r>
            <a:r>
              <a:rPr kumimoji="0" lang="en-US" sz="1400" b="0" i="0" u="none" strike="noStrike" kern="1200" cap="none" spc="0" normalizeH="0" baseline="0" noProof="0">
                <a:ln>
                  <a:noFill/>
                </a:ln>
                <a:effectLst/>
                <a:uLnTx/>
                <a:uFillTx/>
                <a:latin typeface="Arial"/>
                <a:ea typeface="+mn-ea"/>
                <a:cs typeface="+mn-cs"/>
              </a:rPr>
              <a:t>self </a:t>
            </a:r>
            <a:r>
              <a:rPr kumimoji="0" lang="en-US" sz="1400" b="0" i="0" u="none" strike="noStrike" kern="1200" cap="none" spc="0" normalizeH="0" baseline="0" noProof="0" dirty="0">
                <a:ln>
                  <a:noFill/>
                </a:ln>
                <a:effectLst/>
                <a:uLnTx/>
                <a:uFillTx/>
                <a:latin typeface="Arial"/>
                <a:ea typeface="+mn-ea"/>
                <a:cs typeface="+mn-cs"/>
              </a:rPr>
              <a:t>test for FFR</a:t>
            </a:r>
          </a:p>
          <a:p>
            <a:pPr marL="557213" marR="0" lvl="1" indent="-214313" algn="l" defTabSz="6858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effectLst/>
                <a:uLnTx/>
                <a:uFillTx/>
                <a:latin typeface="Arial"/>
                <a:ea typeface="+mn-ea"/>
                <a:cs typeface="+mn-cs"/>
              </a:rPr>
              <a:t>The total time from the time frequency first decays to a value low enough to initiate action up to the time when full Ancillary Service Resource Responsibility for RRS is delivered should be no more than 15 cycles, including all relay and breaker operating times; </a:t>
            </a:r>
          </a:p>
          <a:p>
            <a:pPr marL="557213" marR="0" lvl="1" indent="-214313" algn="l" defTabSz="6858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n-US" sz="1400" b="0" i="0" u="none" strike="noStrike" kern="1200" cap="none" spc="0" normalizeH="0" baseline="0" noProof="0" dirty="0">
              <a:ln>
                <a:noFill/>
              </a:ln>
              <a:effectLst/>
              <a:uLnTx/>
              <a:uFillTx/>
              <a:latin typeface="Arial"/>
              <a:ea typeface="+mn-ea"/>
              <a:cs typeface="+mn-cs"/>
            </a:endParaRPr>
          </a:p>
          <a:p>
            <a:pPr marL="557213" marR="0" lvl="1" indent="-214313" algn="l" defTabSz="6858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effectLst/>
                <a:uLnTx/>
                <a:uFillTx/>
                <a:latin typeface="Arial"/>
                <a:ea typeface="+mn-ea"/>
                <a:cs typeface="+mn-cs"/>
              </a:rPr>
              <a:t>The resource must demonstrate its ability to sustain the scheduled level of deployment for at least 15 minutes at a minimum level of 95% but not more than a maximum level of 110% of the MW capacity for which the Resource seeks qualification for FFR.</a:t>
            </a:r>
          </a:p>
          <a:p>
            <a:endParaRPr lang="en-US" dirty="0"/>
          </a:p>
        </p:txBody>
      </p:sp>
      <p:sp>
        <p:nvSpPr>
          <p:cNvPr id="4" name="Slide Number Placeholder 3">
            <a:extLst>
              <a:ext uri="{FF2B5EF4-FFF2-40B4-BE49-F238E27FC236}">
                <a16:creationId xmlns:a16="http://schemas.microsoft.com/office/drawing/2014/main" id="{44F011C5-CBA8-4D07-9E69-09EEFB280C02}"/>
              </a:ext>
            </a:extLst>
          </p:cNvPr>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34460191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67A0D4-56FC-402F-9CE3-2814CB472A46}"/>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6BA6C0BF-3537-464C-A6C3-9133E160FABF}"/>
              </a:ext>
            </a:extLst>
          </p:cNvPr>
          <p:cNvSpPr>
            <a:spLocks noGrp="1"/>
          </p:cNvSpPr>
          <p:nvPr>
            <p:ph idx="1"/>
          </p:nvPr>
        </p:nvSpPr>
        <p:spPr/>
        <p:txBody>
          <a:bodyPr/>
          <a:lstStyle/>
          <a:p>
            <a:r>
              <a:rPr lang="en-US" sz="1400" dirty="0"/>
              <a:t>Whitepaper, </a:t>
            </a:r>
            <a:r>
              <a:rPr lang="en-US" sz="1400" dirty="0">
                <a:hlinkClick r:id="rId2"/>
              </a:rPr>
              <a:t>Inertia: Basic Concepts and Impacts on the ERCOT Grid</a:t>
            </a:r>
            <a:endParaRPr lang="en-US" sz="1400" dirty="0"/>
          </a:p>
          <a:p>
            <a:endParaRPr lang="en-US" sz="1400" dirty="0"/>
          </a:p>
          <a:p>
            <a:r>
              <a:rPr lang="en-US" sz="1400" dirty="0"/>
              <a:t>PDCWG | Aug 11, 2021 | </a:t>
            </a:r>
            <a:r>
              <a:rPr lang="en-US" sz="1400" u="sng" dirty="0">
                <a:hlinkClick r:id="rId3" tooltip="Winter Event 2021 PDCWG 08112021 v2"/>
              </a:rPr>
              <a:t>Winter Event 2021 PDCWG 08112021 v2</a:t>
            </a:r>
            <a:endParaRPr lang="en-US" sz="1400" u="sng" dirty="0"/>
          </a:p>
          <a:p>
            <a:endParaRPr lang="en-US" sz="1400" u="sng" dirty="0"/>
          </a:p>
          <a:p>
            <a:r>
              <a:rPr lang="en-US" sz="1400" dirty="0"/>
              <a:t>FFR Advancement Workshop | Oct 27, 2021 | </a:t>
            </a:r>
            <a:r>
              <a:rPr lang="en-US" sz="1400" dirty="0">
                <a:hlinkClick r:id="rId4"/>
              </a:rPr>
              <a:t>Link</a:t>
            </a:r>
            <a:endParaRPr lang="en-US" sz="1400" dirty="0"/>
          </a:p>
          <a:p>
            <a:endParaRPr lang="en-US" dirty="0"/>
          </a:p>
          <a:p>
            <a:endParaRPr lang="en-US" dirty="0"/>
          </a:p>
        </p:txBody>
      </p:sp>
      <p:sp>
        <p:nvSpPr>
          <p:cNvPr id="4" name="Slide Number Placeholder 3">
            <a:extLst>
              <a:ext uri="{FF2B5EF4-FFF2-40B4-BE49-F238E27FC236}">
                <a16:creationId xmlns:a16="http://schemas.microsoft.com/office/drawing/2014/main" id="{345F4C30-5CAD-4C3D-A9F5-A5CC22F74A66}"/>
              </a:ext>
            </a:extLst>
          </p:cNvPr>
          <p:cNvSpPr>
            <a:spLocks noGrp="1"/>
          </p:cNvSpPr>
          <p:nvPr>
            <p:ph type="sldNum" sz="quarter" idx="4"/>
          </p:nvPr>
        </p:nvSpPr>
        <p:spPr/>
        <p:txBody>
          <a:bodyPr/>
          <a:lstStyle/>
          <a:p>
            <a:fld id="{1D93BD3E-1E9A-4970-A6F7-E7AC52762E0C}" type="slidenum">
              <a:rPr lang="en-US" smtClean="0"/>
              <a:pPr/>
              <a:t>7</a:t>
            </a:fld>
            <a:endParaRPr lang="en-US" dirty="0"/>
          </a:p>
        </p:txBody>
      </p:sp>
    </p:spTree>
    <p:extLst>
      <p:ext uri="{BB962C8B-B14F-4D97-AF65-F5344CB8AC3E}">
        <p14:creationId xmlns:p14="http://schemas.microsoft.com/office/powerpoint/2010/main" val="288994591"/>
      </p:ext>
    </p:extLst>
  </p:cSld>
  <p:clrMapOvr>
    <a:masterClrMapping/>
  </p:clrMapOvr>
</p:sld>
</file>

<file path=ppt/theme/theme1.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26523</TotalTime>
  <Words>900</Words>
  <Application>Microsoft Office PowerPoint</Application>
  <PresentationFormat>On-screen Show (4:3)</PresentationFormat>
  <Paragraphs>80</Paragraphs>
  <Slides>7</Slides>
  <Notes>1</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7</vt:i4>
      </vt:variant>
    </vt:vector>
  </HeadingPairs>
  <TitlesOfParts>
    <vt:vector size="14" baseType="lpstr">
      <vt:lpstr>Arial</vt:lpstr>
      <vt:lpstr>Calibri</vt:lpstr>
      <vt:lpstr>Courier New</vt:lpstr>
      <vt:lpstr>Wingdings</vt:lpstr>
      <vt:lpstr>1_Office Theme</vt:lpstr>
      <vt:lpstr>2_Custom Design</vt:lpstr>
      <vt:lpstr>3_Custom Design</vt:lpstr>
      <vt:lpstr>PowerPoint Presentation</vt:lpstr>
      <vt:lpstr>Some points for consideration</vt:lpstr>
      <vt:lpstr>Questions from WMWG</vt:lpstr>
      <vt:lpstr>Responses to WMWG questions (Slide 1)</vt:lpstr>
      <vt:lpstr>Responses to WMWG questions (Slide 2)</vt:lpstr>
      <vt:lpstr>Responses to WMWG questions (Slide 3)</vt:lpstr>
      <vt:lpstr>References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Matevosjana, Julia</dc:creator>
  <cp:lastModifiedBy>Mago, Nitika</cp:lastModifiedBy>
  <cp:revision>607</cp:revision>
  <dcterms:created xsi:type="dcterms:W3CDTF">2016-04-16T13:25:21Z</dcterms:created>
  <dcterms:modified xsi:type="dcterms:W3CDTF">2022-05-19T20:11:31Z</dcterms:modified>
</cp:coreProperties>
</file>