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07" d="100"/>
          <a:sy n="107" d="100"/>
        </p:scale>
        <p:origin x="108" y="8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Market Update</a:t>
            </a:r>
          </a:p>
          <a:p>
            <a:r>
              <a:rPr lang="en-US" b="1" dirty="0"/>
              <a:t>Wholesale Market Working Group</a:t>
            </a:r>
          </a:p>
          <a:p>
            <a:endParaRPr lang="en-US" dirty="0"/>
          </a:p>
          <a:p>
            <a:r>
              <a:rPr lang="en-US" dirty="0"/>
              <a:t>Market Analysis &amp; Validation</a:t>
            </a:r>
          </a:p>
          <a:p>
            <a:r>
              <a:rPr lang="en-US" dirty="0"/>
              <a:t>5/20/2022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1CD852-5BAE-47D4-BF18-606B30F4A5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553296"/>
              </p:ext>
            </p:extLst>
          </p:nvPr>
        </p:nvGraphicFramePr>
        <p:xfrm>
          <a:off x="457200" y="885128"/>
          <a:ext cx="8305800" cy="4537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472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739921">
                  <a:extLst>
                    <a:ext uri="{9D8B030D-6E8A-4147-A177-3AD203B41FA5}">
                      <a16:colId xmlns:a16="http://schemas.microsoft.com/office/drawing/2014/main" val="883675605"/>
                    </a:ext>
                  </a:extLst>
                </a:gridCol>
                <a:gridCol w="665928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1724079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1113036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  <a:gridCol w="1172964">
                  <a:extLst>
                    <a:ext uri="{9D8B030D-6E8A-4147-A177-3AD203B41FA5}">
                      <a16:colId xmlns:a16="http://schemas.microsoft.com/office/drawing/2014/main" val="2098327848"/>
                    </a:ext>
                  </a:extLst>
                </a:gridCol>
              </a:tblGrid>
              <a:tr h="5013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>
                          <a:effectLst/>
                        </a:rPr>
                        <a:t>SASM ID</a:t>
                      </a:r>
                      <a:endParaRPr lang="en-US" sz="1100" b="1" dirty="0">
                        <a:effectLst/>
                      </a:endParaRP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>
                          <a:effectLst/>
                        </a:rPr>
                        <a:t>AS Type</a:t>
                      </a:r>
                      <a:endParaRPr lang="en-US" sz="1100" b="1" dirty="0">
                        <a:effectLst/>
                      </a:endParaRP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>
                          <a:effectLst/>
                        </a:rPr>
                        <a:t># Hours</a:t>
                      </a:r>
                      <a:endParaRPr lang="en-US" sz="1100" b="1" dirty="0">
                        <a:effectLst/>
                      </a:endParaRP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>
                          <a:effectLst/>
                        </a:rPr>
                        <a:t>AS Procurement Hours</a:t>
                      </a:r>
                      <a:endParaRPr lang="en-US" sz="1100" b="1" dirty="0">
                        <a:effectLst/>
                      </a:endParaRP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>
                          <a:effectLst/>
                        </a:rPr>
                        <a:t>Req Qty (MWh)</a:t>
                      </a:r>
                      <a:endParaRPr lang="en-US" sz="1100" b="1" dirty="0">
                        <a:effectLst/>
                      </a:endParaRP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>
                          <a:effectLst/>
                        </a:rPr>
                        <a:t>Award Qty (MWh)</a:t>
                      </a:r>
                      <a:endParaRPr lang="en-US" sz="1100" b="1" dirty="0">
                        <a:effectLst/>
                      </a:endParaRP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dirty="0">
                          <a:effectLst/>
                        </a:rPr>
                        <a:t>Insufficiency (MWh)</a:t>
                      </a:r>
                    </a:p>
                  </a:txBody>
                  <a:tcPr marL="55080" marR="55080" marT="27540" marB="2754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>
                          <a:effectLst/>
                        </a:rPr>
                        <a:t>MCPC ($/MWh)</a:t>
                      </a:r>
                      <a:endParaRPr lang="en-US" sz="1100" b="1" dirty="0">
                        <a:effectLst/>
                      </a:endParaRPr>
                    </a:p>
                  </a:txBody>
                  <a:tcPr marL="55080" marR="55080" marT="27540" marB="2754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4/3/2022 2:50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NSPIN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4/3 HE7-10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1,999.00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952698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4/3/2022 2:50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REGUP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4/3 HE8-9, 11-13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197.1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200.00 - 1,250.00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8719178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4/3/2022 2:50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4/3 HE5-13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0.01 - 650.00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8808223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4/3/2022 17:42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4/3 HE20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14697400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4/3/2022 21:40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4/3 HE24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2996133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4/15/2022 23:45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4/16 HE3-7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9725964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4/22/2022 9:02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4/22 HE15-21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15.74 - 40.15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8004581"/>
                  </a:ext>
                </a:extLst>
              </a:tr>
              <a:tr h="313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4/26/2022 1:45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4/26 HE4-9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15.00 - 38.78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6327435"/>
                  </a:ext>
                </a:extLst>
              </a:tr>
              <a:tr h="4072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4/26/2022 3:10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4/26 HE6-9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15.00 - 38.78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1057152"/>
                  </a:ext>
                </a:extLst>
              </a:tr>
              <a:tr h="374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4/26/2022 5:40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4/26 HE10-24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15.00 - 40.15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172166"/>
                  </a:ext>
                </a:extLst>
              </a:tr>
              <a:tr h="3742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4/29/2022 14:45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REGUP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4/29 HE17-18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50.78 - 100.00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1848435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4/30/2022 14:33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4/30 HE17-20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5836515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381000" y="5638800"/>
            <a:ext cx="6635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B6770"/>
                </a:solidFill>
              </a:rPr>
              <a:t>NSPIN insufficiency for Operating Hours on 4/3 was due to lack of offers.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5B6770"/>
                </a:solidFill>
              </a:rPr>
              <a:t>Minor insufficiency/surplus on 4/3, 4/15, 4/26, and 4/30 were due </a:t>
            </a:r>
            <a:r>
              <a:rPr lang="en-US" sz="1400" dirty="0">
                <a:solidFill>
                  <a:srgbClr val="5B6770"/>
                </a:solidFill>
              </a:rPr>
              <a:t>to rounding.</a:t>
            </a: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/>
              <a:t>No HDL/LDL Overrides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12822</TotalTime>
  <Words>228</Words>
  <Application>Microsoft Office PowerPoint</Application>
  <PresentationFormat>On-screen Show (4:3)</PresentationFormat>
  <Paragraphs>118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Kersulis, Jonas</cp:lastModifiedBy>
  <cp:revision>353</cp:revision>
  <cp:lastPrinted>2016-01-21T20:53:15Z</cp:lastPrinted>
  <dcterms:created xsi:type="dcterms:W3CDTF">2016-01-21T15:20:31Z</dcterms:created>
  <dcterms:modified xsi:type="dcterms:W3CDTF">2022-05-19T15:24:59Z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