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67" r:id="rId7"/>
    <p:sldId id="268" r:id="rId8"/>
    <p:sldId id="269" r:id="rId9"/>
    <p:sldId id="270" r:id="rId10"/>
    <p:sldId id="271" r:id="rId11"/>
    <p:sldId id="272" r:id="rId12"/>
    <p:sldId id="273" r:id="rId13"/>
    <p:sldId id="274" r:id="rId14"/>
    <p:sldId id="275"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5" d="100"/>
          <a:sy n="95" d="100"/>
        </p:scale>
        <p:origin x="1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5/17/2022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datatracker.ietf.org/doc/rfc899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123658"/>
          </a:xfrm>
          <a:prstGeom prst="rect">
            <a:avLst/>
          </a:prstGeom>
          <a:noFill/>
        </p:spPr>
        <p:txBody>
          <a:bodyPr wrap="square" rtlCol="0">
            <a:spAutoFit/>
          </a:bodyPr>
          <a:lstStyle/>
          <a:p>
            <a:r>
              <a:rPr lang="en-US" sz="2000" b="1" dirty="0">
                <a:solidFill>
                  <a:schemeClr val="tx2"/>
                </a:solidFill>
              </a:rPr>
              <a:t>Technology Working Group (TWG) meeting</a:t>
            </a:r>
          </a:p>
          <a:p>
            <a:endParaRPr lang="en-US" sz="2000" dirty="0">
              <a:solidFill>
                <a:schemeClr val="tx2"/>
              </a:solidFill>
            </a:endParaRPr>
          </a:p>
          <a:p>
            <a:endParaRPr lang="en-US" dirty="0">
              <a:solidFill>
                <a:schemeClr val="tx2"/>
              </a:solidFill>
            </a:endParaRPr>
          </a:p>
          <a:p>
            <a:endParaRPr lang="en-US" dirty="0">
              <a:solidFill>
                <a:schemeClr val="tx2"/>
              </a:solidFill>
            </a:endParaRPr>
          </a:p>
          <a:p>
            <a:r>
              <a:rPr lang="en-US" sz="2000" dirty="0">
                <a:solidFill>
                  <a:schemeClr val="tx2"/>
                </a:solidFill>
              </a:rPr>
              <a:t>TLS 1.2 Certification</a:t>
            </a: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9" name="Picture 8">
            <a:extLst>
              <a:ext uri="{FF2B5EF4-FFF2-40B4-BE49-F238E27FC236}">
                <a16:creationId xmlns:a16="http://schemas.microsoft.com/office/drawing/2014/main" id="{F4BF9513-7511-4CF5-8CE5-D4FA9F1DC46F}"/>
              </a:ext>
            </a:extLst>
          </p:cNvPr>
          <p:cNvPicPr>
            <a:picLocks noChangeAspect="1"/>
          </p:cNvPicPr>
          <p:nvPr/>
        </p:nvPicPr>
        <p:blipFill>
          <a:blip r:embed="rId2"/>
          <a:stretch>
            <a:fillRect/>
          </a:stretch>
        </p:blipFill>
        <p:spPr>
          <a:xfrm>
            <a:off x="609600" y="1066800"/>
            <a:ext cx="5941314" cy="3102102"/>
          </a:xfrm>
          <a:prstGeom prst="rect">
            <a:avLst/>
          </a:prstGeom>
        </p:spPr>
      </p:pic>
    </p:spTree>
    <p:extLst>
      <p:ext uri="{BB962C8B-B14F-4D97-AF65-F5344CB8AC3E}">
        <p14:creationId xmlns:p14="http://schemas.microsoft.com/office/powerpoint/2010/main" val="23552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a:xfrm>
            <a:off x="508000" y="243682"/>
            <a:ext cx="7264400" cy="518318"/>
          </a:xfrm>
        </p:spPr>
        <p:txBody>
          <a:bodyPr/>
          <a:lstStyle/>
          <a:p>
            <a:r>
              <a:rPr lang="en-US" dirty="0"/>
              <a:t>Update on TLS 1.2 Certification Project</a:t>
            </a:r>
          </a:p>
        </p:txBody>
      </p:sp>
      <p:sp>
        <p:nvSpPr>
          <p:cNvPr id="6" name="Content Placeholder 5"/>
          <p:cNvSpPr>
            <a:spLocks noGrp="1"/>
          </p:cNvSpPr>
          <p:nvPr>
            <p:ph idx="1"/>
          </p:nvPr>
        </p:nvSpPr>
        <p:spPr>
          <a:xfrm>
            <a:off x="381000" y="838200"/>
            <a:ext cx="11557000" cy="5052221"/>
          </a:xfrm>
        </p:spPr>
        <p:txBody>
          <a:bodyPr/>
          <a:lstStyle/>
          <a:p>
            <a:pPr marL="0" indent="0">
              <a:buNone/>
            </a:pPr>
            <a:r>
              <a:rPr lang="en-US" sz="2000" b="1" u="sng" dirty="0"/>
              <a:t>Project</a:t>
            </a:r>
            <a:r>
              <a:rPr lang="en-US" sz="2000" dirty="0"/>
              <a:t>:  </a:t>
            </a:r>
          </a:p>
          <a:p>
            <a:pPr marL="0" indent="0">
              <a:buNone/>
            </a:pPr>
            <a:r>
              <a:rPr lang="en-US" sz="2000" dirty="0"/>
              <a:t>	TLS 1.2 Certification</a:t>
            </a:r>
          </a:p>
          <a:p>
            <a:pPr marL="0" indent="0">
              <a:buNone/>
            </a:pPr>
            <a:endParaRPr lang="en-US" sz="2000" dirty="0"/>
          </a:p>
          <a:p>
            <a:pPr marL="0" indent="0">
              <a:buNone/>
            </a:pPr>
            <a:r>
              <a:rPr lang="en-US" sz="2000" b="1" u="sng" dirty="0"/>
              <a:t>Objectives</a:t>
            </a:r>
            <a:r>
              <a:rPr lang="en-US" sz="2000" dirty="0"/>
              <a:t>:</a:t>
            </a:r>
          </a:p>
          <a:p>
            <a:pPr marL="0" indent="0">
              <a:buNone/>
            </a:pPr>
            <a:r>
              <a:rPr lang="en-US" sz="2000" dirty="0"/>
              <a:t>	Transport Layer Security (TLS) is a critical security protocol used to protect web traffic. It 	provides confidentiality and integrity of data in transit between clients and servers 	exchanging information. As part of ongoing efforts to modernize platforms, and to improve 	security and reliability, TLS 1.0 and 1.1 will be deprecated by all ERCOT communication.</a:t>
            </a:r>
          </a:p>
          <a:p>
            <a:pPr marL="0" indent="0">
              <a:buNone/>
            </a:pPr>
            <a:r>
              <a:rPr lang="en-US" sz="2000" dirty="0"/>
              <a:t>	The TLS 1.2 certification requires ERCOT to disable all TLS 1.0 and TLS 1.0 	communications with its partners.  After the TLS 1.0 and TLS 1.1 is disable/deprecated 	ERCOT will only accept TLS 1.2 ciphers with its partners.</a:t>
            </a:r>
          </a:p>
          <a:p>
            <a:pPr marL="0" indent="0">
              <a:buNone/>
            </a:pPr>
            <a:endParaRPr lang="en-US" sz="2000" dirty="0"/>
          </a:p>
          <a:p>
            <a:pPr marL="0" indent="0">
              <a:buNone/>
            </a:pPr>
            <a:r>
              <a:rPr lang="en-US" sz="2000" b="1" u="sng" dirty="0"/>
              <a:t>Status</a:t>
            </a:r>
            <a:r>
              <a:rPr lang="en-US" sz="2000" dirty="0"/>
              <a:t>:  </a:t>
            </a:r>
          </a:p>
          <a:p>
            <a:pPr marL="0" indent="0">
              <a:buNone/>
            </a:pPr>
            <a:r>
              <a:rPr lang="en-US" sz="2000" dirty="0"/>
              <a:t>	ERCOT is planning on disabling/deprecating TLS 1.0 and TLS 1.1 sometime in the 3</a:t>
            </a:r>
            <a:r>
              <a:rPr lang="en-US" sz="2000" baseline="30000" dirty="0"/>
              <a:t>rd</a:t>
            </a:r>
            <a:r>
              <a:rPr lang="en-US" sz="2000" dirty="0"/>
              <a:t> 	quarter of 2022.  No specific date has been set, but the ERCOT teams are working diligently, 	and the change is coming.</a:t>
            </a:r>
          </a:p>
          <a:p>
            <a:endParaRPr lang="en-US" sz="2000" dirty="0"/>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72994953-B464-4626-97BC-95100343DB56}"/>
              </a:ext>
            </a:extLst>
          </p:cNvPr>
          <p:cNvSpPr>
            <a:spLocks noGrp="1"/>
          </p:cNvSpPr>
          <p:nvPr>
            <p:ph idx="1"/>
          </p:nvPr>
        </p:nvSpPr>
        <p:spPr/>
        <p:txBody>
          <a:bodyPr/>
          <a:lstStyle/>
          <a:p>
            <a:r>
              <a:rPr lang="en-US" b="1" dirty="0"/>
              <a:t>Why is ERCOT eliminating TLS 1.0 and TLS 1.1 from its communication? </a:t>
            </a:r>
          </a:p>
          <a:p>
            <a:pPr marL="0" indent="0">
              <a:buNone/>
            </a:pPr>
            <a:r>
              <a:rPr lang="en-US" sz="2000" dirty="0"/>
              <a:t>	Among other weaknesses, TLS 1.0 and TLS 1.1 is vulnerable to man-in-the-middle attacks, 	risking the integrity and authentication of data sent between a website and a browser.</a:t>
            </a:r>
          </a:p>
          <a:p>
            <a:r>
              <a:rPr lang="en-US" b="1" dirty="0"/>
              <a:t>What if I don't upgrade to TLS 1.2 and ERCOT deprecates all TLS 1.0 and TLS 1.1 communication?</a:t>
            </a:r>
            <a:r>
              <a:rPr lang="en-US" dirty="0"/>
              <a:t> </a:t>
            </a:r>
          </a:p>
          <a:p>
            <a:pPr marL="0" indent="0">
              <a:buNone/>
            </a:pPr>
            <a:r>
              <a:rPr lang="en-US" sz="2000" dirty="0"/>
              <a:t>	Connections to sites using outdated security protocols will be blocked altogether.  The 	following warning be returned to the client: "Your connection is not fully secure.  This site 	uses an outdated security configuration, which may expose your information. 	NET::ERR_SSL_OBSOLETE_VERSION."</a:t>
            </a:r>
          </a:p>
          <a:p>
            <a:endParaRPr lang="en-US" dirty="0"/>
          </a:p>
        </p:txBody>
      </p:sp>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88846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72994953-B464-4626-97BC-95100343DB56}"/>
              </a:ext>
            </a:extLst>
          </p:cNvPr>
          <p:cNvSpPr>
            <a:spLocks noGrp="1"/>
          </p:cNvSpPr>
          <p:nvPr>
            <p:ph idx="1"/>
          </p:nvPr>
        </p:nvSpPr>
        <p:spPr>
          <a:xfrm>
            <a:off x="406400" y="838200"/>
            <a:ext cx="11379200" cy="5052221"/>
          </a:xfrm>
        </p:spPr>
        <p:txBody>
          <a:bodyPr/>
          <a:lstStyle/>
          <a:p>
            <a:r>
              <a:rPr lang="en-US" b="1" dirty="0"/>
              <a:t>What is man-in-the-middle attack? </a:t>
            </a:r>
          </a:p>
          <a:p>
            <a:pPr lvl="1"/>
            <a:r>
              <a:rPr lang="en-US" sz="1800" dirty="0"/>
              <a:t>A well-placed hacker who has set up a 'man in the middle' server could theoretically recover data that would normally be encrypted. The most likely attack vector would be for the hacker to obtain the session cookies.</a:t>
            </a:r>
          </a:p>
          <a:p>
            <a:pPr lvl="1"/>
            <a:r>
              <a:rPr lang="en-US" sz="1800" dirty="0"/>
              <a:t>The 'Coffee shop' attack is an example of a 'man in the middle' attack (MITM). In this scenario, an attacker who is situated in the coffee shop would set up a laptop to broadcast a </a:t>
            </a:r>
            <a:r>
              <a:rPr lang="en-US" sz="1800" dirty="0" err="1"/>
              <a:t>WiFi</a:t>
            </a:r>
            <a:r>
              <a:rPr lang="en-US" sz="1800" dirty="0"/>
              <a:t> signal that looks the same as the coffee shop's </a:t>
            </a:r>
            <a:r>
              <a:rPr lang="en-US" sz="1800" dirty="0" err="1"/>
              <a:t>WiFi</a:t>
            </a:r>
            <a:r>
              <a:rPr lang="en-US" sz="1800" dirty="0"/>
              <a:t>. The victim then inadvertently connects to the attacker's </a:t>
            </a:r>
            <a:r>
              <a:rPr lang="en-US" sz="1800" dirty="0" err="1"/>
              <a:t>WiFi</a:t>
            </a:r>
            <a:r>
              <a:rPr lang="en-US" sz="1800" dirty="0"/>
              <a:t> instead of the coffee shop's </a:t>
            </a:r>
            <a:r>
              <a:rPr lang="en-US" sz="1800" dirty="0" err="1"/>
              <a:t>WiFi</a:t>
            </a:r>
            <a:r>
              <a:rPr lang="en-US" sz="1800" dirty="0"/>
              <a:t>. If the victim is using TLS 1.0 or below, all their internet traffic is now available to the attacker to intercept and record. This type of attack would usually be stopped if the connection was encrypted. However, with the vulnerabilities present in TLS 1.0, it would be theoretically possible to observer the data and/or spoof their own messages.</a:t>
            </a:r>
          </a:p>
          <a:p>
            <a:endParaRPr lang="en-US" dirty="0"/>
          </a:p>
        </p:txBody>
      </p:sp>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058318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72994953-B464-4626-97BC-95100343DB56}"/>
              </a:ext>
            </a:extLst>
          </p:cNvPr>
          <p:cNvSpPr>
            <a:spLocks noGrp="1"/>
          </p:cNvSpPr>
          <p:nvPr>
            <p:ph idx="1"/>
          </p:nvPr>
        </p:nvSpPr>
        <p:spPr>
          <a:xfrm>
            <a:off x="406400" y="838200"/>
            <a:ext cx="11379200" cy="5052221"/>
          </a:xfrm>
        </p:spPr>
        <p:txBody>
          <a:bodyPr/>
          <a:lstStyle/>
          <a:p>
            <a:r>
              <a:rPr lang="en-US" b="1" dirty="0"/>
              <a:t>What are the benefits of upgrading to TLS 1.2? </a:t>
            </a:r>
          </a:p>
          <a:p>
            <a:pPr marL="0" indent="0">
              <a:buNone/>
            </a:pPr>
            <a:r>
              <a:rPr lang="en-US" sz="2000" dirty="0"/>
              <a:t>	1.	Modern cryptographic cipher suites and algorithms with desirable performance and 	security properties, such as perfect forward secrecy and authenticated encryption, that are 	not vulnerable to attacks such as BEAST.</a:t>
            </a:r>
          </a:p>
          <a:p>
            <a:pPr marL="0" indent="0">
              <a:buNone/>
            </a:pPr>
            <a:r>
              <a:rPr lang="en-US" sz="2000" dirty="0"/>
              <a:t>	2. 	Removal of mandatory and insecure SHA-1 and MD5 hash functions as part of 	peer authentication.</a:t>
            </a:r>
          </a:p>
          <a:p>
            <a:pPr marL="0" indent="0">
              <a:buNone/>
            </a:pPr>
            <a:r>
              <a:rPr lang="en-US" sz="2000" dirty="0"/>
              <a:t>	3. 	Resistance to downgrade-related attacks such as FREAK.</a:t>
            </a:r>
          </a:p>
          <a:p>
            <a:endParaRPr lang="en-US" dirty="0"/>
          </a:p>
        </p:txBody>
      </p:sp>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810772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72994953-B464-4626-97BC-95100343DB56}"/>
              </a:ext>
            </a:extLst>
          </p:cNvPr>
          <p:cNvSpPr>
            <a:spLocks noGrp="1"/>
          </p:cNvSpPr>
          <p:nvPr>
            <p:ph idx="1"/>
          </p:nvPr>
        </p:nvSpPr>
        <p:spPr>
          <a:xfrm>
            <a:off x="406400" y="838200"/>
            <a:ext cx="11379200" cy="5052221"/>
          </a:xfrm>
        </p:spPr>
        <p:txBody>
          <a:bodyPr/>
          <a:lstStyle/>
          <a:p>
            <a:r>
              <a:rPr lang="en-US" b="1" dirty="0"/>
              <a:t>Where can I find more information on deprecating TLS 1.0 and TLS 1.1? </a:t>
            </a:r>
          </a:p>
          <a:p>
            <a:pPr marL="0" indent="0">
              <a:buNone/>
            </a:pPr>
            <a:r>
              <a:rPr lang="en-US" sz="2000" dirty="0"/>
              <a:t>	Internet Engineering Task Force (IETF) has released a document where they explicitly state 	that TLS 1.0 and TLS 1.1 must not be used. </a:t>
            </a:r>
            <a:r>
              <a:rPr lang="en-US" sz="2000" dirty="0">
                <a:hlinkClick r:id="rId2"/>
              </a:rPr>
              <a:t>Link to document</a:t>
            </a:r>
            <a:r>
              <a:rPr lang="en-US" sz="2000" dirty="0"/>
              <a:t>.</a:t>
            </a:r>
          </a:p>
          <a:p>
            <a:r>
              <a:rPr lang="en-US" b="1" dirty="0"/>
              <a:t>When should I start upgrading to TLS 1.2? </a:t>
            </a:r>
          </a:p>
          <a:p>
            <a:pPr marL="0" indent="0">
              <a:buNone/>
            </a:pPr>
            <a:r>
              <a:rPr lang="en-US" sz="2000" dirty="0"/>
              <a:t>	If you know your system is not communicating via TLS 1.2, you should not wait.  ERCOT 	encourage you to start migrating ASAP.  Please remember that more you wait the more you 	are being expose to a hacker attack.</a:t>
            </a:r>
          </a:p>
          <a:p>
            <a:pPr marL="0" indent="0">
              <a:buNone/>
            </a:pPr>
            <a:endParaRPr lang="en-US" dirty="0"/>
          </a:p>
        </p:txBody>
      </p:sp>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030281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72994953-B464-4626-97BC-95100343DB56}"/>
              </a:ext>
            </a:extLst>
          </p:cNvPr>
          <p:cNvSpPr>
            <a:spLocks noGrp="1"/>
          </p:cNvSpPr>
          <p:nvPr>
            <p:ph idx="1"/>
          </p:nvPr>
        </p:nvSpPr>
        <p:spPr>
          <a:xfrm>
            <a:off x="406400" y="838200"/>
            <a:ext cx="11379200" cy="5052221"/>
          </a:xfrm>
        </p:spPr>
        <p:txBody>
          <a:bodyPr/>
          <a:lstStyle/>
          <a:p>
            <a:r>
              <a:rPr lang="en-US" b="1" dirty="0"/>
              <a:t>How can I upgrade to TLS 1.2? </a:t>
            </a:r>
          </a:p>
          <a:p>
            <a:pPr marL="0" indent="0">
              <a:buNone/>
            </a:pPr>
            <a:r>
              <a:rPr lang="en-US" sz="2000" dirty="0"/>
              <a:t>	1.</a:t>
            </a:r>
            <a:r>
              <a:rPr lang="en-US" sz="2000" b="1" dirty="0"/>
              <a:t>	</a:t>
            </a:r>
            <a:r>
              <a:rPr lang="en-US" sz="2000" dirty="0"/>
              <a:t>For web server operators communicating with ERCOT applications, you should 			disable TLS and below on your server.</a:t>
            </a:r>
          </a:p>
          <a:p>
            <a:pPr marL="0" indent="0">
              <a:buNone/>
            </a:pPr>
            <a:r>
              <a:rPr lang="en-US" sz="2000" dirty="0"/>
              <a:t>	2.	For browser operator/users similarly use a browser with TLS 1.2 enable only.</a:t>
            </a:r>
          </a:p>
          <a:p>
            <a:pPr marL="0" indent="0">
              <a:buNone/>
            </a:pPr>
            <a:r>
              <a:rPr lang="en-US" sz="2000" dirty="0"/>
              <a:t>	3</a:t>
            </a:r>
            <a:r>
              <a:rPr lang="en-US" sz="2000" b="1" dirty="0"/>
              <a:t>.	</a:t>
            </a:r>
            <a:r>
              <a:rPr lang="en-US" sz="2000" dirty="0"/>
              <a:t>For automated scripts communication with ERCOT applications, please make sure 		you are using the latest version of you programming script/language that supports 		TLS 1.2.  Make 	sure you disable any TLS 1.0 and TLS 1.1 from your scripting 			platform.</a:t>
            </a:r>
          </a:p>
          <a:p>
            <a:r>
              <a:rPr lang="en-US" b="1" dirty="0"/>
              <a:t>Does ERCOT provide a testing environment for TLS 1.2? </a:t>
            </a:r>
          </a:p>
          <a:p>
            <a:pPr marL="0" indent="0">
              <a:buNone/>
            </a:pPr>
            <a:r>
              <a:rPr lang="en-US" sz="2000" dirty="0"/>
              <a:t>	Yes, the current testing (MOTE) environment support testing with TLS 1.2.</a:t>
            </a:r>
            <a:r>
              <a:rPr lang="en-US" sz="2000" b="1" dirty="0"/>
              <a:t> </a:t>
            </a:r>
          </a:p>
          <a:p>
            <a:endParaRPr lang="en-US" dirty="0"/>
          </a:p>
        </p:txBody>
      </p:sp>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11165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72994953-B464-4626-97BC-95100343DB56}"/>
              </a:ext>
            </a:extLst>
          </p:cNvPr>
          <p:cNvSpPr>
            <a:spLocks noGrp="1"/>
          </p:cNvSpPr>
          <p:nvPr>
            <p:ph idx="1"/>
          </p:nvPr>
        </p:nvSpPr>
        <p:spPr>
          <a:xfrm>
            <a:off x="406400" y="838200"/>
            <a:ext cx="11379200" cy="5052221"/>
          </a:xfrm>
        </p:spPr>
        <p:txBody>
          <a:bodyPr/>
          <a:lstStyle/>
          <a:p>
            <a:pPr marL="0" indent="0">
              <a:buNone/>
            </a:pPr>
            <a:r>
              <a:rPr lang="en-US" b="1" dirty="0"/>
              <a:t>Do I need to regenerate my certificates to communicate in TLS 1.2? </a:t>
            </a:r>
          </a:p>
          <a:p>
            <a:pPr marL="0" indent="0">
              <a:buNone/>
            </a:pPr>
            <a:r>
              <a:rPr lang="en-US" sz="2000" dirty="0"/>
              <a:t>	NO.  Certificates are not dependent on protocols. Protocols are determined by your server 	configuration, not the certificates. So, fear not, you don’t have to rip and replace your entire 	certificate inventory to accommodate this change!</a:t>
            </a:r>
          </a:p>
          <a:p>
            <a:pPr marL="0" indent="0">
              <a:buNone/>
            </a:pPr>
            <a:endParaRPr lang="en-US" dirty="0"/>
          </a:p>
        </p:txBody>
      </p:sp>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500299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469F8-9361-4708-A691-81AEB02934FD}"/>
              </a:ext>
            </a:extLst>
          </p:cNvPr>
          <p:cNvSpPr>
            <a:spLocks noGrp="1"/>
          </p:cNvSpPr>
          <p:nvPr>
            <p:ph type="title"/>
          </p:nvPr>
        </p:nvSpPr>
        <p:spPr/>
        <p:txBody>
          <a:bodyPr/>
          <a:lstStyle/>
          <a:p>
            <a:r>
              <a:rPr lang="en-US" dirty="0"/>
              <a:t>Additional Information</a:t>
            </a:r>
          </a:p>
        </p:txBody>
      </p:sp>
      <p:pic>
        <p:nvPicPr>
          <p:cNvPr id="5" name="Content Placeholder 4">
            <a:extLst>
              <a:ext uri="{FF2B5EF4-FFF2-40B4-BE49-F238E27FC236}">
                <a16:creationId xmlns:a16="http://schemas.microsoft.com/office/drawing/2014/main" id="{77A9E336-3DB1-48FF-A649-5B4E38143EA4}"/>
              </a:ext>
            </a:extLst>
          </p:cNvPr>
          <p:cNvPicPr>
            <a:picLocks noGrp="1" noChangeAspect="1"/>
          </p:cNvPicPr>
          <p:nvPr>
            <p:ph idx="1"/>
          </p:nvPr>
        </p:nvPicPr>
        <p:blipFill>
          <a:blip r:embed="rId2"/>
          <a:stretch>
            <a:fillRect/>
          </a:stretch>
        </p:blipFill>
        <p:spPr>
          <a:xfrm>
            <a:off x="508000" y="770021"/>
            <a:ext cx="3749366" cy="5053013"/>
          </a:xfrm>
          <a:prstGeom prst="rect">
            <a:avLst/>
          </a:prstGeom>
        </p:spPr>
      </p:pic>
      <p:sp>
        <p:nvSpPr>
          <p:cNvPr id="4" name="Slide Number Placeholder 3">
            <a:extLst>
              <a:ext uri="{FF2B5EF4-FFF2-40B4-BE49-F238E27FC236}">
                <a16:creationId xmlns:a16="http://schemas.microsoft.com/office/drawing/2014/main" id="{F088ADC1-65A4-466B-A32F-15A04C472A92}"/>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Picture 5">
            <a:extLst>
              <a:ext uri="{FF2B5EF4-FFF2-40B4-BE49-F238E27FC236}">
                <a16:creationId xmlns:a16="http://schemas.microsoft.com/office/drawing/2014/main" id="{879E23C1-DAEC-4F91-AF11-5F33F5DA17FB}"/>
              </a:ext>
            </a:extLst>
          </p:cNvPr>
          <p:cNvPicPr>
            <a:picLocks noChangeAspect="1"/>
          </p:cNvPicPr>
          <p:nvPr/>
        </p:nvPicPr>
        <p:blipFill>
          <a:blip r:embed="rId3"/>
          <a:stretch>
            <a:fillRect/>
          </a:stretch>
        </p:blipFill>
        <p:spPr>
          <a:xfrm>
            <a:off x="2133600" y="741947"/>
            <a:ext cx="4951857" cy="5430253"/>
          </a:xfrm>
          <a:prstGeom prst="rect">
            <a:avLst/>
          </a:prstGeom>
        </p:spPr>
      </p:pic>
      <p:pic>
        <p:nvPicPr>
          <p:cNvPr id="7" name="Picture 6">
            <a:extLst>
              <a:ext uri="{FF2B5EF4-FFF2-40B4-BE49-F238E27FC236}">
                <a16:creationId xmlns:a16="http://schemas.microsoft.com/office/drawing/2014/main" id="{D92C8B60-8122-42B6-9A22-CD0EB6315DE8}"/>
              </a:ext>
            </a:extLst>
          </p:cNvPr>
          <p:cNvPicPr>
            <a:picLocks noChangeAspect="1"/>
          </p:cNvPicPr>
          <p:nvPr/>
        </p:nvPicPr>
        <p:blipFill>
          <a:blip r:embed="rId4"/>
          <a:stretch>
            <a:fillRect/>
          </a:stretch>
        </p:blipFill>
        <p:spPr>
          <a:xfrm>
            <a:off x="7162800" y="737791"/>
            <a:ext cx="5618795" cy="3810000"/>
          </a:xfrm>
          <a:prstGeom prst="rect">
            <a:avLst/>
          </a:prstGeom>
        </p:spPr>
      </p:pic>
    </p:spTree>
    <p:extLst>
      <p:ext uri="{BB962C8B-B14F-4D97-AF65-F5344CB8AC3E}">
        <p14:creationId xmlns:p14="http://schemas.microsoft.com/office/powerpoint/2010/main" val="358269127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www.w3.org/XML/1998/namespace"/>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schemas.microsoft.com/office/2006/metadata/properties"/>
    <ds:schemaRef ds:uri="http://purl.org/dc/dcmitype/"/>
    <ds:schemaRef ds:uri="http://purl.org/dc/elements/1.1/"/>
  </ds:schemaRefs>
</ds:datastoreItem>
</file>

<file path=customXml/itemProps3.xml><?xml version="1.0" encoding="utf-8"?>
<ds:datastoreItem xmlns:ds="http://schemas.openxmlformats.org/officeDocument/2006/customXml" ds:itemID="{1ED7B7B8-5774-4569-A810-363B3D6AD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583</TotalTime>
  <Words>878</Words>
  <Application>Microsoft Office PowerPoint</Application>
  <PresentationFormat>Widescreen</PresentationFormat>
  <Paragraphs>56</Paragraphs>
  <Slides>10</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Office Theme</vt:lpstr>
      <vt:lpstr>PowerPoint Presentation</vt:lpstr>
      <vt:lpstr>Update on TLS 1.2 Certification Project</vt:lpstr>
      <vt:lpstr>Additional Information</vt:lpstr>
      <vt:lpstr>Additional Information</vt:lpstr>
      <vt:lpstr>Additional Information</vt:lpstr>
      <vt:lpstr>Additional Information</vt:lpstr>
      <vt:lpstr>Additional Information</vt:lpstr>
      <vt:lpstr>Additional Information</vt:lpstr>
      <vt:lpstr>Additional Information</vt:lpstr>
      <vt:lpstr>Additional Information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Soberanis, Omar</cp:lastModifiedBy>
  <cp:revision>71</cp:revision>
  <cp:lastPrinted>2016-01-21T20:53:15Z</cp:lastPrinted>
  <dcterms:created xsi:type="dcterms:W3CDTF">2016-01-21T15:20:31Z</dcterms:created>
  <dcterms:modified xsi:type="dcterms:W3CDTF">2022-05-17T14:29:42Z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