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50" r:id="rId10"/>
    <p:sldId id="347" r:id="rId11"/>
    <p:sldId id="294" r:id="rId12"/>
    <p:sldId id="267" r:id="rId13"/>
    <p:sldId id="35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2" d="100"/>
          <a:sy n="112" d="100"/>
        </p:scale>
        <p:origin x="2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May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May 11,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219200"/>
            <a:ext cx="7620000" cy="41910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DGR/DESR Implementation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RMGRR168	– Modify ERCOT’s Mass Transition Responsibilities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Next meeting scheduled for 5/19/2022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“Not Started” Revision Request List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096000"/>
            <a:ext cx="7467600" cy="5447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257800"/>
          </a:xfrm>
        </p:spPr>
        <p:txBody>
          <a:bodyPr/>
          <a:lstStyle/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R3</a:t>
            </a:r>
            <a:r>
              <a:rPr lang="en-US" sz="1600" dirty="0"/>
              <a:t> – 5/24/2022-5/26/2022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NPRR939</a:t>
            </a:r>
            <a:r>
              <a:rPr lang="en-US" sz="1400" kern="0" dirty="0"/>
              <a:t> 	– </a:t>
            </a:r>
            <a:r>
              <a:rPr lang="en-US" sz="1400" dirty="0"/>
              <a:t>Modification to Load Resources Providing RRS to Maintain Minimum PRC on 			Generators During Scarcity Conditions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kern="0" dirty="0"/>
              <a:t>NPRR1093 	– Load Resource Participation in Non-Spinning Reserve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Other RRs related to NPRR1093 – NOGRR232, OBDRR032, ODBRR033, </a:t>
            </a:r>
            <a:r>
              <a:rPr lang="en-US" sz="1400" dirty="0">
                <a:solidFill>
                  <a:srgbClr val="FF0000"/>
                </a:solidFill>
              </a:rPr>
              <a:t>OBDRR035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kern="0" dirty="0"/>
              <a:t>NPRR1101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Create Non-Spin Deployment Groups made up of Generation Resources Providing Off-Line Non-		Spinning Reserve and Load Resources that are Not Controllable Load Resources Providing 		Non-Spinning Reserve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NPRR1113	</a:t>
            </a:r>
            <a:r>
              <a:rPr lang="en-US" sz="1400" kern="0" dirty="0"/>
              <a:t>–</a:t>
            </a:r>
            <a:r>
              <a:rPr lang="en-US" sz="1400" dirty="0"/>
              <a:t> Clarification of Reg-Up Schedule for Controllable Load Resources in A/S Imbalance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SCR800</a:t>
            </a:r>
            <a:r>
              <a:rPr lang="en-US" sz="1400" kern="0" dirty="0"/>
              <a:t> 	– </a:t>
            </a:r>
            <a:r>
              <a:rPr lang="en-US" sz="1400" dirty="0"/>
              <a:t>Addition of DC Tie Ramp to GTBD Calculation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kern="0" dirty="0"/>
              <a:t>SCR809 	– </a:t>
            </a:r>
            <a:r>
              <a:rPr lang="en-US" sz="1400" dirty="0"/>
              <a:t>Changes to External Telemetry Validations in Resource Limit Calculator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SCR814	– </a:t>
            </a:r>
            <a:r>
              <a:rPr lang="en-US" sz="1400" dirty="0">
                <a:latin typeface="Arial" panose="020B0604020202020204" pitchFamily="34" charset="0"/>
              </a:rPr>
              <a:t>Point-to-Point (PTP) Obligation Bid Interval Limit</a:t>
            </a:r>
          </a:p>
          <a:p>
            <a:pPr marL="457200" lvl="1" indent="0">
              <a:buNone/>
              <a:tabLst>
                <a:tab pos="1712913" algn="l"/>
                <a:tab pos="2170113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R4</a:t>
            </a:r>
            <a:r>
              <a:rPr lang="en-US" sz="1600" dirty="0"/>
              <a:t> – 7/26/2022-7/28/2022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NPRR1108 </a:t>
            </a:r>
            <a:r>
              <a:rPr lang="en-US" sz="1400" kern="0" dirty="0"/>
              <a:t>– </a:t>
            </a:r>
            <a:r>
              <a:rPr lang="en-US" sz="1400" dirty="0">
                <a:latin typeface="Arial" panose="020B0604020202020204" pitchFamily="34" charset="0"/>
              </a:rPr>
              <a:t>ERCOT Shall Approve or Deny All Resource Outage Requests</a:t>
            </a:r>
          </a:p>
          <a:p>
            <a:pPr lvl="2">
              <a:tabLst>
                <a:tab pos="1712913" algn="l"/>
                <a:tab pos="217011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Correction to April PRS report: Outage Scheduler changes </a:t>
            </a:r>
            <a:r>
              <a:rPr lang="en-US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and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related reporting will go-live in 2022-R4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6796581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MarkeTrak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User Interface Refresh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66D30A-5487-421A-AF14-94F22B0D24BF}"/>
              </a:ext>
            </a:extLst>
          </p:cNvPr>
          <p:cNvSpPr txBox="1"/>
          <p:nvPr/>
        </p:nvSpPr>
        <p:spPr>
          <a:xfrm>
            <a:off x="4201451" y="1357965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D129D9-5EC9-4C95-AE8F-C1AA796BE5ED}"/>
              </a:ext>
            </a:extLst>
          </p:cNvPr>
          <p:cNvSpPr txBox="1"/>
          <p:nvPr/>
        </p:nvSpPr>
        <p:spPr>
          <a:xfrm>
            <a:off x="4201450" y="2018757"/>
            <a:ext cx="370549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  <a:endParaRPr lang="en-US" sz="1100" b="1" i="1" kern="0" dirty="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636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90D0A3E3-81C0-4479-B6A5-5D45DF0A8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444" y="3251537"/>
            <a:ext cx="1522276" cy="10156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ECRS project started in 1/2022 with a go-live target prior to the EMS Freeze</a:t>
            </a:r>
            <a:endParaRPr lang="en-US" sz="1200" b="0" dirty="0"/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567535"/>
            <a:ext cx="1674676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Mid-2023 – Mid-2024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359166"/>
            <a:ext cx="3705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855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strike="sngStrike" kern="0" dirty="0"/>
              <a:t>NPRR1108(a) – Outage Scheduler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strike="sngStrike" kern="0" dirty="0"/>
              <a:t>NPRR1108(b) – Reporting changes</a:t>
            </a: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CE0C8AE6-860B-445E-B2AB-379DA8C8C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199" y="2487049"/>
            <a:ext cx="1522277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SCR789 Ph2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Late 2022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25590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941, 945, 962, 965, 1004, 1006, 1019, 1023, 1030, 1032, 1034, 1040, 1057                  SCRs: 799, 805,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3860C0A6-4EEB-4927-A324-0A45CB5BF0F1}"/>
              </a:ext>
            </a:extLst>
          </p:cNvPr>
          <p:cNvSpPr txBox="1"/>
          <p:nvPr/>
        </p:nvSpPr>
        <p:spPr>
          <a:xfrm>
            <a:off x="5701756" y="135433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1" name="TextBox 12">
            <a:extLst>
              <a:ext uri="{FF2B5EF4-FFF2-40B4-BE49-F238E27FC236}">
                <a16:creationId xmlns:a16="http://schemas.microsoft.com/office/drawing/2014/main" id="{8EE7D6DF-0F7B-475F-9021-F58A4E3A0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0903" y="4337490"/>
            <a:ext cx="2087297" cy="72327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NPRR1120 Firm Fuel Supply Service RFP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Issue no later than 8/1/2022</a:t>
            </a:r>
          </a:p>
        </p:txBody>
      </p:sp>
      <p:sp>
        <p:nvSpPr>
          <p:cNvPr id="43" name="TextBox 12">
            <a:extLst>
              <a:ext uri="{FF2B5EF4-FFF2-40B4-BE49-F238E27FC236}">
                <a16:creationId xmlns:a16="http://schemas.microsoft.com/office/drawing/2014/main" id="{6D07F86E-F5EB-40C8-B2CB-F2D07AFA7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27" y="4114800"/>
            <a:ext cx="1517904" cy="86946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NPRR1093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600" b="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/>
              <a:t>Workshop 4/25/2022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/>
              <a:t>MOTE 5/5/2022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dirty="0">
                <a:solidFill>
                  <a:srgbClr val="FF0000"/>
                </a:solidFill>
              </a:rPr>
              <a:t>MOTE Q&amp;A 5/12/2022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:a16="http://schemas.microsoft.com/office/drawing/2014/main" id="{2E588B87-BA5A-439F-A756-B29749A94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397" y="2966026"/>
            <a:ext cx="1294892" cy="110799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NPRR1120 Firm Fuel Supply Service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Contracts start in November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44AC747-E27C-41AA-AA56-BBEFE14CAC1F}"/>
              </a:ext>
            </a:extLst>
          </p:cNvPr>
          <p:cNvCxnSpPr>
            <a:cxnSpLocks/>
          </p:cNvCxnSpPr>
          <p:nvPr/>
        </p:nvCxnSpPr>
        <p:spPr>
          <a:xfrm flipH="1" flipV="1">
            <a:off x="5476670" y="1600552"/>
            <a:ext cx="695530" cy="486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12">
            <a:extLst>
              <a:ext uri="{FF2B5EF4-FFF2-40B4-BE49-F238E27FC236}">
                <a16:creationId xmlns:a16="http://schemas.microsoft.com/office/drawing/2014/main" id="{F27A6DBD-3394-4702-8BAE-1D263496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104" y="4129169"/>
            <a:ext cx="144765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6/4 – </a:t>
            </a:r>
            <a:r>
              <a:rPr lang="en-US" sz="1200" kern="0" dirty="0">
                <a:solidFill>
                  <a:srgbClr val="FF0000"/>
                </a:solidFill>
              </a:rPr>
              <a:t>6/6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08946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strike="sngStrike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7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successful go-live in early February</a:t>
            </a:r>
            <a:r>
              <a:rPr lang="en-US" sz="1400" dirty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Target first new DGR in model in the April 2022 model load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NPRR917, NPRR1016, NPRR1052, NPRR1065, PGRR082, NOGRR212,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7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decoupled into separate efforts below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3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 – BESTF-3 ESR Contribution to Physical Responsive Capability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and RT On-Line Reserve Capacity Calcs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TARGETING IMPLEMENTATION IN 2022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Single Model Registration and</a:t>
            </a:r>
            <a:r>
              <a:rPr lang="en-US" sz="1100" dirty="0"/>
              <a:t>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TARGETING IMPLEMENTATION IN 2022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NPRR989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NPRR1038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POTENTIAL IMPLEMENTATION IN 2022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RUN IN PARALLEL WITH RARF REPLACEMENT – TARGET GO-LIVE 2023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– BESTF-3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Contribution to Physical Responsive Capability and </a:t>
            </a:r>
            <a:r>
              <a:rPr lang="en-US" sz="1100" dirty="0"/>
              <a:t>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EXPECTED IMPLEMENTATION AFTER ECRS IN 2023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FD063B6F-61CD-45D4-BDA9-E1141298E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8556" y="1185395"/>
            <a:ext cx="3224843" cy="2277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3">
                    <a:lumMod val="75000"/>
                  </a:schemeClr>
                </a:solidFill>
              </a:rPr>
              <a:t>Revised go-live target = 2022-R5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FD17AAD-4439-4FA6-B30B-F20DA6AB470A}"/>
              </a:ext>
            </a:extLst>
          </p:cNvPr>
          <p:cNvSpPr/>
          <p:nvPr/>
        </p:nvSpPr>
        <p:spPr>
          <a:xfrm>
            <a:off x="762000" y="2742595"/>
            <a:ext cx="8229600" cy="4495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8BD96C-200F-4CE0-88D1-A1D7232F3924}"/>
              </a:ext>
            </a:extLst>
          </p:cNvPr>
          <p:cNvSpPr/>
          <p:nvPr/>
        </p:nvSpPr>
        <p:spPr>
          <a:xfrm>
            <a:off x="739698" y="4896406"/>
            <a:ext cx="8229600" cy="8762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B28C31B-4DA4-41FD-92F9-21A7A444EE19}"/>
              </a:ext>
            </a:extLst>
          </p:cNvPr>
          <p:cNvSpPr/>
          <p:nvPr/>
        </p:nvSpPr>
        <p:spPr>
          <a:xfrm>
            <a:off x="741556" y="3192094"/>
            <a:ext cx="8229600" cy="536627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64D04A8-3432-4148-B31D-80F956226D4A}"/>
              </a:ext>
            </a:extLst>
          </p:cNvPr>
          <p:cNvSpPr/>
          <p:nvPr/>
        </p:nvSpPr>
        <p:spPr>
          <a:xfrm>
            <a:off x="741556" y="3729821"/>
            <a:ext cx="8229600" cy="64511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C48A5F0-372F-4F55-AF0F-87CED616BBA5}"/>
              </a:ext>
            </a:extLst>
          </p:cNvPr>
          <p:cNvSpPr/>
          <p:nvPr/>
        </p:nvSpPr>
        <p:spPr>
          <a:xfrm>
            <a:off x="762000" y="5765202"/>
            <a:ext cx="8229600" cy="520365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DAB889-B503-4BBA-9892-497E5DA71A5A}"/>
              </a:ext>
            </a:extLst>
          </p:cNvPr>
          <p:cNvSpPr/>
          <p:nvPr/>
        </p:nvSpPr>
        <p:spPr>
          <a:xfrm>
            <a:off x="741556" y="4374941"/>
            <a:ext cx="8229600" cy="526071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E9428497-CF1B-40DC-91CC-5DE8A4D4D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7032" y="2992676"/>
            <a:ext cx="1402266" cy="22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3">
                    <a:lumMod val="75000"/>
                  </a:schemeClr>
                </a:solidFill>
              </a:rPr>
              <a:t>RELIABILITY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2DAAC54C-D411-48B3-987A-EB07842C1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334" y="3505639"/>
            <a:ext cx="1402266" cy="22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3">
                    <a:lumMod val="75000"/>
                  </a:schemeClr>
                </a:solidFill>
              </a:rPr>
              <a:t>RELIABILITY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9DAB0A-272A-40E7-9D5C-655D9C469050}"/>
              </a:ext>
            </a:extLst>
          </p:cNvPr>
          <p:cNvSpPr/>
          <p:nvPr/>
        </p:nvSpPr>
        <p:spPr>
          <a:xfrm rot="20791737">
            <a:off x="6850250" y="1700582"/>
            <a:ext cx="194155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cap="none" spc="0" dirty="0">
                <a:ln/>
                <a:solidFill>
                  <a:schemeClr val="accent3"/>
                </a:solidFill>
                <a:effectLst/>
              </a:rPr>
              <a:t>Project Complete!</a:t>
            </a:r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51393"/>
              </p:ext>
            </p:extLst>
          </p:nvPr>
        </p:nvGraphicFramePr>
        <p:xfrm>
          <a:off x="89933" y="1557145"/>
          <a:ext cx="8955921" cy="3654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RMGRR168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Modify ERCOT’s Mass Transition 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$50k-$75k, 5-8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Registration systems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Work into project queue without disrupting other projects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Discussed at 5/3/2022 RMS meeting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Additional time requested to complete 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Extra time has been needed due to: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Outreach to other ISOs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to research potential solutions (build vs. buy)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Estimation team involved in critical in-flight projects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to estimate takes longer when a new system is to being contemplated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Targeting IA for June or July PRS meeting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401391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225523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3600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340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629925"/>
              </p:ext>
            </p:extLst>
          </p:nvPr>
        </p:nvGraphicFramePr>
        <p:xfrm>
          <a:off x="3769749" y="1339579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066800"/>
            <a:ext cx="8534401" cy="51054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Next meeting is scheduled for 05/19/2022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2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Agenda still under development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8580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“Not Starte</a:t>
            </a:r>
            <a:r>
              <a:rPr lang="en-US" dirty="0"/>
              <a:t>d” Revision Request List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4876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A file with “Not Started” Revision Requests will be posted prior to the May PRS meeting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Preliminary comments will be included on some line items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ERCOT will be working on additional comments prior to June PRS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Primary discussion at May PRS will be the structure of the posted file to help everyone prepare for a more detailed discussion in June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Follow-up discussion to be held at the June/July PRS: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Items that conflict with critical in-flight initiatives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Items that may have a pathway to implementation in the next 6-12 months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Market feedback on priority of the items in #2 above</a:t>
            </a:r>
          </a:p>
        </p:txBody>
      </p:sp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336750</TotalTime>
  <Words>1175</Words>
  <Application>Microsoft Office PowerPoint</Application>
  <PresentationFormat>On-screen Show (4:3)</PresentationFormat>
  <Paragraphs>292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Board Approved NPRRs / SCRs / xGRRs </vt:lpstr>
      <vt:lpstr>In-Flight Strategic Projects</vt:lpstr>
      <vt:lpstr>Priority / Rank Options for Revision Requests with Impacts</vt:lpstr>
      <vt:lpstr>ERCOT Technology Working Group (TWG)</vt:lpstr>
      <vt:lpstr>“Not Started” Revision Request 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3079</cp:revision>
  <cp:lastPrinted>2020-02-05T17:47:59Z</cp:lastPrinted>
  <dcterms:created xsi:type="dcterms:W3CDTF">2016-01-21T15:20:31Z</dcterms:created>
  <dcterms:modified xsi:type="dcterms:W3CDTF">2022-05-09T19:24:22Z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