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6"/>
  </p:notesMasterIdLst>
  <p:handoutMasterIdLst>
    <p:handoutMasterId r:id="rId17"/>
  </p:handoutMasterIdLst>
  <p:sldIdLst>
    <p:sldId id="260" r:id="rId5"/>
    <p:sldId id="369" r:id="rId6"/>
    <p:sldId id="370" r:id="rId7"/>
    <p:sldId id="294" r:id="rId8"/>
    <p:sldId id="367" r:id="rId9"/>
    <p:sldId id="372" r:id="rId10"/>
    <p:sldId id="375" r:id="rId11"/>
    <p:sldId id="374" r:id="rId12"/>
    <p:sldId id="373" r:id="rId13"/>
    <p:sldId id="371" r:id="rId14"/>
    <p:sldId id="350" r:id="rId15"/>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68" d="100"/>
          <a:sy n="68" d="100"/>
        </p:scale>
        <p:origin x="1476" y="60"/>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slideMaster" Target="slideMasters/slideMaster1.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5/18/2022</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5/18/2022</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5819220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370716979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a:latin typeface="Calibri" panose="020F0502020204030204" pitchFamily="34" charset="0"/>
            </a:endParaRPr>
          </a:p>
        </p:txBody>
      </p:sp>
    </p:spTree>
    <p:extLst>
      <p:ext uri="{BB962C8B-B14F-4D97-AF65-F5344CB8AC3E}">
        <p14:creationId xmlns:p14="http://schemas.microsoft.com/office/powerpoint/2010/main" val="14587134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289317106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33140605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7</a:t>
            </a:fld>
            <a:endParaRPr lang="en-US" altLang="en-US"/>
          </a:p>
        </p:txBody>
      </p:sp>
    </p:spTree>
    <p:extLst>
      <p:ext uri="{BB962C8B-B14F-4D97-AF65-F5344CB8AC3E}">
        <p14:creationId xmlns:p14="http://schemas.microsoft.com/office/powerpoint/2010/main" val="278259098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8</a:t>
            </a:fld>
            <a:endParaRPr lang="en-US" altLang="en-US"/>
          </a:p>
        </p:txBody>
      </p:sp>
    </p:spTree>
    <p:extLst>
      <p:ext uri="{BB962C8B-B14F-4D97-AF65-F5344CB8AC3E}">
        <p14:creationId xmlns:p14="http://schemas.microsoft.com/office/powerpoint/2010/main" val="117973175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9</a:t>
            </a:fld>
            <a:endParaRPr lang="en-US" altLang="en-US"/>
          </a:p>
        </p:txBody>
      </p:sp>
    </p:spTree>
    <p:extLst>
      <p:ext uri="{BB962C8B-B14F-4D97-AF65-F5344CB8AC3E}">
        <p14:creationId xmlns:p14="http://schemas.microsoft.com/office/powerpoint/2010/main" val="127076410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10</a:t>
            </a:fld>
            <a:endParaRPr lang="en-US" altLang="en-US"/>
          </a:p>
        </p:txBody>
      </p:sp>
    </p:spTree>
    <p:extLst>
      <p:ext uri="{BB962C8B-B14F-4D97-AF65-F5344CB8AC3E}">
        <p14:creationId xmlns:p14="http://schemas.microsoft.com/office/powerpoint/2010/main" val="371312799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18289848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May 2022</a:t>
            </a:r>
          </a:p>
        </p:txBody>
      </p:sp>
    </p:spTree>
    <p:extLst>
      <p:ext uri="{BB962C8B-B14F-4D97-AF65-F5344CB8AC3E}">
        <p14:creationId xmlns:p14="http://schemas.microsoft.com/office/powerpoint/2010/main" val="217203498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5374854"/>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1191801784"/>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5: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May 25, 2022</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NPRR1130, Weatherization Inspection Fees Sunset Date Extension – URGENT [ERCOT]</a:t>
            </a:r>
            <a:endParaRPr lang="en-US" sz="1800" dirty="0"/>
          </a:p>
        </p:txBody>
      </p:sp>
      <p:sp>
        <p:nvSpPr>
          <p:cNvPr id="14339" name="Rectangle 2"/>
          <p:cNvSpPr>
            <a:spLocks noChangeArrowheads="1"/>
          </p:cNvSpPr>
          <p:nvPr/>
        </p:nvSpPr>
        <p:spPr bwMode="auto">
          <a:xfrm>
            <a:off x="190500" y="774492"/>
            <a:ext cx="8612307"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August 1, 2022</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extends the current sunset date of September 1, 2022, to July 31, 2023, for the weatherization inspection fees listed on the ERCOT Fee Schedule.</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a:t>
            </a:r>
            <a:r>
              <a:rPr lang="en-US" sz="1800" kern="1200" dirty="0">
                <a:effectLst/>
                <a:latin typeface="+mn-lt"/>
                <a:ea typeface="Times New Roman" panose="02020603050405020304" pitchFamily="18" charset="0"/>
              </a:rPr>
              <a:t>On 5/11/22, PRS voted to grant NPRR1130 Urgent status; to recommend approval of NPRR1130 as amended by the 5/6/22 ERCOT comments as revised by PRS; and to forward to TAC NPRR1130 and the 4/22/22 Impact Analysis.  There were two abstentions from the Independent Generator (Luminant Generation, Enel Green Power) Market Segment.</a:t>
            </a:r>
            <a:endParaRPr lang="en-US" sz="1800" dirty="0">
              <a:effectLst/>
              <a:latin typeface="+mn-lt"/>
              <a:ea typeface="Times New Roman" panose="02020603050405020304" pitchFamily="18" charset="0"/>
            </a:endParaRPr>
          </a:p>
        </p:txBody>
      </p:sp>
    </p:spTree>
    <p:extLst>
      <p:ext uri="{BB962C8B-B14F-4D97-AF65-F5344CB8AC3E}">
        <p14:creationId xmlns:p14="http://schemas.microsoft.com/office/powerpoint/2010/main" val="396334731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a:solidFill>
                  <a:schemeClr val="accent1"/>
                </a:solidFill>
              </a:rPr>
              <a:t>2022 Release Targets – Board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11</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90890"/>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957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33516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Various Dates</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4/5 – 4/7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5/24 – 5/26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7/26 – 7/28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10/4 – 10/6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12/6 – 12/8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LPGRR068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NPRR1054</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NOGRR210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RRGRR025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NPRR917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NPRR1065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NPRR1016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PGRR082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NOGRR212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 </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NPRR939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NPRR1113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NOGRR232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OBDRR035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SCR814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err="1">
                          <a:ln>
                            <a:noFill/>
                          </a:ln>
                          <a:solidFill>
                            <a:srgbClr val="FF0000"/>
                          </a:solidFill>
                          <a:effectLst/>
                          <a:latin typeface="Courier New" pitchFamily="49" charset="0"/>
                          <a:ea typeface="+mn-ea"/>
                          <a:cs typeface="+mn-cs"/>
                        </a:rPr>
                        <a:t>MarkeTrak</a:t>
                      </a:r>
                      <a:r>
                        <a:rPr kumimoji="0" lang="en-US" sz="1100" b="0" i="0" u="none" strike="noStrike" kern="1200" cap="none" normalizeH="0" baseline="0" dirty="0">
                          <a:ln>
                            <a:noFill/>
                          </a:ln>
                          <a:solidFill>
                            <a:srgbClr val="FF0000"/>
                          </a:solidFill>
                          <a:effectLst/>
                          <a:latin typeface="Courier New" pitchFamily="49" charset="0"/>
                          <a:ea typeface="+mn-ea"/>
                          <a:cs typeface="+mn-cs"/>
                        </a:rPr>
                        <a:t> User Interface Refresh</a:t>
                      </a:r>
                      <a:endParaRPr kumimoji="0" lang="en-US" sz="8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FFR Advancement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(NPRR863 FFR)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NPRR1108</a:t>
                      </a:r>
                      <a:r>
                        <a:rPr kumimoji="0" lang="en-US" sz="900" b="0" i="0" u="none" strike="sngStrike" kern="1200" cap="none" normalizeH="0" baseline="0" dirty="0">
                          <a:ln>
                            <a:noFill/>
                          </a:ln>
                          <a:solidFill>
                            <a:schemeClr val="tx1"/>
                          </a:solidFill>
                          <a:effectLst/>
                          <a:latin typeface="Courier New" pitchFamily="49" charset="0"/>
                          <a:ea typeface="+mn-ea"/>
                          <a:cs typeface="+mn-cs"/>
                        </a:rPr>
                        <a:t>(b)</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963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5" name="TextBox 14">
            <a:extLst>
              <a:ext uri="{FF2B5EF4-FFF2-40B4-BE49-F238E27FC236}">
                <a16:creationId xmlns:a16="http://schemas.microsoft.com/office/drawing/2014/main" id="{DB66D30A-5487-421A-AF14-94F22B0D24BF}"/>
              </a:ext>
            </a:extLst>
          </p:cNvPr>
          <p:cNvSpPr txBox="1"/>
          <p:nvPr/>
        </p:nvSpPr>
        <p:spPr>
          <a:xfrm>
            <a:off x="4201451" y="1357965"/>
            <a:ext cx="370549" cy="69249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16" name="TextBox 15">
            <a:extLst>
              <a:ext uri="{FF2B5EF4-FFF2-40B4-BE49-F238E27FC236}">
                <a16:creationId xmlns:a16="http://schemas.microsoft.com/office/drawing/2014/main" id="{30D129D9-5EC9-4C95-AE8F-C1AA796BE5ED}"/>
              </a:ext>
            </a:extLst>
          </p:cNvPr>
          <p:cNvSpPr txBox="1"/>
          <p:nvPr/>
        </p:nvSpPr>
        <p:spPr>
          <a:xfrm>
            <a:off x="4201450" y="2018757"/>
            <a:ext cx="370549" cy="183127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rPr>
              <a:t>E</a:t>
            </a: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17" name="TextBox 16">
            <a:extLst>
              <a:ext uri="{FF2B5EF4-FFF2-40B4-BE49-F238E27FC236}">
                <a16:creationId xmlns:a16="http://schemas.microsoft.com/office/drawing/2014/main" id="{4E236AF0-CB79-4485-8403-335353F306BE}"/>
              </a:ext>
            </a:extLst>
          </p:cNvPr>
          <p:cNvSpPr txBox="1"/>
          <p:nvPr/>
        </p:nvSpPr>
        <p:spPr>
          <a:xfrm>
            <a:off x="1283467" y="1357965"/>
            <a:ext cx="370549" cy="261610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8" name="TextBox 12">
            <a:extLst>
              <a:ext uri="{FF2B5EF4-FFF2-40B4-BE49-F238E27FC236}">
                <a16:creationId xmlns:a16="http://schemas.microsoft.com/office/drawing/2014/main" id="{E8A5F11A-FAC8-44E9-A124-974A9FD48A9E}"/>
              </a:ext>
            </a:extLst>
          </p:cNvPr>
          <p:cNvSpPr txBox="1">
            <a:spLocks noChangeArrowheads="1"/>
          </p:cNvSpPr>
          <p:nvPr/>
        </p:nvSpPr>
        <p:spPr bwMode="auto">
          <a:xfrm>
            <a:off x="1600200" y="3163669"/>
            <a:ext cx="1517904" cy="646331"/>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Securitization Subchapter N</a:t>
            </a:r>
            <a:r>
              <a:rPr kumimoji="0" lang="en-US" sz="1200" b="0" i="0" u="none" strike="noStrike" kern="1200" cap="none" spc="0" normalizeH="0" baseline="0" noProof="0" dirty="0">
                <a:ln>
                  <a:noFill/>
                </a:ln>
                <a:solidFill>
                  <a:prstClr val="black"/>
                </a:solidFill>
                <a:effectLst/>
                <a:uLnTx/>
                <a:uFillTx/>
                <a:latin typeface="Arial" charset="0"/>
                <a:ea typeface="+mn-ea"/>
                <a:cs typeface="+mn-cs"/>
              </a:rPr>
              <a:t> March Go-Live</a:t>
            </a:r>
          </a:p>
        </p:txBody>
      </p:sp>
      <p:sp>
        <p:nvSpPr>
          <p:cNvPr id="20" name="TextBox 12">
            <a:extLst>
              <a:ext uri="{FF2B5EF4-FFF2-40B4-BE49-F238E27FC236}">
                <a16:creationId xmlns:a16="http://schemas.microsoft.com/office/drawing/2014/main" id="{90D0A3E3-81C0-4479-B6A5-5D45DF0A83DC}"/>
              </a:ext>
            </a:extLst>
          </p:cNvPr>
          <p:cNvSpPr txBox="1">
            <a:spLocks noChangeArrowheads="1"/>
          </p:cNvSpPr>
          <p:nvPr/>
        </p:nvSpPr>
        <p:spPr bwMode="auto">
          <a:xfrm>
            <a:off x="7461444" y="3251537"/>
            <a:ext cx="1522276" cy="1015663"/>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ECRS project started in 1/2022 with a go-live target prior to the EMS Freeze</a:t>
            </a:r>
            <a:endParaRPr kumimoji="0" lang="en-US" sz="1200" b="0" i="0" u="none" strike="noStrike" kern="1200" cap="none" spc="0" normalizeH="0" baseline="0" noProof="0" dirty="0">
              <a:ln>
                <a:noFill/>
              </a:ln>
              <a:solidFill>
                <a:prstClr val="black"/>
              </a:solidFill>
              <a:effectLst/>
              <a:uLnTx/>
              <a:uFillTx/>
              <a:latin typeface="Arial" charset="0"/>
              <a:ea typeface="+mn-ea"/>
              <a:cs typeface="+mn-cs"/>
            </a:endParaRPr>
          </a:p>
        </p:txBody>
      </p:sp>
      <p:sp>
        <p:nvSpPr>
          <p:cNvPr id="21" name="TextBox 12">
            <a:extLst>
              <a:ext uri="{FF2B5EF4-FFF2-40B4-BE49-F238E27FC236}">
                <a16:creationId xmlns:a16="http://schemas.microsoft.com/office/drawing/2014/main" id="{894621B8-4089-424A-89E2-FA6B0C81EB37}"/>
              </a:ext>
            </a:extLst>
          </p:cNvPr>
          <p:cNvSpPr txBox="1">
            <a:spLocks noChangeArrowheads="1"/>
          </p:cNvSpPr>
          <p:nvPr/>
        </p:nvSpPr>
        <p:spPr bwMode="auto">
          <a:xfrm>
            <a:off x="160279" y="3914001"/>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27" name="TextBox 12">
            <a:extLst>
              <a:ext uri="{FF2B5EF4-FFF2-40B4-BE49-F238E27FC236}">
                <a16:creationId xmlns:a16="http://schemas.microsoft.com/office/drawing/2014/main" id="{91228DEC-7DCD-4F3E-B94B-ED94A1A58744}"/>
              </a:ext>
            </a:extLst>
          </p:cNvPr>
          <p:cNvSpPr txBox="1">
            <a:spLocks noChangeArrowheads="1"/>
          </p:cNvSpPr>
          <p:nvPr/>
        </p:nvSpPr>
        <p:spPr bwMode="auto">
          <a:xfrm>
            <a:off x="7315200" y="4567535"/>
            <a:ext cx="1674676"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EMS Freeze</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Mid-2023 – Mid-2024</a:t>
            </a:r>
          </a:p>
        </p:txBody>
      </p:sp>
      <p:sp>
        <p:nvSpPr>
          <p:cNvPr id="31" name="TextBox 30">
            <a:extLst>
              <a:ext uri="{FF2B5EF4-FFF2-40B4-BE49-F238E27FC236}">
                <a16:creationId xmlns:a16="http://schemas.microsoft.com/office/drawing/2014/main" id="{FAFD570D-FC2B-499D-ABED-C30625E18FC6}"/>
              </a:ext>
            </a:extLst>
          </p:cNvPr>
          <p:cNvSpPr txBox="1"/>
          <p:nvPr/>
        </p:nvSpPr>
        <p:spPr>
          <a:xfrm>
            <a:off x="7157535" y="1359166"/>
            <a:ext cx="370549" cy="861774"/>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36" name="TextBox 35">
            <a:extLst>
              <a:ext uri="{FF2B5EF4-FFF2-40B4-BE49-F238E27FC236}">
                <a16:creationId xmlns:a16="http://schemas.microsoft.com/office/drawing/2014/main" id="{08F9B4E1-51C2-44A0-884E-8E4AD146FBC5}"/>
              </a:ext>
            </a:extLst>
          </p:cNvPr>
          <p:cNvSpPr txBox="1"/>
          <p:nvPr/>
        </p:nvSpPr>
        <p:spPr>
          <a:xfrm>
            <a:off x="1241941" y="4211598"/>
            <a:ext cx="370549" cy="89255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9" name="TextBox 8">
            <a:extLst>
              <a:ext uri="{FF2B5EF4-FFF2-40B4-BE49-F238E27FC236}">
                <a16:creationId xmlns:a16="http://schemas.microsoft.com/office/drawing/2014/main" id="{41B47183-A9A5-429E-88CD-7459ED502EDB}"/>
              </a:ext>
            </a:extLst>
          </p:cNvPr>
          <p:cNvSpPr txBox="1"/>
          <p:nvPr/>
        </p:nvSpPr>
        <p:spPr>
          <a:xfrm rot="16200000">
            <a:off x="-183322" y="2891844"/>
            <a:ext cx="995785" cy="276999"/>
          </a:xfrm>
          <a:prstGeom prst="rect">
            <a:avLst/>
          </a:prstGeom>
          <a:no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sng" strike="noStrike" kern="1200" cap="none" spc="0" normalizeH="0" baseline="0" noProof="0" dirty="0">
                <a:ln>
                  <a:noFill/>
                </a:ln>
                <a:solidFill>
                  <a:prstClr val="black"/>
                </a:solidFill>
                <a:effectLst/>
                <a:uLnTx/>
                <a:uFillTx/>
                <a:latin typeface="Arial" panose="020B0604020202020204"/>
                <a:ea typeface="+mn-ea"/>
                <a:cs typeface="+mn-cs"/>
              </a:rPr>
              <a:t>DGR/DESR</a:t>
            </a: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70115" y="5603855"/>
            <a:ext cx="2505302" cy="461665"/>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NPRR1054(a) – Portion of gray box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sngStrike" kern="0" cap="none" spc="0" normalizeH="0" baseline="0" noProof="0" dirty="0">
                <a:ln>
                  <a:noFill/>
                </a:ln>
                <a:solidFill>
                  <a:prstClr val="black"/>
                </a:solidFill>
                <a:effectLst/>
                <a:uLnTx/>
                <a:uFillTx/>
                <a:latin typeface="Arial" charset="0"/>
                <a:ea typeface="+mn-ea"/>
                <a:cs typeface="+mn-cs"/>
              </a:rPr>
              <a:t>NPRR1108(a) – Outage Scheduler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sngStrike" kern="0" cap="none" spc="0" normalizeH="0" baseline="0" noProof="0" dirty="0">
                <a:ln>
                  <a:noFill/>
                </a:ln>
                <a:solidFill>
                  <a:prstClr val="black"/>
                </a:solidFill>
                <a:effectLst/>
                <a:uLnTx/>
                <a:uFillTx/>
                <a:latin typeface="Arial" charset="0"/>
                <a:ea typeface="+mn-ea"/>
                <a:cs typeface="+mn-cs"/>
              </a:rPr>
              <a:t>NPRR1108(b) – Reporting changes</a:t>
            </a:r>
          </a:p>
        </p:txBody>
      </p:sp>
      <p:sp>
        <p:nvSpPr>
          <p:cNvPr id="34" name="TextBox 12">
            <a:extLst>
              <a:ext uri="{FF2B5EF4-FFF2-40B4-BE49-F238E27FC236}">
                <a16:creationId xmlns:a16="http://schemas.microsoft.com/office/drawing/2014/main" id="{CE0C8AE6-860B-445E-B2AB-379DA8C8C9D5}"/>
              </a:ext>
            </a:extLst>
          </p:cNvPr>
          <p:cNvSpPr txBox="1">
            <a:spLocks noChangeArrowheads="1"/>
          </p:cNvSpPr>
          <p:nvPr/>
        </p:nvSpPr>
        <p:spPr bwMode="auto">
          <a:xfrm>
            <a:off x="7465199" y="2487049"/>
            <a:ext cx="1522277"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SCR789 Ph2</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Late 2022</a:t>
            </a:r>
          </a:p>
        </p:txBody>
      </p:sp>
      <p:graphicFrame>
        <p:nvGraphicFramePr>
          <p:cNvPr id="40" name="Table 39">
            <a:extLst>
              <a:ext uri="{FF2B5EF4-FFF2-40B4-BE49-F238E27FC236}">
                <a16:creationId xmlns:a16="http://schemas.microsoft.com/office/drawing/2014/main" id="{BB347731-9DCF-4A6B-84CF-377681286AF3}"/>
              </a:ext>
            </a:extLst>
          </p:cNvPr>
          <p:cNvGraphicFramePr>
            <a:graphicFrameLocks noGrp="1"/>
          </p:cNvGraphicFramePr>
          <p:nvPr/>
        </p:nvGraphicFramePr>
        <p:xfrm>
          <a:off x="176358" y="5184590"/>
          <a:ext cx="8799059" cy="365760"/>
        </p:xfrm>
        <a:graphic>
          <a:graphicData uri="http://schemas.openxmlformats.org/drawingml/2006/table">
            <a:tbl>
              <a:tblPr firstRow="1" bandRow="1"/>
              <a:tblGrid>
                <a:gridCol w="966642">
                  <a:extLst>
                    <a:ext uri="{9D8B030D-6E8A-4147-A177-3AD203B41FA5}">
                      <a16:colId xmlns:a16="http://schemas.microsoft.com/office/drawing/2014/main" val="20000"/>
                    </a:ext>
                  </a:extLst>
                </a:gridCol>
                <a:gridCol w="78324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200" b="1" dirty="0">
                          <a:solidFill>
                            <a:schemeClr val="tx1"/>
                          </a:solidFill>
                        </a:rPr>
                        <a:t>TBD Items</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0" strike="noStrike" kern="1200" baseline="0" dirty="0">
                          <a:solidFill>
                            <a:schemeClr val="tx1"/>
                          </a:solidFill>
                          <a:latin typeface="+mn-lt"/>
                          <a:ea typeface="+mn-ea"/>
                          <a:cs typeface="+mn-cs"/>
                        </a:rPr>
                        <a:t>NPRRs: 484, 825(b), 826, 829, 841, 857, 879, 885, 904, 918, 930, 935(b), 936, 941, 945, 962, 965, 1004, 1006, 1019, 1023, 1030, 1032, 1034, 1040, 1057                  SCRs: 799, 805, 812                Market Guides: PGRR066, PGRR076       Other Binding Docs: OBDRR009</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35" name="TextBox 34">
            <a:extLst>
              <a:ext uri="{FF2B5EF4-FFF2-40B4-BE49-F238E27FC236}">
                <a16:creationId xmlns:a16="http://schemas.microsoft.com/office/drawing/2014/main" id="{3860C0A6-4EEB-4927-A324-0A45CB5BF0F1}"/>
              </a:ext>
            </a:extLst>
          </p:cNvPr>
          <p:cNvSpPr txBox="1"/>
          <p:nvPr/>
        </p:nvSpPr>
        <p:spPr>
          <a:xfrm>
            <a:off x="5701756" y="135433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p:txBody>
      </p:sp>
      <p:sp>
        <p:nvSpPr>
          <p:cNvPr id="37" name="TextBox 36">
            <a:extLst>
              <a:ext uri="{FF2B5EF4-FFF2-40B4-BE49-F238E27FC236}">
                <a16:creationId xmlns:a16="http://schemas.microsoft.com/office/drawing/2014/main" id="{7F39025C-9B89-4268-9923-9C14C61F09D8}"/>
              </a:ext>
            </a:extLst>
          </p:cNvPr>
          <p:cNvSpPr txBox="1"/>
          <p:nvPr/>
        </p:nvSpPr>
        <p:spPr>
          <a:xfrm>
            <a:off x="1271463" y="1799349"/>
            <a:ext cx="370549" cy="89255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p:txBody>
      </p:sp>
      <p:sp>
        <p:nvSpPr>
          <p:cNvPr id="39" name="TextBox 38">
            <a:extLst>
              <a:ext uri="{FF2B5EF4-FFF2-40B4-BE49-F238E27FC236}">
                <a16:creationId xmlns:a16="http://schemas.microsoft.com/office/drawing/2014/main" id="{FA943662-C4C1-42EA-AC48-DAABC68A57CE}"/>
              </a:ext>
            </a:extLst>
          </p:cNvPr>
          <p:cNvSpPr txBox="1"/>
          <p:nvPr/>
        </p:nvSpPr>
        <p:spPr>
          <a:xfrm>
            <a:off x="1297212" y="1372107"/>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41" name="TextBox 12">
            <a:extLst>
              <a:ext uri="{FF2B5EF4-FFF2-40B4-BE49-F238E27FC236}">
                <a16:creationId xmlns:a16="http://schemas.microsoft.com/office/drawing/2014/main" id="{8EE7D6DF-0F7B-475F-9021-F58A4E3A0A93}"/>
              </a:ext>
            </a:extLst>
          </p:cNvPr>
          <p:cNvSpPr txBox="1">
            <a:spLocks noChangeArrowheads="1"/>
          </p:cNvSpPr>
          <p:nvPr/>
        </p:nvSpPr>
        <p:spPr bwMode="auto">
          <a:xfrm>
            <a:off x="4650903" y="4337490"/>
            <a:ext cx="2087297" cy="72327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NPRR1120 Firm Fuel Supply Service RFP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0" u="none" strike="noStrike" kern="1200" cap="none" spc="0" normalizeH="0" baseline="0" noProof="0" dirty="0">
              <a:ln>
                <a:noFill/>
              </a:ln>
              <a:solidFill>
                <a:prstClr val="black"/>
              </a:solidFill>
              <a:effectLst/>
              <a:uLnTx/>
              <a:uFillTx/>
              <a:latin typeface="Arial" charset="0"/>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Issue no later than 8/1/2022</a:t>
            </a:r>
          </a:p>
        </p:txBody>
      </p:sp>
      <p:sp>
        <p:nvSpPr>
          <p:cNvPr id="43" name="TextBox 12">
            <a:extLst>
              <a:ext uri="{FF2B5EF4-FFF2-40B4-BE49-F238E27FC236}">
                <a16:creationId xmlns:a16="http://schemas.microsoft.com/office/drawing/2014/main" id="{6D07F86E-F5EB-40C8-B2CB-F2D07AFA7051}"/>
              </a:ext>
            </a:extLst>
          </p:cNvPr>
          <p:cNvSpPr txBox="1">
            <a:spLocks noChangeArrowheads="1"/>
          </p:cNvSpPr>
          <p:nvPr/>
        </p:nvSpPr>
        <p:spPr bwMode="auto">
          <a:xfrm>
            <a:off x="1593927" y="4114800"/>
            <a:ext cx="1517904" cy="86946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NPRR1093</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0" i="0" u="none" strike="noStrike" kern="1200" cap="none" spc="0" normalizeH="0" baseline="0" noProof="0" dirty="0">
              <a:ln>
                <a:noFill/>
              </a:ln>
              <a:solidFill>
                <a:prstClr val="black"/>
              </a:solidFill>
              <a:effectLst/>
              <a:uLnTx/>
              <a:uFillTx/>
              <a:latin typeface="Arial" charset="0"/>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charset="0"/>
                <a:ea typeface="+mn-ea"/>
                <a:cs typeface="+mn-cs"/>
              </a:rPr>
              <a:t>Workshop 4/25/2022</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100" b="0" i="0" u="none" strike="noStrike" kern="1200" cap="none" spc="0" normalizeH="0" baseline="0" noProof="0" dirty="0">
                <a:ln>
                  <a:noFill/>
                </a:ln>
                <a:solidFill>
                  <a:prstClr val="black"/>
                </a:solidFill>
                <a:effectLst/>
                <a:uLnTx/>
                <a:uFillTx/>
                <a:latin typeface="Arial" charset="0"/>
                <a:ea typeface="+mn-ea"/>
                <a:cs typeface="+mn-cs"/>
              </a:rPr>
              <a:t>MOTE 5/5/2022</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50" b="0" i="0" u="none" strike="noStrike" kern="1200" cap="none" spc="0" normalizeH="0" baseline="0" noProof="0" dirty="0">
                <a:ln>
                  <a:noFill/>
                </a:ln>
                <a:solidFill>
                  <a:srgbClr val="FF0000"/>
                </a:solidFill>
                <a:effectLst/>
                <a:uLnTx/>
                <a:uFillTx/>
                <a:latin typeface="Arial" charset="0"/>
                <a:ea typeface="+mn-ea"/>
                <a:cs typeface="+mn-cs"/>
              </a:rPr>
              <a:t>MOTE Q&amp;A 5/12/2022</a:t>
            </a:r>
          </a:p>
        </p:txBody>
      </p:sp>
      <p:sp>
        <p:nvSpPr>
          <p:cNvPr id="46" name="TextBox 12">
            <a:extLst>
              <a:ext uri="{FF2B5EF4-FFF2-40B4-BE49-F238E27FC236}">
                <a16:creationId xmlns:a16="http://schemas.microsoft.com/office/drawing/2014/main" id="{2E588B87-BA5A-439F-A756-B29749A945F7}"/>
              </a:ext>
            </a:extLst>
          </p:cNvPr>
          <p:cNvSpPr txBox="1">
            <a:spLocks noChangeArrowheads="1"/>
          </p:cNvSpPr>
          <p:nvPr/>
        </p:nvSpPr>
        <p:spPr bwMode="auto">
          <a:xfrm>
            <a:off x="6078397" y="2966026"/>
            <a:ext cx="1294892" cy="1107996"/>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NPRR1120 Firm Fuel Supply Service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0" u="none" strike="noStrike" kern="1200" cap="none" spc="0" normalizeH="0" baseline="0" noProof="0" dirty="0">
              <a:ln>
                <a:noFill/>
              </a:ln>
              <a:solidFill>
                <a:prstClr val="black"/>
              </a:solidFill>
              <a:effectLst/>
              <a:uLnTx/>
              <a:uFillTx/>
              <a:latin typeface="Arial" charset="0"/>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Contracts start in November</a:t>
            </a:r>
          </a:p>
        </p:txBody>
      </p:sp>
      <p:cxnSp>
        <p:nvCxnSpPr>
          <p:cNvPr id="42" name="Straight Arrow Connector 41">
            <a:extLst>
              <a:ext uri="{FF2B5EF4-FFF2-40B4-BE49-F238E27FC236}">
                <a16:creationId xmlns:a16="http://schemas.microsoft.com/office/drawing/2014/main" id="{C44AC747-E27C-41AA-AA56-BBEFE14CAC1F}"/>
              </a:ext>
            </a:extLst>
          </p:cNvPr>
          <p:cNvCxnSpPr>
            <a:cxnSpLocks/>
          </p:cNvCxnSpPr>
          <p:nvPr/>
        </p:nvCxnSpPr>
        <p:spPr>
          <a:xfrm flipH="1" flipV="1">
            <a:off x="5476670" y="1600552"/>
            <a:ext cx="695530" cy="48603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44" name="TextBox 12">
            <a:extLst>
              <a:ext uri="{FF2B5EF4-FFF2-40B4-BE49-F238E27FC236}">
                <a16:creationId xmlns:a16="http://schemas.microsoft.com/office/drawing/2014/main" id="{F27A6DBD-3394-4702-8BAE-1D263496CFF9}"/>
              </a:ext>
            </a:extLst>
          </p:cNvPr>
          <p:cNvSpPr txBox="1">
            <a:spLocks noChangeArrowheads="1"/>
          </p:cNvSpPr>
          <p:nvPr/>
        </p:nvSpPr>
        <p:spPr bwMode="auto">
          <a:xfrm>
            <a:off x="3118104" y="4129169"/>
            <a:ext cx="1447659"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6/4 – </a:t>
            </a:r>
            <a:r>
              <a:rPr kumimoji="0" lang="en-US" sz="1200" b="1" i="0" u="none" strike="noStrike" kern="0" cap="none" spc="0" normalizeH="0" baseline="0" noProof="0" dirty="0">
                <a:ln>
                  <a:noFill/>
                </a:ln>
                <a:solidFill>
                  <a:srgbClr val="FF0000"/>
                </a:solidFill>
                <a:effectLst/>
                <a:uLnTx/>
                <a:uFillTx/>
                <a:latin typeface="Arial" charset="0"/>
                <a:ea typeface="+mn-ea"/>
                <a:cs typeface="+mn-cs"/>
              </a:rPr>
              <a:t>6/6</a:t>
            </a:r>
            <a:endParaRPr kumimoji="0" lang="en-US" sz="1200" b="1" i="0" u="none" strike="noStrike" kern="1200" cap="none" spc="0" normalizeH="0" baseline="0" noProof="0" dirty="0">
              <a:ln>
                <a:noFill/>
              </a:ln>
              <a:solidFill>
                <a:srgbClr val="FF0000"/>
              </a:solidFill>
              <a:effectLst/>
              <a:uLnTx/>
              <a:uFillTx/>
              <a:latin typeface="Arial" charset="0"/>
              <a:ea typeface="+mn-ea"/>
              <a:cs typeface="+mn-cs"/>
            </a:endParaRPr>
          </a:p>
        </p:txBody>
      </p:sp>
    </p:spTree>
    <p:extLst>
      <p:ext uri="{BB962C8B-B14F-4D97-AF65-F5344CB8AC3E}">
        <p14:creationId xmlns:p14="http://schemas.microsoft.com/office/powerpoint/2010/main" val="39934197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and No Impact (Vote):</a:t>
            </a:r>
          </a:p>
          <a:p>
            <a:pPr>
              <a:spcAft>
                <a:spcPts val="600"/>
              </a:spcAft>
            </a:pPr>
            <a:r>
              <a:rPr lang="en-US" b="0" dirty="0"/>
              <a:t>NPRR1110, Black Start Requirements Update [ERCOT]</a:t>
            </a:r>
          </a:p>
          <a:p>
            <a:pPr>
              <a:spcAft>
                <a:spcPts val="600"/>
              </a:spcAft>
            </a:pPr>
            <a:r>
              <a:rPr lang="en-US" b="0" dirty="0"/>
              <a:t>NPRR1119, Removal of Extraneous Language Pertaining to the Calculation of Weekly Generation and Load Resource Capacity Forecasts [ERCOT]</a:t>
            </a:r>
          </a:p>
          <a:p>
            <a:pPr>
              <a:spcAft>
                <a:spcPts val="600"/>
              </a:spcAft>
            </a:pPr>
            <a:r>
              <a:rPr lang="en-US" b="0" dirty="0"/>
              <a:t>NPRR1129, Posting ESI IDs of Transmission-Voltage Customer Opt-Outs – URGENT [ERCOT]</a:t>
            </a:r>
          </a:p>
          <a:p>
            <a:pPr>
              <a:spcAft>
                <a:spcPts val="600"/>
              </a:spcAft>
            </a:pPr>
            <a:r>
              <a:rPr lang="en-US" b="0" dirty="0"/>
              <a:t>NPRR1130, Weatherization Inspection Fees Sunset Date Extension – URGENT [ERCOT]</a:t>
            </a:r>
          </a:p>
          <a:p>
            <a:pPr lvl="1"/>
            <a:endParaRPr lang="en-US" dirty="0"/>
          </a:p>
          <a:p>
            <a:pPr lvl="1"/>
            <a:endParaRPr lang="en-US" dirty="0"/>
          </a:p>
          <a:p>
            <a:pPr lvl="1"/>
            <a:endParaRPr lang="en-US" dirty="0"/>
          </a:p>
          <a:p>
            <a:pPr marL="457200" lvl="1" indent="0">
              <a:buNone/>
            </a:pPr>
            <a:endParaRPr lang="en-US" sz="1200" dirty="0"/>
          </a:p>
          <a:p>
            <a:pPr marL="457200" lvl="1" indent="0">
              <a:buNone/>
            </a:pPr>
            <a:endParaRPr lang="en-US"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3736476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with Impacts (Vote):</a:t>
            </a:r>
          </a:p>
          <a:p>
            <a:pPr>
              <a:spcAft>
                <a:spcPts val="600"/>
              </a:spcAft>
            </a:pPr>
            <a:r>
              <a:rPr lang="en-US" b="0" dirty="0"/>
              <a:t>NPRR1100, Allow Generation Resources and Energy Storage Resources to Serve Customer Load When the Customer and the Resource are Disconnected from the ERCOT System – URGENT [Tesla]</a:t>
            </a:r>
          </a:p>
          <a:p>
            <a:pPr lvl="1">
              <a:spcAft>
                <a:spcPts val="600"/>
              </a:spcAft>
            </a:pPr>
            <a:r>
              <a:rPr lang="en-US" dirty="0"/>
              <a:t>IA:  Less thank $5k (O&amp;M)		Priority N/A; Rank N/A</a:t>
            </a:r>
          </a:p>
          <a:p>
            <a:pPr>
              <a:spcAft>
                <a:spcPts val="600"/>
              </a:spcAft>
            </a:pPr>
            <a:r>
              <a:rPr lang="en-US" b="0" dirty="0"/>
              <a:t>NPRR1121, Add a Posting Requirement to the Exceptional Fuel Cost Submission Process [ERCOT]</a:t>
            </a:r>
            <a:endParaRPr lang="en-US" dirty="0"/>
          </a:p>
          <a:p>
            <a:pPr lvl="1">
              <a:spcAft>
                <a:spcPts val="600"/>
              </a:spcAft>
            </a:pPr>
            <a:r>
              <a:rPr lang="en-US" dirty="0"/>
              <a:t>IA:  Between $25k and $45k		Priority 2022; Rank 3590</a:t>
            </a:r>
          </a:p>
          <a:p>
            <a:pPr marL="0" lvl="0" indent="0">
              <a:spcBef>
                <a:spcPct val="0"/>
              </a:spcBef>
              <a:buNone/>
              <a:defRPr/>
            </a:pPr>
            <a:endParaRPr lang="en-US" dirty="0"/>
          </a:p>
          <a:p>
            <a:pPr marL="0" lvl="0" indent="0">
              <a:spcBef>
                <a:spcPct val="0"/>
              </a:spcBef>
              <a:buNone/>
              <a:defRPr/>
            </a:pPr>
            <a:r>
              <a:rPr lang="en-US" dirty="0"/>
              <a:t>Annual Review of Other Binding Documents (OBDs) (Vote)</a:t>
            </a:r>
          </a:p>
          <a:p>
            <a:pPr lvl="0">
              <a:spcBef>
                <a:spcPct val="0"/>
              </a:spcBef>
              <a:defRPr/>
            </a:pPr>
            <a:r>
              <a:rPr lang="en-US" b="0" dirty="0"/>
              <a:t>Pursuant to paragraph (3) of Section 1.1, Summary of the ERCOT Protocols Document, PRS reviewed and unanimously approved the current list of OBDs. </a:t>
            </a:r>
          </a:p>
          <a:p>
            <a:pPr lvl="1">
              <a:spcAft>
                <a:spcPts val="600"/>
              </a:spcAft>
            </a:pPr>
            <a:endParaRPr lang="en-US" b="0" dirty="0"/>
          </a:p>
          <a:p>
            <a:pPr lvl="1"/>
            <a:endParaRPr lang="en-US"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130114021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400" i="1" dirty="0"/>
              <a:t>NPRR1100, Allow Generation Resources and Energy Storage Resources to Serve Customer Load When the Customer and the Resource are Disconnected from the ERCOT System – URGENT [Tesla]</a:t>
            </a:r>
            <a:endParaRPr lang="en-US" sz="1400" dirty="0"/>
          </a:p>
        </p:txBody>
      </p:sp>
      <p:sp>
        <p:nvSpPr>
          <p:cNvPr id="14339" name="Rectangle 2"/>
          <p:cNvSpPr>
            <a:spLocks noChangeArrowheads="1"/>
          </p:cNvSpPr>
          <p:nvPr/>
        </p:nvSpPr>
        <p:spPr bwMode="auto">
          <a:xfrm>
            <a:off x="190500" y="774492"/>
            <a:ext cx="8612307" cy="57554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600" b="1" dirty="0">
                <a:effectLst/>
                <a:latin typeface="+mj-lt"/>
                <a:ea typeface="Times New Roman" panose="02020603050405020304" pitchFamily="18" charset="0"/>
              </a:rPr>
              <a:t>Proposed Effective Date:</a:t>
            </a:r>
            <a:r>
              <a:rPr lang="en-US" sz="1600" dirty="0">
                <a:effectLst/>
                <a:latin typeface="+mj-lt"/>
                <a:ea typeface="Times New Roman" panose="02020603050405020304" pitchFamily="18" charset="0"/>
              </a:rPr>
              <a:t>  Upon system implementation</a:t>
            </a:r>
          </a:p>
          <a:p>
            <a:pPr marL="228600" marR="0" algn="just">
              <a:spcBef>
                <a:spcPts val="0"/>
              </a:spcBef>
              <a:spcAft>
                <a:spcPts val="0"/>
              </a:spcAft>
            </a:pPr>
            <a:r>
              <a:rPr lang="en-US" sz="1600" b="1" dirty="0">
                <a:effectLst/>
                <a:latin typeface="+mj-lt"/>
                <a:ea typeface="Times New Roman" panose="02020603050405020304" pitchFamily="18" charset="0"/>
              </a:rPr>
              <a:t>ERCOT Impact Analysis:  </a:t>
            </a:r>
            <a:r>
              <a:rPr lang="en-US" sz="1600" dirty="0">
                <a:effectLst/>
                <a:latin typeface="+mj-lt"/>
                <a:ea typeface="Times New Roman" panose="02020603050405020304" pitchFamily="18" charset="0"/>
              </a:rPr>
              <a:t>Less than $5k (O&amp;M); no impacts to ERCOT staffing; no impacts to ERCOT computer systems; E</a:t>
            </a:r>
            <a:r>
              <a:rPr lang="x-none" sz="1600" dirty="0">
                <a:effectLst/>
                <a:latin typeface="+mj-lt"/>
                <a:ea typeface="Times New Roman" panose="02020603050405020304" pitchFamily="18" charset="0"/>
              </a:rPr>
              <a:t>RCOT business processes</a:t>
            </a:r>
            <a:r>
              <a:rPr lang="en-US" sz="1600" dirty="0">
                <a:effectLst/>
                <a:latin typeface="+mj-lt"/>
                <a:ea typeface="Times New Roman" panose="02020603050405020304" pitchFamily="18" charset="0"/>
              </a:rPr>
              <a:t> will be updated; no impacts to ERCOT grid operations and practices.</a:t>
            </a:r>
          </a:p>
          <a:p>
            <a:pPr marL="228600" marR="0">
              <a:spcBef>
                <a:spcPts val="0"/>
              </a:spcBef>
              <a:spcAft>
                <a:spcPts val="0"/>
              </a:spcAft>
            </a:pPr>
            <a:r>
              <a:rPr lang="en-US" sz="1600" b="1" dirty="0">
                <a:effectLst/>
                <a:latin typeface="+mj-lt"/>
                <a:ea typeface="Times New Roman" panose="02020603050405020304" pitchFamily="18" charset="0"/>
              </a:rPr>
              <a:t>Revision Description:  </a:t>
            </a:r>
            <a:r>
              <a:rPr lang="en-US" sz="1600" dirty="0">
                <a:effectLst/>
                <a:latin typeface="+mj-lt"/>
                <a:ea typeface="Times New Roman" panose="02020603050405020304" pitchFamily="18" charset="0"/>
              </a:rPr>
              <a:t>This NPRR clarifies that a Generation Resource or Energy Storage Resource (ESR) may serve Customer Load in any circumstance in which the Customer and the Resource are both disconnected from the ERCOT System due to an Outage of the transmission or distribution system.  It is limited to configurations where the Resource and Customer Load are using privately owned transmission and distribution infrastructure during the Private Microgrid Island (PMI) operation.  This is not a Private Use Network and the Load and Resource do not net during normal circumstances.  For PMIs with an ESR, after the initial Settlement of an Operating Day in which the private microgrid operated as a PMI, this NPRR proposes an adjustment to ensure that consumption by the ESR prior to the PMI operation period and subsequently used to serve the Customer during private microgrid operation is no longer treated as Wholesale Storage Load (WSL).  This adjustment will recharacterize the Load from WSL to Non-WSL on an Operating Day basis for as many Operating Days as necessary to ensure that ESR Load not eligible for WSL treatment is not provided WSL treatment.</a:t>
            </a:r>
          </a:p>
          <a:p>
            <a:pPr marL="228600" marR="0">
              <a:spcBef>
                <a:spcPts val="0"/>
              </a:spcBef>
              <a:spcAft>
                <a:spcPts val="0"/>
              </a:spcAft>
            </a:pPr>
            <a:r>
              <a:rPr lang="en-US" sz="1600" b="1" dirty="0">
                <a:effectLst/>
                <a:latin typeface="+mj-lt"/>
                <a:ea typeface="Times New Roman" panose="02020603050405020304" pitchFamily="18" charset="0"/>
              </a:rPr>
              <a:t>PRS Decision:</a:t>
            </a:r>
            <a:r>
              <a:rPr lang="en-US" sz="1600" dirty="0">
                <a:effectLst/>
                <a:latin typeface="+mj-lt"/>
                <a:ea typeface="Times New Roman" panose="02020603050405020304" pitchFamily="18" charset="0"/>
              </a:rPr>
              <a:t>  On 4/14/22, PRS voted via roll call to grant NPRR1100 Urgent status; and to table NPRR1100.  There was one abstention from the Consumer (Residential Consumer) Market Segment.  On 5/11/22, PRS voted unanimously to recommend approval of NPRR1100 as amended by the 5/3/22 ERCOT comments; and to forward to TAC NPRR1100.</a:t>
            </a:r>
          </a:p>
        </p:txBody>
      </p:sp>
    </p:spTree>
    <p:extLst>
      <p:ext uri="{BB962C8B-B14F-4D97-AF65-F5344CB8AC3E}">
        <p14:creationId xmlns:p14="http://schemas.microsoft.com/office/powerpoint/2010/main" val="25798152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NPRR1110, Black Start Requirements Update [ERCOT]</a:t>
            </a:r>
            <a:endParaRPr lang="en-US" sz="1800" dirty="0"/>
          </a:p>
        </p:txBody>
      </p:sp>
      <p:sp>
        <p:nvSpPr>
          <p:cNvPr id="14339" name="Rectangle 2"/>
          <p:cNvSpPr>
            <a:spLocks noChangeArrowheads="1"/>
          </p:cNvSpPr>
          <p:nvPr/>
        </p:nvSpPr>
        <p:spPr bwMode="auto">
          <a:xfrm>
            <a:off x="190500" y="774492"/>
            <a:ext cx="8612307" cy="56323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August 1, 2022</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modifies the Black Start Service (BSS) confidential information, contract period, and back-up fuel requirements. Specific changes included the information contained in Section 1B. and Exhibit 1 in the Standard Form Black Start Agreement, not including the Hourly Standby Price, Notice and Certification sections, is added to the items considered ERCOT Critical Energy Infrastructure Information; the BSS procurement period is increased from two to four years; Black Start Back-up Fuel requirements add an on-site 72-hour priority fuel requirement that can be waived in whole or in part in order procure a sufficient number or preferred combination of Resources; and also included is an associated Black Start Back-up Fuel attestation, fuel switching test, and a Black Start Back-up Fuel cost recovery opportunity as part of the BSS bid.</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4/14/22, PRS voted unanimously via roll call to recommend approval of NPRR1110 as amended by the 4/1/22 ERCOT comments.  On 5/11/22, PRS voted unanimously to endorse and forward to TAC the 4/14/22 PRS Report and 11/22/21 Impact Analysis for NPRR1110.</a:t>
            </a:r>
          </a:p>
        </p:txBody>
      </p:sp>
    </p:spTree>
    <p:extLst>
      <p:ext uri="{BB962C8B-B14F-4D97-AF65-F5344CB8AC3E}">
        <p14:creationId xmlns:p14="http://schemas.microsoft.com/office/powerpoint/2010/main" val="18700996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NPRR1119, Removal of Extraneous Language Pertaining to the Calculation of Weekly Generation and Load Resource Capacity Forecasts [ERCOT]</a:t>
            </a:r>
            <a:endParaRPr lang="en-US" sz="1800" dirty="0"/>
          </a:p>
        </p:txBody>
      </p:sp>
      <p:sp>
        <p:nvSpPr>
          <p:cNvPr id="14339" name="Rectangle 2"/>
          <p:cNvSpPr>
            <a:spLocks noChangeArrowheads="1"/>
          </p:cNvSpPr>
          <p:nvPr/>
        </p:nvSpPr>
        <p:spPr bwMode="auto">
          <a:xfrm>
            <a:off x="190500" y="774492"/>
            <a:ext cx="8612307"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August 1, 2022</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deletes extraneous Protocol language that should have been removed as part of NPRR978, Alignment with Amendments to PUCT Substantive Rule 25.505.</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3/9/22, PRS voted unanimously via roll call to recommend approval of NPRR1119 as submitted.  On 4/14/22, PRS voted unanimously via roll call to endorse and forward to TAC the 3/9/22 PRS Report and Impact Analysis for NPRR1119.  </a:t>
            </a:r>
          </a:p>
        </p:txBody>
      </p:sp>
    </p:spTree>
    <p:extLst>
      <p:ext uri="{BB962C8B-B14F-4D97-AF65-F5344CB8AC3E}">
        <p14:creationId xmlns:p14="http://schemas.microsoft.com/office/powerpoint/2010/main" val="23972894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NPRR1121, Add a Posting Requirement to the Exceptional Fuel Cost Submission Process [ERCOT]</a:t>
            </a:r>
            <a:endParaRPr lang="en-US" sz="1800" dirty="0"/>
          </a:p>
        </p:txBody>
      </p:sp>
      <p:sp>
        <p:nvSpPr>
          <p:cNvPr id="14339" name="Rectangle 2"/>
          <p:cNvSpPr>
            <a:spLocks noChangeArrowheads="1"/>
          </p:cNvSpPr>
          <p:nvPr/>
        </p:nvSpPr>
        <p:spPr bwMode="auto">
          <a:xfrm>
            <a:off x="190500" y="737289"/>
            <a:ext cx="8612307"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Upon system implementation – Priority 2022; Rank 3590</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$25k and $45k; no impacts to ERCOT staffing; impacts to </a:t>
            </a:r>
            <a:r>
              <a:rPr lang="x-none" sz="1800" dirty="0">
                <a:effectLst/>
                <a:latin typeface="+mn-lt"/>
                <a:ea typeface="Times New Roman" panose="02020603050405020304" pitchFamily="18" charset="0"/>
              </a:rPr>
              <a:t>Data Management &amp; Analytic Systems</a:t>
            </a:r>
            <a:r>
              <a:rPr lang="en-US" sz="1800" dirty="0">
                <a:effectLst/>
                <a:latin typeface="+mn-lt"/>
                <a:ea typeface="Times New Roman" panose="02020603050405020304" pitchFamily="18" charset="0"/>
              </a:rPr>
              <a:t>, </a:t>
            </a:r>
            <a:r>
              <a:rPr lang="x-none" sz="1800" dirty="0">
                <a:effectLst/>
                <a:latin typeface="+mn-lt"/>
                <a:ea typeface="Times New Roman" panose="02020603050405020304" pitchFamily="18" charset="0"/>
              </a:rPr>
              <a:t>ERCOT Website and MIS Systems</a:t>
            </a:r>
            <a:r>
              <a:rPr lang="en-US" sz="1800" dirty="0">
                <a:effectLst/>
                <a:latin typeface="+mn-lt"/>
                <a:ea typeface="Times New Roman" panose="02020603050405020304" pitchFamily="18" charset="0"/>
              </a:rPr>
              <a:t>, and </a:t>
            </a:r>
            <a:r>
              <a:rPr lang="x-none" sz="1800" dirty="0">
                <a:effectLst/>
                <a:latin typeface="+mn-lt"/>
                <a:ea typeface="Times New Roman" panose="02020603050405020304" pitchFamily="18" charset="0"/>
              </a:rPr>
              <a:t>Channel Management Systems</a:t>
            </a:r>
            <a:r>
              <a:rPr lang="en-US" sz="1800" dirty="0">
                <a:effectLst/>
                <a:latin typeface="+mn-lt"/>
                <a:ea typeface="Times New Roman" panose="02020603050405020304" pitchFamily="18" charset="0"/>
              </a:rPr>
              <a:t>; E</a:t>
            </a:r>
            <a:r>
              <a:rPr lang="x-none" sz="1800" dirty="0">
                <a:effectLst/>
                <a:latin typeface="+mn-lt"/>
                <a:ea typeface="Times New Roman" panose="02020603050405020304" pitchFamily="18" charset="0"/>
              </a:rPr>
              <a:t>RCOT business processes </a:t>
            </a:r>
            <a:r>
              <a:rPr lang="en-US" sz="1800" dirty="0">
                <a:effectLst/>
                <a:latin typeface="+mn-lt"/>
                <a:ea typeface="Times New Roman" panose="02020603050405020304" pitchFamily="18" charset="0"/>
              </a:rPr>
              <a:t>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replaces the Market Notice currently used in the Exceptional Fuel Cost submission process to notify Market Participants when such costs have been submitted for an Operating Day with an automated report.</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3/9/22, PRS voted unanimously via roll call to recommend approval of NPRR1121 as submitted.  On 4/14/22, PRS voted unanimously via roll call to endorse and forward to TAC the 3/9/22 PRS Report and Impact Analysis for NPRR1121 with a recommended priority of 2022 and rank of 3590.</a:t>
            </a:r>
          </a:p>
        </p:txBody>
      </p:sp>
    </p:spTree>
    <p:extLst>
      <p:ext uri="{BB962C8B-B14F-4D97-AF65-F5344CB8AC3E}">
        <p14:creationId xmlns:p14="http://schemas.microsoft.com/office/powerpoint/2010/main" val="107542227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NPRR1129, Posting ESI IDs of Transmission-Voltage Customer Opt-Outs – URGENT [ERCOT]</a:t>
            </a:r>
            <a:endParaRPr lang="en-US" sz="1800" dirty="0"/>
          </a:p>
        </p:txBody>
      </p:sp>
      <p:sp>
        <p:nvSpPr>
          <p:cNvPr id="14339" name="Rectangle 2"/>
          <p:cNvSpPr>
            <a:spLocks noChangeArrowheads="1"/>
          </p:cNvSpPr>
          <p:nvPr/>
        </p:nvSpPr>
        <p:spPr bwMode="auto">
          <a:xfrm>
            <a:off x="190500" y="774492"/>
            <a:ext cx="8612307"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August 1, 2022</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allows ERCOT to post on the ERCOT website a list of ESI IDs of transmission-voltage Customer opt-outs as defined in the Debt Obligation Order (DOO) entered in Public Utility Commission of Texas (PUCT) Docket No. 52322, Application of Electric Reliability Council of Texas, Inc. for a Debt Obligation Order to Finance Uplift Balances Under PURA Chapter 39, Subchapter N, and for a Good Cause Exception.</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4/14/22, PRS voted unanimously to grant NPRR1129 Urgent status; to recommend approval of NPRR1129 as submitted; and to forward to TAC NPRR1129 and the Impact Analysis.</a:t>
            </a:r>
          </a:p>
        </p:txBody>
      </p:sp>
    </p:spTree>
    <p:extLst>
      <p:ext uri="{BB962C8B-B14F-4D97-AF65-F5344CB8AC3E}">
        <p14:creationId xmlns:p14="http://schemas.microsoft.com/office/powerpoint/2010/main" val="639461673"/>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9402</TotalTime>
  <Words>1839</Words>
  <Application>Microsoft Office PowerPoint</Application>
  <PresentationFormat>On-screen Show (4:3)</PresentationFormat>
  <Paragraphs>226</Paragraphs>
  <Slides>11</Slides>
  <Notes>10</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11</vt:i4>
      </vt:variant>
    </vt:vector>
  </HeadingPairs>
  <TitlesOfParts>
    <vt:vector size="17" baseType="lpstr">
      <vt:lpstr>Arial</vt:lpstr>
      <vt:lpstr>Calibri</vt:lpstr>
      <vt:lpstr>Courier New</vt:lpstr>
      <vt:lpstr>Wingdings</vt:lpstr>
      <vt:lpstr>Custom Design</vt:lpstr>
      <vt:lpstr>Office Theme</vt:lpstr>
      <vt:lpstr>PowerPoint Presentation</vt:lpstr>
      <vt:lpstr>Summary of PRS Update</vt:lpstr>
      <vt:lpstr>Summary of PRS Update</vt:lpstr>
      <vt:lpstr>Appendix</vt:lpstr>
      <vt:lpstr>NPRR1100, Allow Generation Resources and Energy Storage Resources to Serve Customer Load When the Customer and the Resource are Disconnected from the ERCOT System – URGENT [Tesla]</vt:lpstr>
      <vt:lpstr>NPRR1110, Black Start Requirements Update [ERCOT]</vt:lpstr>
      <vt:lpstr>NPRR1119, Removal of Extraneous Language Pertaining to the Calculation of Weekly Generation and Load Resource Capacity Forecasts [ERCOT]</vt:lpstr>
      <vt:lpstr>NPRR1121, Add a Posting Requirement to the Exceptional Fuel Cost Submission Process [ERCOT]</vt:lpstr>
      <vt:lpstr>NPRR1129, Posting ESI IDs of Transmission-Voltage Customer Opt-Outs – URGENT [ERCOT]</vt:lpstr>
      <vt:lpstr>NPRR1130, Weatherization Inspection Fees Sunset Date Extension – URGENT [ERCOT]</vt:lpstr>
      <vt:lpstr>2022 Release Targets – Board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Tesla</cp:lastModifiedBy>
  <cp:revision>581</cp:revision>
  <cp:lastPrinted>2013-01-30T23:16:36Z</cp:lastPrinted>
  <dcterms:created xsi:type="dcterms:W3CDTF">2010-04-12T23:12:02Z</dcterms:created>
  <dcterms:modified xsi:type="dcterms:W3CDTF">2022-05-18T19:15:23Z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