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700" r:id="rId2"/>
    <p:sldMasterId id="2147483702" r:id="rId3"/>
  </p:sldMasterIdLst>
  <p:notesMasterIdLst>
    <p:notesMasterId r:id="rId8"/>
  </p:notesMasterIdLst>
  <p:handoutMasterIdLst>
    <p:handoutMasterId r:id="rId9"/>
  </p:handoutMasterIdLst>
  <p:sldIdLst>
    <p:sldId id="270" r:id="rId4"/>
    <p:sldId id="573" r:id="rId5"/>
    <p:sldId id="609" r:id="rId6"/>
    <p:sldId id="60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2" clrIdx="0"/>
  <p:cmAuthor id="1" name="Du, Pengwei" initials="DP" lastIdx="3" clrIdx="1">
    <p:extLst>
      <p:ext uri="{19B8F6BF-5375-455C-9EA6-DF929625EA0E}">
        <p15:presenceInfo xmlns:p15="http://schemas.microsoft.com/office/powerpoint/2012/main" userId="S-1-5-21-639947351-343809578-3807592339-42176" providerId="AD"/>
      </p:ext>
    </p:extLst>
  </p:cmAuthor>
  <p:cmAuthor id="2" name="Mago, Nitika" initials="NVM" lastIdx="25" clrIdx="2">
    <p:extLst>
      <p:ext uri="{19B8F6BF-5375-455C-9EA6-DF929625EA0E}">
        <p15:presenceInfo xmlns:p15="http://schemas.microsoft.com/office/powerpoint/2012/main" userId="Mago, Nitika" providerId="None"/>
      </p:ext>
    </p:extLst>
  </p:cmAuthor>
  <p:cmAuthor id="3" name="Steffan, Nick" initials="SN" lastIdx="3" clrIdx="3">
    <p:extLst>
      <p:ext uri="{19B8F6BF-5375-455C-9EA6-DF929625EA0E}">
        <p15:presenceInfo xmlns:p15="http://schemas.microsoft.com/office/powerpoint/2012/main" userId="S-1-5-21-639947351-343809578-3807592339-42285" providerId="AD"/>
      </p:ext>
    </p:extLst>
  </p:cmAuthor>
  <p:cmAuthor id="4" name="Littlefield, Jennifer" initials="LJ" lastIdx="2" clrIdx="4">
    <p:extLst>
      <p:ext uri="{19B8F6BF-5375-455C-9EA6-DF929625EA0E}">
        <p15:presenceInfo xmlns:p15="http://schemas.microsoft.com/office/powerpoint/2012/main" userId="S-1-5-21-639947351-343809578-3807592339-51623" providerId="AD"/>
      </p:ext>
    </p:extLst>
  </p:cmAuthor>
  <p:cmAuthor id="5" name="Li, Weifeng" initials="LW" lastIdx="10" clrIdx="5">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89F"/>
    <a:srgbClr val="73C8FD"/>
    <a:srgbClr val="50BC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71907" autoAdjust="0"/>
  </p:normalViewPr>
  <p:slideViewPr>
    <p:cSldViewPr snapToGrid="0">
      <p:cViewPr varScale="1">
        <p:scale>
          <a:sx n="82" d="100"/>
          <a:sy n="82" d="100"/>
        </p:scale>
        <p:origin x="656" y="44"/>
      </p:cViewPr>
      <p:guideLst>
        <p:guide orient="horz" pos="2160"/>
        <p:guide pos="2880"/>
      </p:guideLst>
    </p:cSldViewPr>
  </p:slideViewPr>
  <p:notesTextViewPr>
    <p:cViewPr>
      <p:scale>
        <a:sx n="3" d="2"/>
        <a:sy n="3" d="2"/>
      </p:scale>
      <p:origin x="0" y="0"/>
    </p:cViewPr>
  </p:notesTextViewPr>
  <p:sorterViewPr>
    <p:cViewPr>
      <p:scale>
        <a:sx n="60" d="100"/>
        <a:sy n="60" d="100"/>
      </p:scale>
      <p:origin x="0" y="0"/>
    </p:cViewPr>
  </p:sorterViewPr>
  <p:notesViewPr>
    <p:cSldViewPr snapToGrid="0" showGuides="1">
      <p:cViewPr varScale="1">
        <p:scale>
          <a:sx n="98" d="100"/>
          <a:sy n="98" d="100"/>
        </p:scale>
        <p:origin x="3516"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FADBA4A-CF1B-46AC-9045-2B6612C0624C}" type="datetimeFigureOut">
              <a:rPr lang="en-US" smtClean="0"/>
              <a:t>5/18/2022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46EE2B4-D30B-4D65-BC1C-DE57E4765049}" type="slidenum">
              <a:rPr lang="en-US" smtClean="0"/>
              <a:t>‹#›</a:t>
            </a:fld>
            <a:endParaRPr lang="en-US"/>
          </a:p>
        </p:txBody>
      </p:sp>
    </p:spTree>
    <p:extLst>
      <p:ext uri="{BB962C8B-B14F-4D97-AF65-F5344CB8AC3E}">
        <p14:creationId xmlns:p14="http://schemas.microsoft.com/office/powerpoint/2010/main" val="2079121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6F44-CB68-48CB-8188-A47D4423899A}" type="datetimeFigureOut">
              <a:rPr lang="en-US" smtClean="0"/>
              <a:t>5/18/2022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72613F-3576-4EE9-945C-25503B987A39}" type="slidenum">
              <a:rPr lang="en-US" smtClean="0"/>
              <a:t>‹#›</a:t>
            </a:fld>
            <a:endParaRPr lang="en-US"/>
          </a:p>
        </p:txBody>
      </p:sp>
    </p:spTree>
    <p:extLst>
      <p:ext uri="{BB962C8B-B14F-4D97-AF65-F5344CB8AC3E}">
        <p14:creationId xmlns:p14="http://schemas.microsoft.com/office/powerpoint/2010/main" val="1739948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t>1</a:t>
            </a:fld>
            <a:endParaRPr lang="en-US"/>
          </a:p>
        </p:txBody>
      </p:sp>
    </p:spTree>
    <p:extLst>
      <p:ext uri="{BB962C8B-B14F-4D97-AF65-F5344CB8AC3E}">
        <p14:creationId xmlns:p14="http://schemas.microsoft.com/office/powerpoint/2010/main" val="3087105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Tree>
    <p:extLst>
      <p:ext uri="{BB962C8B-B14F-4D97-AF65-F5344CB8AC3E}">
        <p14:creationId xmlns:p14="http://schemas.microsoft.com/office/powerpoint/2010/main" val="2564814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342695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Tree>
    <p:extLst>
      <p:ext uri="{BB962C8B-B14F-4D97-AF65-F5344CB8AC3E}">
        <p14:creationId xmlns:p14="http://schemas.microsoft.com/office/powerpoint/2010/main" val="2374833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a:t>Click to edit Master title style</a:t>
            </a:r>
          </a:p>
        </p:txBody>
      </p:sp>
    </p:spTree>
    <p:extLst>
      <p:ext uri="{BB962C8B-B14F-4D97-AF65-F5344CB8AC3E}">
        <p14:creationId xmlns:p14="http://schemas.microsoft.com/office/powerpoint/2010/main" val="316189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19897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Tree>
    <p:extLst>
      <p:ext uri="{BB962C8B-B14F-4D97-AF65-F5344CB8AC3E}">
        <p14:creationId xmlns:p14="http://schemas.microsoft.com/office/powerpoint/2010/main" val="319321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040238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1500750949"/>
      </p:ext>
    </p:extLst>
  </p:cSld>
  <p:clrMap bg1="lt1" tx1="dk1" bg2="lt2" tx2="dk2" accent1="accent1" accent2="accent2" accent3="accent3" accent4="accent4" accent5="accent5" accent6="accent6" hlink="hlink" folHlink="folHlink"/>
  <p:sldLayoutIdLst>
    <p:sldLayoutId id="2147483698" r:id="rId1"/>
    <p:sldLayoutId id="2147483664" r:id="rId2"/>
    <p:sldLayoutId id="2147483690" r:id="rId3"/>
    <p:sldLayoutId id="2147483691" r:id="rId4"/>
    <p:sldLayoutId id="2147483682"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3638841176"/>
      </p:ext>
    </p:extLst>
  </p:cSld>
  <p:clrMap bg1="lt1" tx1="dk1" bg2="lt2" tx2="dk2" accent1="accent1" accent2="accent2" accent3="accent3" accent4="accent4" accent5="accent5" accent6="accent6" hlink="hlink" folHlink="folHlink"/>
  <p:sldLayoutIdLst>
    <p:sldLayoutId id="214748370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7503856"/>
      </p:ext>
    </p:extLst>
  </p:cSld>
  <p:clrMap bg1="lt1" tx1="dk1" bg2="lt2" tx2="dk2" accent1="accent1" accent2="accent2" accent3="accent3" accent4="accent4" accent5="accent5" accent6="accent6" hlink="hlink" folHlink="folHlink"/>
  <p:sldLayoutIdLst>
    <p:sldLayoutId id="2147483703" r:id="rId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ercot.com/files/docs/2021/08/12/Winter_Event_2021_PDCWG_08112021_v2.pptx" TargetMode="External"/><Relationship Id="rId2" Type="http://schemas.openxmlformats.org/officeDocument/2006/relationships/hyperlink" Target="https://www.ercot.com/files/docs/2018/04/04/Inertia_Basic_Concepts_Impacts_On_ERCOT_v0.pdf" TargetMode="External"/><Relationship Id="rId1" Type="http://schemas.openxmlformats.org/officeDocument/2006/relationships/slideLayout" Target="../slideLayouts/slideLayout2.xml"/><Relationship Id="rId4" Type="http://schemas.openxmlformats.org/officeDocument/2006/relationships/hyperlink" Target="https://www.ercot.com/calendar/event?id=163041978653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a:t>NPRR 1128 On FFR Procurement </a:t>
            </a:r>
          </a:p>
        </p:txBody>
      </p:sp>
      <p:sp>
        <p:nvSpPr>
          <p:cNvPr id="3" name="Text Placeholder 2"/>
          <p:cNvSpPr>
            <a:spLocks noGrp="1"/>
          </p:cNvSpPr>
          <p:nvPr>
            <p:ph type="body" sz="quarter" idx="3"/>
          </p:nvPr>
        </p:nvSpPr>
        <p:spPr/>
        <p:txBody>
          <a:bodyPr/>
          <a:lstStyle/>
          <a:p>
            <a:r>
              <a:rPr lang="en-US" dirty="0"/>
              <a:t>PDCWG</a:t>
            </a:r>
          </a:p>
          <a:p>
            <a:r>
              <a:rPr lang="en-US" dirty="0"/>
              <a:t>May 18, 2022</a:t>
            </a:r>
          </a:p>
        </p:txBody>
      </p:sp>
      <p:sp>
        <p:nvSpPr>
          <p:cNvPr id="4" name="Text Placeholder 3"/>
          <p:cNvSpPr>
            <a:spLocks noGrp="1"/>
          </p:cNvSpPr>
          <p:nvPr>
            <p:ph type="body" sz="quarter" idx="10"/>
          </p:nvPr>
        </p:nvSpPr>
        <p:spPr/>
        <p:txBody>
          <a:bodyPr/>
          <a:lstStyle/>
          <a:p>
            <a:r>
              <a:rPr lang="en-US" dirty="0"/>
              <a:t>Balancing Operations Planning</a:t>
            </a:r>
          </a:p>
        </p:txBody>
      </p:sp>
    </p:spTree>
    <p:extLst>
      <p:ext uri="{BB962C8B-B14F-4D97-AF65-F5344CB8AC3E}">
        <p14:creationId xmlns:p14="http://schemas.microsoft.com/office/powerpoint/2010/main" val="2188054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EF5B44-E632-4245-A096-BA112339D24E}"/>
              </a:ext>
            </a:extLst>
          </p:cNvPr>
          <p:cNvSpPr>
            <a:spLocks noGrp="1"/>
          </p:cNvSpPr>
          <p:nvPr>
            <p:ph type="title"/>
          </p:nvPr>
        </p:nvSpPr>
        <p:spPr/>
        <p:txBody>
          <a:bodyPr/>
          <a:lstStyle/>
          <a:p>
            <a:r>
              <a:rPr lang="en-US" dirty="0"/>
              <a:t>Some points for consideration</a:t>
            </a:r>
          </a:p>
        </p:txBody>
      </p:sp>
      <p:sp>
        <p:nvSpPr>
          <p:cNvPr id="6" name="Content Placeholder 5">
            <a:extLst>
              <a:ext uri="{FF2B5EF4-FFF2-40B4-BE49-F238E27FC236}">
                <a16:creationId xmlns:a16="http://schemas.microsoft.com/office/drawing/2014/main" id="{9B6A41C8-5CDA-444E-835B-A14C44684CBA}"/>
              </a:ext>
            </a:extLst>
          </p:cNvPr>
          <p:cNvSpPr>
            <a:spLocks noGrp="1"/>
          </p:cNvSpPr>
          <p:nvPr>
            <p:ph idx="1"/>
          </p:nvPr>
        </p:nvSpPr>
        <p:spPr/>
        <p:txBody>
          <a:bodyPr/>
          <a:lstStyle/>
          <a:p>
            <a:r>
              <a:rPr lang="en-US" sz="1400" dirty="0"/>
              <a:t>NPRR 1128, proposes that Fast Frequency Response (FFR) Ancillary Service Offer price may not be less than -$0.01 per MW. This will allow FFR procurement up to the current FFR limit without proration.</a:t>
            </a:r>
          </a:p>
          <a:p>
            <a:endParaRPr lang="en-US" sz="800" dirty="0"/>
          </a:p>
          <a:p>
            <a:r>
              <a:rPr lang="en-US" sz="1400" dirty="0"/>
              <a:t>When assessing this NPRR a few things that are worth noting are</a:t>
            </a:r>
          </a:p>
          <a:p>
            <a:pPr lvl="1"/>
            <a:r>
              <a:rPr lang="en-US" sz="1400" dirty="0"/>
              <a:t>FFR triggers at 59.85 Hz, provides response within 15 cycles and for a single event, resource providing FFR must be capable of sustaining response for at least 15 minutes.</a:t>
            </a:r>
          </a:p>
          <a:p>
            <a:pPr lvl="1"/>
            <a:endParaRPr lang="en-US" sz="1400" dirty="0"/>
          </a:p>
          <a:p>
            <a:pPr lvl="1"/>
            <a:r>
              <a:rPr lang="en-US" sz="1400" dirty="0"/>
              <a:t>During low inertia conditions, ERCOT’s Critical Inertia will reduce and the amount of RRS needed will also reduce in those hours. Under today’s setup, if 450 MW of FFR is available,</a:t>
            </a:r>
          </a:p>
          <a:p>
            <a:pPr lvl="2"/>
            <a:r>
              <a:rPr lang="en-US" sz="1400" dirty="0"/>
              <a:t>Critical Inertia during hours with low inertia conditions will reduce by around 8-10 GW.s.</a:t>
            </a:r>
          </a:p>
          <a:p>
            <a:pPr lvl="2"/>
            <a:r>
              <a:rPr lang="en-US" sz="1400" dirty="0"/>
              <a:t>Average RRS reduction for 2022 would be around 50 MW – 75 MW.</a:t>
            </a:r>
          </a:p>
          <a:p>
            <a:endParaRPr lang="en-US" sz="800" dirty="0"/>
          </a:p>
          <a:p>
            <a:pPr lvl="1"/>
            <a:r>
              <a:rPr lang="en-US" sz="1400" dirty="0"/>
              <a:t>During tight operating conditions and long drawn events like URI, due to its duration limited nature, FFR if deployed, may not be available after some time. During similar conditions, Load Resources providing RRS using under frequency relays (RRS-UFR) if deployed, are required to stay deployed till recalled.</a:t>
            </a:r>
          </a:p>
          <a:p>
            <a:endParaRPr lang="en-US" sz="800" dirty="0"/>
          </a:p>
          <a:p>
            <a:pPr lvl="1"/>
            <a:r>
              <a:rPr lang="en-US" sz="1400" dirty="0"/>
              <a:t>When FFR Advancement project is implemented (~</a:t>
            </a:r>
            <a:r>
              <a:rPr lang="en-US" sz="1400" i="1" dirty="0">
                <a:solidFill>
                  <a:schemeClr val="accent6"/>
                </a:solidFill>
              </a:rPr>
              <a:t>early</a:t>
            </a:r>
            <a:r>
              <a:rPr lang="en-US" sz="1400" dirty="0"/>
              <a:t> October 2022), several changes will be made to ERCOT systems to make offering and carrying FFR more efficient</a:t>
            </a:r>
          </a:p>
          <a:p>
            <a:pPr lvl="2"/>
            <a:r>
              <a:rPr lang="en-US" sz="1400" dirty="0"/>
              <a:t>Resources will be able to offer FFR across their full range (charging + discharging); </a:t>
            </a:r>
          </a:p>
          <a:p>
            <a:pPr lvl="2"/>
            <a:r>
              <a:rPr lang="en-US" sz="1400" dirty="0"/>
              <a:t>Resources will simultaneously be able provide FFR with other ancillary services </a:t>
            </a:r>
          </a:p>
          <a:p>
            <a:pPr lvl="1"/>
            <a:endParaRPr lang="en-US" dirty="0"/>
          </a:p>
          <a:p>
            <a:pPr lvl="1"/>
            <a:endParaRPr lang="en-US" dirty="0"/>
          </a:p>
          <a:p>
            <a:endParaRPr lang="en-US" dirty="0"/>
          </a:p>
        </p:txBody>
      </p:sp>
    </p:spTree>
    <p:extLst>
      <p:ext uri="{BB962C8B-B14F-4D97-AF65-F5344CB8AC3E}">
        <p14:creationId xmlns:p14="http://schemas.microsoft.com/office/powerpoint/2010/main" val="1396407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2836-CA50-4FA8-B05E-92070BBB178D}"/>
              </a:ext>
            </a:extLst>
          </p:cNvPr>
          <p:cNvSpPr>
            <a:spLocks noGrp="1"/>
          </p:cNvSpPr>
          <p:nvPr>
            <p:ph type="title"/>
          </p:nvPr>
        </p:nvSpPr>
        <p:spPr/>
        <p:txBody>
          <a:bodyPr/>
          <a:lstStyle/>
          <a:p>
            <a:r>
              <a:rPr lang="en-US" dirty="0"/>
              <a:t>Some points for consideration</a:t>
            </a:r>
          </a:p>
        </p:txBody>
      </p:sp>
      <p:sp>
        <p:nvSpPr>
          <p:cNvPr id="3" name="Content Placeholder 2">
            <a:extLst>
              <a:ext uri="{FF2B5EF4-FFF2-40B4-BE49-F238E27FC236}">
                <a16:creationId xmlns:a16="http://schemas.microsoft.com/office/drawing/2014/main" id="{20B25E11-D586-4116-B522-3439A4FE6901}"/>
              </a:ext>
            </a:extLst>
          </p:cNvPr>
          <p:cNvSpPr>
            <a:spLocks noGrp="1"/>
          </p:cNvSpPr>
          <p:nvPr>
            <p:ph idx="1"/>
          </p:nvPr>
        </p:nvSpPr>
        <p:spPr/>
        <p:txBody>
          <a:bodyPr/>
          <a:lstStyle/>
          <a:p>
            <a:r>
              <a:rPr lang="en-US" sz="1400" dirty="0"/>
              <a:t>From Ancillary Service (AS) qualification perspective to date approximately, </a:t>
            </a:r>
          </a:p>
          <a:p>
            <a:pPr lvl="1"/>
            <a:r>
              <a:rPr lang="en-US" sz="1400" dirty="0"/>
              <a:t>83 MW of capacity from Energy Storage Resources (ESR) is qualified to provide Fast Responding Regulation Service Up (FRRS-Up) and 101 MW is qualified to provide FRRS-Down</a:t>
            </a:r>
          </a:p>
          <a:p>
            <a:pPr lvl="1"/>
            <a:endParaRPr lang="en-US" sz="1400" dirty="0"/>
          </a:p>
          <a:p>
            <a:pPr lvl="1"/>
            <a:r>
              <a:rPr lang="en-US" sz="1400" dirty="0"/>
              <a:t>423 MW of capacity from ESRs is qualified to provide RRS-FFR. </a:t>
            </a:r>
          </a:p>
          <a:p>
            <a:pPr lvl="2"/>
            <a:endParaRPr lang="en-US" sz="1400" dirty="0"/>
          </a:p>
          <a:p>
            <a:pPr lvl="1"/>
            <a:r>
              <a:rPr lang="en-US" sz="1400" dirty="0"/>
              <a:t>1,555 MW of capacity (815 MW on discharge and 740 MW on charge) from ESRs is qualified to provide RRS-PFR</a:t>
            </a:r>
          </a:p>
          <a:p>
            <a:pPr lvl="2"/>
            <a:endParaRPr lang="en-US" sz="1400" dirty="0"/>
          </a:p>
          <a:p>
            <a:r>
              <a:rPr lang="en-US" sz="1400" dirty="0"/>
              <a:t>From AS provision in Real Time perspective,</a:t>
            </a:r>
          </a:p>
          <a:p>
            <a:pPr lvl="1"/>
            <a:r>
              <a:rPr lang="en-US" sz="1400" dirty="0"/>
              <a:t>Since implementation in Mar 2020, FFR has not been provided in Real Time</a:t>
            </a:r>
          </a:p>
          <a:p>
            <a:pPr lvl="1"/>
            <a:r>
              <a:rPr lang="en-US" sz="1400" dirty="0"/>
              <a:t>In 2022, approximately 10% to 15% of RRS was provided by ESRs.</a:t>
            </a:r>
          </a:p>
          <a:p>
            <a:pPr lvl="1"/>
            <a:endParaRPr lang="en-US" sz="1600" dirty="0"/>
          </a:p>
          <a:p>
            <a:pPr lvl="2"/>
            <a:endParaRPr lang="en-US" sz="1400" dirty="0"/>
          </a:p>
          <a:p>
            <a:endParaRPr lang="en-US" sz="1600" dirty="0"/>
          </a:p>
          <a:p>
            <a:pPr lvl="1"/>
            <a:endParaRPr lang="en-US" sz="1400" dirty="0"/>
          </a:p>
        </p:txBody>
      </p:sp>
      <p:sp>
        <p:nvSpPr>
          <p:cNvPr id="4" name="Slide Number Placeholder 3">
            <a:extLst>
              <a:ext uri="{FF2B5EF4-FFF2-40B4-BE49-F238E27FC236}">
                <a16:creationId xmlns:a16="http://schemas.microsoft.com/office/drawing/2014/main" id="{41F995C6-C42A-4002-9A0D-7E9DB54332F8}"/>
              </a:ext>
            </a:extLst>
          </p:cNvPr>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402688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7A0D4-56FC-402F-9CE3-2814CB472A4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BA6C0BF-3537-464C-A6C3-9133E160FABF}"/>
              </a:ext>
            </a:extLst>
          </p:cNvPr>
          <p:cNvSpPr>
            <a:spLocks noGrp="1"/>
          </p:cNvSpPr>
          <p:nvPr>
            <p:ph idx="1"/>
          </p:nvPr>
        </p:nvSpPr>
        <p:spPr/>
        <p:txBody>
          <a:bodyPr/>
          <a:lstStyle/>
          <a:p>
            <a:r>
              <a:rPr lang="en-US" sz="1400" dirty="0"/>
              <a:t>Whitepaper, </a:t>
            </a:r>
            <a:r>
              <a:rPr lang="en-US" sz="1400" dirty="0">
                <a:hlinkClick r:id="rId2"/>
              </a:rPr>
              <a:t>Inertia: Basic Concepts and Impacts on the ERCOT Grid</a:t>
            </a:r>
            <a:endParaRPr lang="en-US" sz="1400" dirty="0"/>
          </a:p>
          <a:p>
            <a:endParaRPr lang="en-US" sz="1400" dirty="0"/>
          </a:p>
          <a:p>
            <a:r>
              <a:rPr lang="en-US" sz="1400" dirty="0"/>
              <a:t>PDCWG | Aug 11, 2021 | </a:t>
            </a:r>
            <a:r>
              <a:rPr lang="en-US" sz="1400" u="sng" dirty="0">
                <a:hlinkClick r:id="rId3" tooltip="Winter Event 2021 PDCWG 08112021 v2"/>
              </a:rPr>
              <a:t>Winter Event 2021 PDCWG 08112021 v2</a:t>
            </a:r>
            <a:endParaRPr lang="en-US" sz="1400" u="sng" dirty="0"/>
          </a:p>
          <a:p>
            <a:endParaRPr lang="en-US" sz="1400" u="sng" dirty="0"/>
          </a:p>
          <a:p>
            <a:r>
              <a:rPr lang="en-US" sz="1400" dirty="0"/>
              <a:t>FFR Advancement Workshop | Oct 27, 2021 | </a:t>
            </a:r>
            <a:r>
              <a:rPr lang="en-US" sz="1400" dirty="0">
                <a:hlinkClick r:id="rId4"/>
              </a:rPr>
              <a:t>Link</a:t>
            </a:r>
            <a:endParaRPr lang="en-US" sz="1400" dirty="0"/>
          </a:p>
          <a:p>
            <a:endParaRPr lang="en-US" dirty="0"/>
          </a:p>
          <a:p>
            <a:endParaRPr lang="en-US" dirty="0"/>
          </a:p>
        </p:txBody>
      </p:sp>
      <p:sp>
        <p:nvSpPr>
          <p:cNvPr id="4" name="Slide Number Placeholder 3">
            <a:extLst>
              <a:ext uri="{FF2B5EF4-FFF2-40B4-BE49-F238E27FC236}">
                <a16:creationId xmlns:a16="http://schemas.microsoft.com/office/drawing/2014/main" id="{345F4C30-5CAD-4C3D-A9F5-A5CC22F74A66}"/>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88994591"/>
      </p:ext>
    </p:extLst>
  </p:cSld>
  <p:clrMapOvr>
    <a:masterClrMapping/>
  </p:clrMapOvr>
</p:sld>
</file>

<file path=ppt/theme/theme1.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25253</TotalTime>
  <Words>434</Words>
  <Application>Microsoft Office PowerPoint</Application>
  <PresentationFormat>On-screen Show (4:3)</PresentationFormat>
  <Paragraphs>42</Paragraphs>
  <Slides>4</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4</vt:i4>
      </vt:variant>
    </vt:vector>
  </HeadingPairs>
  <TitlesOfParts>
    <vt:vector size="11" baseType="lpstr">
      <vt:lpstr>Arial</vt:lpstr>
      <vt:lpstr>Calibri</vt:lpstr>
      <vt:lpstr>Courier New</vt:lpstr>
      <vt:lpstr>Wingdings</vt:lpstr>
      <vt:lpstr>1_Office Theme</vt:lpstr>
      <vt:lpstr>2_Custom Design</vt:lpstr>
      <vt:lpstr>3_Custom Design</vt:lpstr>
      <vt:lpstr>PowerPoint Presentation</vt:lpstr>
      <vt:lpstr>Some points for consideration</vt:lpstr>
      <vt:lpstr>Some points for consideration</vt:lpstr>
      <vt:lpstr>References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Mago, Nitika</cp:lastModifiedBy>
  <cp:revision>600</cp:revision>
  <dcterms:created xsi:type="dcterms:W3CDTF">2016-04-16T13:25:21Z</dcterms:created>
  <dcterms:modified xsi:type="dcterms:W3CDTF">2022-05-18T20:20:46Z</dcterms:modified>
</cp:coreProperties>
</file>