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5"/>
  </p:notesMasterIdLst>
  <p:handoutMasterIdLst>
    <p:handoutMasterId r:id="rId16"/>
  </p:handoutMasterIdLst>
  <p:sldIdLst>
    <p:sldId id="270" r:id="rId4"/>
    <p:sldId id="606" r:id="rId5"/>
    <p:sldId id="574" r:id="rId6"/>
    <p:sldId id="575" r:id="rId7"/>
    <p:sldId id="576" r:id="rId8"/>
    <p:sldId id="601" r:id="rId9"/>
    <p:sldId id="602" r:id="rId10"/>
    <p:sldId id="603" r:id="rId11"/>
    <p:sldId id="604" r:id="rId12"/>
    <p:sldId id="572" r:id="rId13"/>
    <p:sldId id="3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1" autoAdjust="0"/>
    <p:restoredTop sz="91774" autoAdjust="0"/>
  </p:normalViewPr>
  <p:slideViewPr>
    <p:cSldViewPr snapToGrid="0">
      <p:cViewPr varScale="1">
        <p:scale>
          <a:sx n="75" d="100"/>
          <a:sy n="75" d="100"/>
        </p:scale>
        <p:origin x="844" y="40"/>
      </p:cViewPr>
      <p:guideLst>
        <p:guide orient="horz" pos="2160"/>
        <p:guide pos="2880"/>
      </p:guideLst>
    </p:cSldViewPr>
  </p:slideViewPr>
  <p:notesTextViewPr>
    <p:cViewPr>
      <p:scale>
        <a:sx n="125" d="100"/>
        <a:sy n="125" d="100"/>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5/18/2022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5/18/2022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NPRR 1085 had originally proposed that telemetry updates be sent as soon as practicable but no longer than 5mins after event occurs and COP updates be sent as soon as practicable but no longer than 30mins after event occurs. However..</a:t>
            </a:r>
          </a:p>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5</a:t>
            </a:fld>
            <a:endParaRPr lang="en-US"/>
          </a:p>
        </p:txBody>
      </p:sp>
    </p:spTree>
    <p:extLst>
      <p:ext uri="{BB962C8B-B14F-4D97-AF65-F5344CB8AC3E}">
        <p14:creationId xmlns:p14="http://schemas.microsoft.com/office/powerpoint/2010/main" val="185201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6</a:t>
            </a:fld>
            <a:endParaRPr lang="en-US"/>
          </a:p>
        </p:txBody>
      </p:sp>
    </p:spTree>
    <p:extLst>
      <p:ext uri="{BB962C8B-B14F-4D97-AF65-F5344CB8AC3E}">
        <p14:creationId xmlns:p14="http://schemas.microsoft.com/office/powerpoint/2010/main" val="1485414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844909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8873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 id="214748370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1/04/08/Winter_Event_2021_PDCWG_04072021.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NPRR 1085 </a:t>
            </a:r>
          </a:p>
          <a:p>
            <a:r>
              <a:rPr lang="en-US" sz="1600" i="1" dirty="0"/>
              <a:t>Ensuring Continuous Validity of Physical Responsive Capability (PRC) and Dispatch through Timely Changes to Resource Telemetry and Current Operating Plans (COPs)</a:t>
            </a:r>
          </a:p>
          <a:p>
            <a:endParaRPr lang="en-US" sz="2000" dirty="0"/>
          </a:p>
          <a:p>
            <a:r>
              <a:rPr lang="en-US" sz="2000" dirty="0"/>
              <a:t>Summary of ERCOT May 10, 2022 Comments </a:t>
            </a:r>
            <a:endParaRPr lang="en-US" sz="4400" dirty="0"/>
          </a:p>
        </p:txBody>
      </p:sp>
      <p:sp>
        <p:nvSpPr>
          <p:cNvPr id="3" name="Text Placeholder 2"/>
          <p:cNvSpPr>
            <a:spLocks noGrp="1"/>
          </p:cNvSpPr>
          <p:nvPr>
            <p:ph type="body" sz="quarter" idx="3"/>
          </p:nvPr>
        </p:nvSpPr>
        <p:spPr/>
        <p:txBody>
          <a:bodyPr/>
          <a:lstStyle/>
          <a:p>
            <a:r>
              <a:rPr lang="en-US" dirty="0"/>
              <a:t>19 May 2022</a:t>
            </a:r>
          </a:p>
          <a:p>
            <a:r>
              <a:rPr lang="en-US" dirty="0"/>
              <a:t>OWG </a:t>
            </a:r>
          </a:p>
        </p:txBody>
      </p:sp>
      <p:sp>
        <p:nvSpPr>
          <p:cNvPr id="4" name="Text Placeholder 3"/>
          <p:cNvSpPr>
            <a:spLocks noGrp="1"/>
          </p:cNvSpPr>
          <p:nvPr>
            <p:ph type="body" sz="quarter" idx="10"/>
          </p:nvPr>
        </p:nvSpPr>
        <p:spPr>
          <a:xfrm>
            <a:off x="3550883" y="3771900"/>
            <a:ext cx="4465283" cy="923544"/>
          </a:xfrm>
        </p:spPr>
        <p:txBody>
          <a:bodyPr/>
          <a:lstStyle/>
          <a:p>
            <a:r>
              <a:rPr lang="en-US"/>
              <a:t>ERCOT Staff</a:t>
            </a:r>
            <a:endParaRPr lang="en-US" dirty="0"/>
          </a:p>
          <a:p>
            <a:r>
              <a:rPr lang="en-US" dirty="0"/>
              <a:t>ERCOT Balancing Operations Planning</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6"/>
          </p:nvPr>
        </p:nvSpPr>
        <p:spPr/>
        <p:txBody>
          <a:bodyPr/>
          <a:lstStyle/>
          <a:p>
            <a:r>
              <a:rPr lang="en-US" dirty="0"/>
              <a:t>Appendix</a:t>
            </a:r>
          </a:p>
        </p:txBody>
      </p:sp>
      <p:grpSp>
        <p:nvGrpSpPr>
          <p:cNvPr id="9" name="Group 8"/>
          <p:cNvGrpSpPr/>
          <p:nvPr/>
        </p:nvGrpSpPr>
        <p:grpSpPr>
          <a:xfrm>
            <a:off x="1428750" y="2625326"/>
            <a:ext cx="6286500" cy="1607347"/>
            <a:chOff x="1428750" y="2799182"/>
            <a:chExt cx="6286500" cy="1607347"/>
          </a:xfrm>
        </p:grpSpPr>
        <p:cxnSp>
          <p:nvCxnSpPr>
            <p:cNvPr id="4" name="Straight Connector 3"/>
            <p:cNvCxnSpPr/>
            <p:nvPr/>
          </p:nvCxnSpPr>
          <p:spPr>
            <a:xfrm>
              <a:off x="1428750" y="2799182"/>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428750" y="4406529"/>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gr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75656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Physically Responsive Capacity (PRC)</a:t>
            </a:r>
          </a:p>
        </p:txBody>
      </p:sp>
      <p:sp>
        <p:nvSpPr>
          <p:cNvPr id="3" name="Content Placeholder 2"/>
          <p:cNvSpPr>
            <a:spLocks noGrp="1"/>
          </p:cNvSpPr>
          <p:nvPr>
            <p:ph idx="1"/>
          </p:nvPr>
        </p:nvSpPr>
        <p:spPr/>
        <p:txBody>
          <a:bodyPr/>
          <a:lstStyle/>
          <a:p>
            <a:pPr marL="0" indent="0">
              <a:buNone/>
            </a:pPr>
            <a:r>
              <a:rPr lang="en-US" sz="1600" dirty="0"/>
              <a:t>PRC is a representation of the total amount of frequency responsive Resource capability On-Line in Real-Time. Per Nodal Protocol Section 6.5.7.5, PRC is the sum of 7 components</a:t>
            </a:r>
          </a:p>
          <a:p>
            <a:pPr marL="0" indent="0">
              <a:buNone/>
            </a:pPr>
            <a:endParaRPr lang="en-US" sz="1000" dirty="0"/>
          </a:p>
          <a:p>
            <a:pPr marL="0" indent="0">
              <a:buNone/>
            </a:pPr>
            <a:r>
              <a:rPr lang="en-US" sz="1600" b="1" dirty="0"/>
              <a:t>PRC </a:t>
            </a:r>
            <a:r>
              <a:rPr lang="en-US" sz="1600" dirty="0"/>
              <a:t>= PRC</a:t>
            </a:r>
            <a:r>
              <a:rPr lang="en-US" sz="1600" baseline="-25000" dirty="0"/>
              <a:t>1 </a:t>
            </a:r>
            <a:r>
              <a:rPr lang="en-US" sz="1600" dirty="0"/>
              <a:t>+ PRC</a:t>
            </a:r>
            <a:r>
              <a:rPr lang="en-US" sz="1600" baseline="-25000" dirty="0"/>
              <a:t>2 </a:t>
            </a:r>
            <a:r>
              <a:rPr lang="en-US" sz="1600" dirty="0"/>
              <a:t>+ PRC</a:t>
            </a:r>
            <a:r>
              <a:rPr lang="en-US" sz="1600" baseline="-25000" dirty="0"/>
              <a:t>3 </a:t>
            </a:r>
            <a:r>
              <a:rPr lang="en-US" sz="1600" dirty="0"/>
              <a:t>+ PRC</a:t>
            </a:r>
            <a:r>
              <a:rPr lang="en-US" sz="1600" baseline="-25000" dirty="0"/>
              <a:t>4 </a:t>
            </a:r>
            <a:r>
              <a:rPr lang="en-US" sz="1600" dirty="0"/>
              <a:t>+ PRC</a:t>
            </a:r>
            <a:r>
              <a:rPr lang="en-US" sz="1600" baseline="-25000" dirty="0"/>
              <a:t>5</a:t>
            </a:r>
            <a:r>
              <a:rPr lang="en-US" sz="1600" dirty="0"/>
              <a:t> + PRC</a:t>
            </a:r>
            <a:r>
              <a:rPr lang="en-US" sz="1600" baseline="-25000" dirty="0"/>
              <a:t>6</a:t>
            </a:r>
            <a:r>
              <a:rPr lang="en-US" sz="1600" dirty="0"/>
              <a:t> + PRC</a:t>
            </a:r>
            <a:r>
              <a:rPr lang="en-US" sz="1600" baseline="-25000" dirty="0"/>
              <a:t>7</a:t>
            </a:r>
          </a:p>
          <a:p>
            <a:pPr lvl="1"/>
            <a:r>
              <a:rPr lang="en-US" sz="1400" b="1" dirty="0"/>
              <a:t>PRC</a:t>
            </a:r>
            <a:r>
              <a:rPr lang="en-US" sz="1400" b="1" baseline="-25000" dirty="0"/>
              <a:t>1</a:t>
            </a:r>
            <a:r>
              <a:rPr lang="en-US" sz="1400" dirty="0"/>
              <a:t>: maximum of 20% of an On-Line Generation Resource’s </a:t>
            </a:r>
          </a:p>
          <a:p>
            <a:pPr marL="1255713" lvl="1" indent="58738">
              <a:buNone/>
            </a:pPr>
            <a:r>
              <a:rPr lang="en-US" sz="1400" dirty="0"/>
              <a:t>frequency responsive headroom.</a:t>
            </a:r>
          </a:p>
          <a:p>
            <a:pPr lvl="1"/>
            <a:r>
              <a:rPr lang="en-US" sz="1400" b="1" dirty="0"/>
              <a:t>PRC</a:t>
            </a:r>
            <a:r>
              <a:rPr lang="en-US" sz="1400" b="1" baseline="-25000" dirty="0"/>
              <a:t>2</a:t>
            </a:r>
            <a:r>
              <a:rPr lang="en-US" sz="1400" dirty="0"/>
              <a:t>: maximum of 20% of an On-Line Wind Generation Resource’s (WGR)</a:t>
            </a:r>
          </a:p>
          <a:p>
            <a:pPr marL="1314450" lvl="1" indent="0">
              <a:buNone/>
            </a:pPr>
            <a:r>
              <a:rPr lang="en-US" sz="1400" dirty="0"/>
              <a:t>headroom. Only WGRs with PFR capability are included.</a:t>
            </a:r>
          </a:p>
          <a:p>
            <a:pPr marL="457200" lvl="1" indent="0">
              <a:buNone/>
            </a:pPr>
            <a:endParaRPr lang="en-US" sz="1000" dirty="0"/>
          </a:p>
          <a:p>
            <a:pPr lvl="1"/>
            <a:r>
              <a:rPr lang="en-US" sz="1400" b="1" dirty="0"/>
              <a:t>PRC</a:t>
            </a:r>
            <a:r>
              <a:rPr lang="en-US" sz="1400" b="1" baseline="-25000" dirty="0"/>
              <a:t>3</a:t>
            </a:r>
            <a:r>
              <a:rPr lang="en-US" sz="1400" dirty="0"/>
              <a:t>: hydro-synchronous condenser headroom</a:t>
            </a:r>
          </a:p>
          <a:p>
            <a:pPr marL="457200" lvl="1" indent="0">
              <a:buNone/>
            </a:pPr>
            <a:endParaRPr lang="en-US" sz="1000" dirty="0"/>
          </a:p>
          <a:p>
            <a:pPr lvl="1"/>
            <a:r>
              <a:rPr lang="en-US" sz="1400" b="1" dirty="0"/>
              <a:t>PRC</a:t>
            </a:r>
            <a:r>
              <a:rPr lang="en-US" sz="1400" b="1" baseline="-25000" dirty="0"/>
              <a:t>4</a:t>
            </a:r>
            <a:r>
              <a:rPr lang="en-US" sz="1400" dirty="0"/>
              <a:t>: RRS supplied from Load Resources controlled by high-set </a:t>
            </a:r>
          </a:p>
          <a:p>
            <a:pPr marL="1314450" lvl="1" indent="0">
              <a:buNone/>
            </a:pPr>
            <a:r>
              <a:rPr lang="en-US" sz="1400" dirty="0"/>
              <a:t>under-frequency relay</a:t>
            </a:r>
          </a:p>
          <a:p>
            <a:pPr lvl="1"/>
            <a:r>
              <a:rPr lang="en-US" sz="1400" b="1" dirty="0"/>
              <a:t>PRC</a:t>
            </a:r>
            <a:r>
              <a:rPr lang="en-US" sz="1400" b="1" baseline="-25000" dirty="0"/>
              <a:t>5</a:t>
            </a:r>
            <a:r>
              <a:rPr lang="en-US" sz="1400" dirty="0"/>
              <a:t>: capacity from Controllable Load Resources active in SCED and</a:t>
            </a:r>
          </a:p>
          <a:p>
            <a:pPr marL="1314450" lvl="1" indent="0">
              <a:buNone/>
            </a:pPr>
            <a:r>
              <a:rPr lang="en-US" sz="1400" dirty="0"/>
              <a:t>carrying Ancillary Service Resource Responsibility</a:t>
            </a:r>
          </a:p>
          <a:p>
            <a:pPr lvl="1"/>
            <a:r>
              <a:rPr lang="en-US" sz="1400" b="1" dirty="0"/>
              <a:t>PRC</a:t>
            </a:r>
            <a:r>
              <a:rPr lang="en-US" sz="1400" b="1" baseline="-25000" dirty="0"/>
              <a:t>6</a:t>
            </a:r>
            <a:r>
              <a:rPr lang="en-US" sz="1400" dirty="0"/>
              <a:t>: capacity from Controllable Load Resources active in SCED and </a:t>
            </a:r>
          </a:p>
          <a:p>
            <a:pPr marL="1314450" lvl="1" indent="0">
              <a:buNone/>
            </a:pPr>
            <a:r>
              <a:rPr lang="en-US" sz="1400" dirty="0"/>
              <a:t>carrying Ancillary Service Resource Responsibility</a:t>
            </a:r>
          </a:p>
          <a:p>
            <a:pPr lvl="1"/>
            <a:endParaRPr lang="en-US" sz="1000" b="1" dirty="0"/>
          </a:p>
          <a:p>
            <a:pPr lvl="1"/>
            <a:r>
              <a:rPr lang="en-US" sz="1400" b="1" dirty="0"/>
              <a:t>PRC</a:t>
            </a:r>
            <a:r>
              <a:rPr lang="en-US" sz="1400" b="1" baseline="-25000" dirty="0"/>
              <a:t>7</a:t>
            </a:r>
            <a:r>
              <a:rPr lang="en-US" sz="1400" dirty="0"/>
              <a:t>: capacity from Resources providing FFR</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17" name="Group 16"/>
          <p:cNvGrpSpPr/>
          <p:nvPr/>
        </p:nvGrpSpPr>
        <p:grpSpPr>
          <a:xfrm>
            <a:off x="641416" y="3524014"/>
            <a:ext cx="8357135" cy="1577349"/>
            <a:chOff x="751574" y="3478912"/>
            <a:chExt cx="8357135" cy="1931288"/>
          </a:xfrm>
        </p:grpSpPr>
        <p:sp>
          <p:nvSpPr>
            <p:cNvPr id="6" name="Rectangle 5"/>
            <p:cNvSpPr/>
            <p:nvPr/>
          </p:nvSpPr>
          <p:spPr>
            <a:xfrm>
              <a:off x="751574" y="3478912"/>
              <a:ext cx="6317472" cy="1931288"/>
            </a:xfrm>
            <a:prstGeom prst="rect">
              <a:avLst/>
            </a:prstGeom>
            <a:no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356109" y="4121389"/>
              <a:ext cx="1752600" cy="646331"/>
            </a:xfrm>
            <a:prstGeom prst="rect">
              <a:avLst/>
            </a:prstGeom>
            <a:solidFill>
              <a:srgbClr val="F9D5BD"/>
            </a:solidFill>
            <a:ln w="28575">
              <a:solidFill>
                <a:srgbClr val="ED7D31"/>
              </a:solidFill>
            </a:ln>
          </p:spPr>
          <p:txBody>
            <a:bodyPr wrap="square" rtlCol="0" anchor="ctr">
              <a:spAutoFit/>
            </a:bodyPr>
            <a:lstStyle/>
            <a:p>
              <a:pPr algn="ctr"/>
              <a:r>
                <a:rPr lang="en-US" dirty="0"/>
                <a:t>PRC from Load Resource</a:t>
              </a:r>
            </a:p>
          </p:txBody>
        </p:sp>
      </p:grpSp>
      <p:grpSp>
        <p:nvGrpSpPr>
          <p:cNvPr id="11" name="Group 10"/>
          <p:cNvGrpSpPr/>
          <p:nvPr/>
        </p:nvGrpSpPr>
        <p:grpSpPr>
          <a:xfrm>
            <a:off x="655318" y="1893499"/>
            <a:ext cx="8343233" cy="1189989"/>
            <a:chOff x="761999" y="1295399"/>
            <a:chExt cx="8343233" cy="1189989"/>
          </a:xfrm>
        </p:grpSpPr>
        <p:sp>
          <p:nvSpPr>
            <p:cNvPr id="5" name="Rectangle 4"/>
            <p:cNvSpPr/>
            <p:nvPr/>
          </p:nvSpPr>
          <p:spPr>
            <a:xfrm>
              <a:off x="761999" y="1295399"/>
              <a:ext cx="6317473" cy="1189989"/>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52632" y="1556285"/>
              <a:ext cx="1752600" cy="646331"/>
            </a:xfrm>
            <a:prstGeom prst="rect">
              <a:avLst/>
            </a:prstGeom>
            <a:solidFill>
              <a:srgbClr val="D7E7F5"/>
            </a:solidFill>
            <a:ln w="28575">
              <a:solidFill>
                <a:srgbClr val="5B9BD5"/>
              </a:solidFill>
            </a:ln>
          </p:spPr>
          <p:txBody>
            <a:bodyPr wrap="square" rtlCol="0" anchor="ctr">
              <a:spAutoFit/>
            </a:bodyPr>
            <a:lstStyle/>
            <a:p>
              <a:pPr algn="ctr"/>
              <a:r>
                <a:rPr lang="en-US" dirty="0"/>
                <a:t>PRC from Generation</a:t>
              </a:r>
            </a:p>
          </p:txBody>
        </p:sp>
        <p:cxnSp>
          <p:nvCxnSpPr>
            <p:cNvPr id="12" name="Straight Arrow Connector 11"/>
            <p:cNvCxnSpPr>
              <a:stCxn id="10" idx="1"/>
              <a:endCxn id="5" idx="3"/>
            </p:cNvCxnSpPr>
            <p:nvPr/>
          </p:nvCxnSpPr>
          <p:spPr>
            <a:xfrm flipH="1">
              <a:off x="7079472" y="1879451"/>
              <a:ext cx="273160" cy="10943"/>
            </a:xfrm>
            <a:prstGeom prst="straightConnector1">
              <a:avLst/>
            </a:prstGeom>
            <a:ln w="28575">
              <a:solidFill>
                <a:srgbClr val="5B9BD5"/>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3" name="Straight Arrow Connector 12"/>
          <p:cNvCxnSpPr>
            <a:stCxn id="8" idx="1"/>
            <a:endCxn id="6" idx="3"/>
          </p:cNvCxnSpPr>
          <p:nvPr/>
        </p:nvCxnSpPr>
        <p:spPr>
          <a:xfrm flipH="1">
            <a:off x="6958888" y="4312688"/>
            <a:ext cx="287063" cy="1"/>
          </a:xfrm>
          <a:prstGeom prst="straightConnector1">
            <a:avLst/>
          </a:prstGeom>
          <a:ln w="28575">
            <a:solidFill>
              <a:srgbClr val="ED7D31"/>
            </a:solidFill>
            <a:tailEnd type="triangle"/>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641415" y="2954002"/>
            <a:ext cx="8357136" cy="646331"/>
            <a:chOff x="751573" y="2568900"/>
            <a:chExt cx="8291362" cy="646331"/>
          </a:xfrm>
        </p:grpSpPr>
        <p:sp>
          <p:nvSpPr>
            <p:cNvPr id="7" name="Rectangle 6"/>
            <p:cNvSpPr/>
            <p:nvPr/>
          </p:nvSpPr>
          <p:spPr>
            <a:xfrm>
              <a:off x="751573" y="2739149"/>
              <a:ext cx="6267752" cy="305834"/>
            </a:xfrm>
            <a:prstGeom prst="rect">
              <a:avLst/>
            </a:prstGeom>
            <a:no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290335" y="2568900"/>
              <a:ext cx="1752600" cy="646331"/>
            </a:xfrm>
            <a:prstGeom prst="rect">
              <a:avLst/>
            </a:prstGeom>
            <a:solidFill>
              <a:srgbClr val="DEEDD3"/>
            </a:solidFill>
            <a:ln w="28575">
              <a:solidFill>
                <a:srgbClr val="70AD47"/>
              </a:solidFill>
            </a:ln>
          </p:spPr>
          <p:txBody>
            <a:bodyPr wrap="square" rtlCol="0" anchor="ctr">
              <a:spAutoFit/>
            </a:bodyPr>
            <a:lstStyle/>
            <a:p>
              <a:pPr algn="ctr"/>
              <a:r>
                <a:rPr lang="en-US" dirty="0"/>
                <a:t>PRC from Hydro</a:t>
              </a:r>
            </a:p>
          </p:txBody>
        </p:sp>
        <p:cxnSp>
          <p:nvCxnSpPr>
            <p:cNvPr id="16" name="Straight Arrow Connector 15"/>
            <p:cNvCxnSpPr>
              <a:stCxn id="9" idx="1"/>
              <a:endCxn id="7" idx="3"/>
            </p:cNvCxnSpPr>
            <p:nvPr/>
          </p:nvCxnSpPr>
          <p:spPr>
            <a:xfrm flipH="1">
              <a:off x="7019325" y="2892066"/>
              <a:ext cx="271010" cy="0"/>
            </a:xfrm>
            <a:prstGeom prst="straightConnector1">
              <a:avLst/>
            </a:prstGeom>
            <a:ln w="28575">
              <a:solidFill>
                <a:srgbClr val="70AD47"/>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9566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7898731-D02A-46B1-8D15-A6F430F5C9C4}"/>
              </a:ext>
            </a:extLst>
          </p:cNvPr>
          <p:cNvSpPr>
            <a:spLocks noGrp="1"/>
          </p:cNvSpPr>
          <p:nvPr>
            <p:ph idx="1"/>
          </p:nvPr>
        </p:nvSpPr>
        <p:spPr/>
        <p:txBody>
          <a:bodyPr/>
          <a:lstStyle/>
          <a:p>
            <a:pPr marL="0" indent="0">
              <a:buNone/>
            </a:pPr>
            <a:r>
              <a:rPr lang="en-US" b="1" u="sng" cap="all" dirty="0">
                <a:solidFill>
                  <a:schemeClr val="accent1"/>
                </a:solidFill>
              </a:rPr>
              <a:t>Outline</a:t>
            </a:r>
          </a:p>
          <a:p>
            <a:pPr marL="0" indent="0">
              <a:buNone/>
            </a:pPr>
            <a:endParaRPr lang="en-US" b="1" u="sng" cap="all" dirty="0">
              <a:solidFill>
                <a:schemeClr val="accent1"/>
              </a:solidFill>
            </a:endParaRPr>
          </a:p>
          <a:p>
            <a:r>
              <a:rPr lang="en-US" dirty="0"/>
              <a:t>Summary of ERCOT’s May 10, 2022 Comments</a:t>
            </a:r>
          </a:p>
          <a:p>
            <a:endParaRPr lang="en-US" dirty="0"/>
          </a:p>
          <a:p>
            <a:r>
              <a:rPr lang="en-US" dirty="0"/>
              <a:t>What-If Analysis on Physical Responsive Capacity (PRC) for Feb 15, 2021</a:t>
            </a:r>
          </a:p>
          <a:p>
            <a:endParaRPr lang="en-US" dirty="0"/>
          </a:p>
          <a:p>
            <a:r>
              <a:rPr lang="en-US" dirty="0"/>
              <a:t>Examples of impact of erroneous telemetry on operations</a:t>
            </a:r>
          </a:p>
        </p:txBody>
      </p:sp>
      <p:sp>
        <p:nvSpPr>
          <p:cNvPr id="4" name="Slide Number Placeholder 3">
            <a:extLst>
              <a:ext uri="{FF2B5EF4-FFF2-40B4-BE49-F238E27FC236}">
                <a16:creationId xmlns:a16="http://schemas.microsoft.com/office/drawing/2014/main" id="{052720D1-F655-4508-A94F-5604AE769153}"/>
              </a:ext>
            </a:extLst>
          </p:cNvPr>
          <p:cNvSpPr>
            <a:spLocks noGrp="1"/>
          </p:cNvSpPr>
          <p:nvPr>
            <p:ph type="sldNum" sz="quarter" idx="4294967295"/>
          </p:nvPr>
        </p:nvSpPr>
        <p:spPr>
          <a:xfrm>
            <a:off x="8686800" y="6553200"/>
            <a:ext cx="457200" cy="212725"/>
          </a:xfrm>
          <a:prstGeom prst="rect">
            <a:avLst/>
          </a:prstGeom>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31152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940E3-0C61-4A53-B2E1-7A38C6B725AC}"/>
              </a:ext>
            </a:extLst>
          </p:cNvPr>
          <p:cNvSpPr>
            <a:spLocks noGrp="1"/>
          </p:cNvSpPr>
          <p:nvPr>
            <p:ph type="title"/>
          </p:nvPr>
        </p:nvSpPr>
        <p:spPr/>
        <p:txBody>
          <a:bodyPr/>
          <a:lstStyle/>
          <a:p>
            <a:r>
              <a:rPr lang="en-US" sz="2400" dirty="0"/>
              <a:t>NPRR1085 May 10, 2022 ERCOT Comment Summary</a:t>
            </a:r>
          </a:p>
        </p:txBody>
      </p:sp>
      <p:sp>
        <p:nvSpPr>
          <p:cNvPr id="3" name="Content Placeholder 2">
            <a:extLst>
              <a:ext uri="{FF2B5EF4-FFF2-40B4-BE49-F238E27FC236}">
                <a16:creationId xmlns:a16="http://schemas.microsoft.com/office/drawing/2014/main" id="{A39F231A-A85B-4707-8B17-4A4684A57118}"/>
              </a:ext>
            </a:extLst>
          </p:cNvPr>
          <p:cNvSpPr>
            <a:spLocks noGrp="1"/>
          </p:cNvSpPr>
          <p:nvPr>
            <p:ph idx="1"/>
          </p:nvPr>
        </p:nvSpPr>
        <p:spPr/>
        <p:txBody>
          <a:bodyPr/>
          <a:lstStyle/>
          <a:p>
            <a:pPr algn="just"/>
            <a:r>
              <a:rPr lang="en-US" sz="1400" dirty="0"/>
              <a:t>Recognizing that QSEs may have to make several concurrent updates, which could present a challenge in meeting the originally proposed timelines, ERCOT’s comments propose to balance ERCOT’s real time operational needs and the rare circumstances where multiple, simultaneous Resource issues justify taking additional time to provide this information to ERCOT. Specifically,</a:t>
            </a:r>
          </a:p>
          <a:p>
            <a:pPr lvl="1" algn="just"/>
            <a:r>
              <a:rPr lang="en-US" sz="1400" dirty="0"/>
              <a:t>Resource Status (RST) telemetry changes for Forced Outages must be made as soon as practicable but no longer than 10 minutes after the event;</a:t>
            </a:r>
          </a:p>
          <a:p>
            <a:pPr lvl="1" algn="just"/>
            <a:r>
              <a:rPr lang="en-US" sz="1400" dirty="0"/>
              <a:t>Any other RST change must be made as soon as practicable but no longer than 15 minutes after the change in status;</a:t>
            </a:r>
          </a:p>
          <a:p>
            <a:pPr lvl="1" algn="just"/>
            <a:r>
              <a:rPr lang="en-US" sz="1400" dirty="0"/>
              <a:t>New RST ONHOLD may be used in Real Time to inform ERCOT that a Resource is On-Line but temporarily unavailable for SCED Dispatch or reserve provision. QSE may switch to ONHOLD within 10 minutes of experiencing an event;</a:t>
            </a:r>
          </a:p>
          <a:p>
            <a:pPr lvl="1" algn="just"/>
            <a:r>
              <a:rPr lang="en-US" sz="1400" dirty="0"/>
              <a:t>Telemetry changes related to a Forced Derate, must occur as soon as practicable but no longer than 15 minutes after </a:t>
            </a:r>
          </a:p>
          <a:p>
            <a:pPr marL="914400" lvl="2" indent="-228600" algn="just">
              <a:buFont typeface="+mj-lt"/>
              <a:buAutoNum type="alphaLcParenR"/>
            </a:pPr>
            <a:r>
              <a:rPr lang="en-US" sz="1200" dirty="0"/>
              <a:t>the beginning of the forced derate if the derate is greater than ten MW and more than 5% of the Seasonal net max sustainable rating of the Resource and its expected or actual duration is </a:t>
            </a:r>
            <a:r>
              <a:rPr lang="en-US" sz="1200" dirty="0">
                <a:solidFill>
                  <a:schemeClr val="accent6"/>
                </a:solidFill>
              </a:rPr>
              <a:t>greater</a:t>
            </a:r>
            <a:r>
              <a:rPr lang="en-US" sz="1200" dirty="0"/>
              <a:t> than 30 minutes. OR</a:t>
            </a:r>
          </a:p>
          <a:p>
            <a:pPr marL="914400" lvl="2" indent="-228600" algn="just">
              <a:buFont typeface="+mj-lt"/>
              <a:buAutoNum type="alphaLcParenR"/>
            </a:pPr>
            <a:r>
              <a:rPr lang="en-US" sz="1200" dirty="0"/>
              <a:t>Changing RST to ONHOLD</a:t>
            </a:r>
          </a:p>
          <a:p>
            <a:pPr lvl="1" algn="just"/>
            <a:endParaRPr lang="en-US" sz="1400" dirty="0"/>
          </a:p>
          <a:p>
            <a:pPr lvl="1" algn="just"/>
            <a:r>
              <a:rPr lang="en-US" sz="1400" dirty="0"/>
              <a:t>Current Operating Plan (COP) updates including updates for Forced Outages and Forced Derates that are greater than 10 MW and expected to last more than 120 minutes, must be made as soon as practicable but no longer than 60 minutes after the triggering event for the change.</a:t>
            </a:r>
          </a:p>
          <a:p>
            <a:pPr algn="just"/>
            <a:endParaRPr lang="en-US" sz="1600" dirty="0"/>
          </a:p>
          <a:p>
            <a:pPr algn="just"/>
            <a:endParaRPr lang="en-US" dirty="0"/>
          </a:p>
          <a:p>
            <a:pPr marL="0" indent="0" algn="just">
              <a:buNone/>
            </a:pPr>
            <a:endParaRPr lang="en-US" dirty="0"/>
          </a:p>
          <a:p>
            <a:pPr algn="just"/>
            <a:endParaRPr lang="en-US" dirty="0"/>
          </a:p>
          <a:p>
            <a:pPr algn="just"/>
            <a:endParaRPr lang="en-US" dirty="0"/>
          </a:p>
        </p:txBody>
      </p:sp>
      <p:sp>
        <p:nvSpPr>
          <p:cNvPr id="4" name="Slide Number Placeholder 3">
            <a:extLst>
              <a:ext uri="{FF2B5EF4-FFF2-40B4-BE49-F238E27FC236}">
                <a16:creationId xmlns:a16="http://schemas.microsoft.com/office/drawing/2014/main" id="{735AB362-238B-46E8-9CE1-3F8A2DC924D6}"/>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308294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A0260-4988-4FA2-902F-0288583AFDD2}"/>
              </a:ext>
            </a:extLst>
          </p:cNvPr>
          <p:cNvSpPr>
            <a:spLocks noGrp="1"/>
          </p:cNvSpPr>
          <p:nvPr>
            <p:ph type="title"/>
          </p:nvPr>
        </p:nvSpPr>
        <p:spPr/>
        <p:txBody>
          <a:bodyPr/>
          <a:lstStyle/>
          <a:p>
            <a:r>
              <a:rPr lang="en-US" sz="2400" dirty="0"/>
              <a:t>ERCOT Notes…</a:t>
            </a:r>
          </a:p>
        </p:txBody>
      </p:sp>
      <p:sp>
        <p:nvSpPr>
          <p:cNvPr id="3" name="Content Placeholder 2">
            <a:extLst>
              <a:ext uri="{FF2B5EF4-FFF2-40B4-BE49-F238E27FC236}">
                <a16:creationId xmlns:a16="http://schemas.microsoft.com/office/drawing/2014/main" id="{F56D2C5A-BA51-4725-9FF0-54B2E7C1A0AD}"/>
              </a:ext>
            </a:extLst>
          </p:cNvPr>
          <p:cNvSpPr>
            <a:spLocks noGrp="1"/>
          </p:cNvSpPr>
          <p:nvPr>
            <p:ph idx="1"/>
          </p:nvPr>
        </p:nvSpPr>
        <p:spPr/>
        <p:txBody>
          <a:bodyPr/>
          <a:lstStyle/>
          <a:p>
            <a:pPr algn="just"/>
            <a:r>
              <a:rPr lang="en-US" sz="1200" dirty="0">
                <a:effectLst/>
                <a:latin typeface="Arial" panose="020B0604020202020204" pitchFamily="34" charset="0"/>
                <a:ea typeface="Times New Roman" panose="02020603050405020304" pitchFamily="18" charset="0"/>
                <a:cs typeface="Times New Roman" panose="02020603050405020304" pitchFamily="18" charset="0"/>
              </a:rPr>
              <a:t>The proposal to require </a:t>
            </a:r>
            <a:r>
              <a:rPr lang="en-US" sz="1200" dirty="0">
                <a:latin typeface="Arial" panose="020B0604020202020204" pitchFamily="34" charset="0"/>
                <a:ea typeface="Times New Roman" panose="02020603050405020304" pitchFamily="18" charset="0"/>
                <a:cs typeface="Times New Roman" panose="02020603050405020304" pitchFamily="18" charset="0"/>
              </a:rPr>
              <a:t>RST telemetry </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updates for Forced Outages and ONHOLD status changes within 10 minutes of an event should not place Resource owners or QSEs in a position of having to choose between ensuring safety or plant or personnel or violating a Protocol, as these circumstances can be either automated to minimize human interaction or prioritized over Forced Derates, which allow for 15 minutes instead of 10 minutes.  </a:t>
            </a:r>
          </a:p>
          <a:p>
            <a:pPr algn="just"/>
            <a:endParaRPr lang="en-US" sz="500" dirty="0">
              <a:latin typeface="Arial" panose="020B0604020202020204" pitchFamily="34" charset="0"/>
              <a:ea typeface="Times New Roman" panose="02020603050405020304" pitchFamily="18" charset="0"/>
              <a:cs typeface="Times New Roman" panose="02020603050405020304" pitchFamily="18" charset="0"/>
            </a:endParaRPr>
          </a:p>
          <a:p>
            <a:pPr algn="just"/>
            <a:r>
              <a:rPr lang="en-US" sz="1200" dirty="0">
                <a:latin typeface="Arial" panose="020B0604020202020204" pitchFamily="34" charset="0"/>
                <a:ea typeface="Times New Roman" panose="02020603050405020304" pitchFamily="18" charset="0"/>
                <a:cs typeface="Times New Roman" panose="02020603050405020304" pitchFamily="18" charset="0"/>
              </a:rPr>
              <a:t>Forced Outages are less frequent than Forced Derates and are more impactful which aligns with the higher priority over a Forced Derate.</a:t>
            </a:r>
          </a:p>
          <a:p>
            <a:pPr algn="just"/>
            <a:endParaRPr lang="en-US" sz="500" dirty="0">
              <a:latin typeface="Arial" panose="020B0604020202020204" pitchFamily="34" charset="0"/>
              <a:ea typeface="Times New Roman" panose="02020603050405020304" pitchFamily="18" charset="0"/>
              <a:cs typeface="Times New Roman" panose="02020603050405020304" pitchFamily="18" charset="0"/>
            </a:endParaRPr>
          </a:p>
          <a:p>
            <a:pPr algn="just"/>
            <a:r>
              <a:rPr lang="en-US" sz="1200" dirty="0">
                <a:effectLst/>
                <a:latin typeface="Arial" panose="020B0604020202020204" pitchFamily="34" charset="0"/>
                <a:ea typeface="Times New Roman" panose="02020603050405020304" pitchFamily="18" charset="0"/>
                <a:cs typeface="Times New Roman" panose="02020603050405020304" pitchFamily="18" charset="0"/>
              </a:rPr>
              <a:t>Lastly, PUC Rule 25.503 (f)(2)(c) provides excusal from compliance with ERCOT Protocols </a:t>
            </a:r>
            <a:r>
              <a:rPr lang="en-US" sz="1200">
                <a:effectLst/>
                <a:latin typeface="Arial" panose="020B0604020202020204" pitchFamily="34" charset="0"/>
                <a:ea typeface="Times New Roman" panose="02020603050405020304" pitchFamily="18" charset="0"/>
                <a:cs typeface="Times New Roman" panose="02020603050405020304" pitchFamily="18" charset="0"/>
              </a:rPr>
              <a:t>if compliance </a:t>
            </a:r>
            <a:r>
              <a:rPr lang="en-US" sz="1200" dirty="0">
                <a:effectLst/>
                <a:latin typeface="Arial" panose="020B0604020202020204" pitchFamily="34" charset="0"/>
                <a:ea typeface="Times New Roman" panose="02020603050405020304" pitchFamily="18" charset="0"/>
                <a:cs typeface="Times New Roman" panose="02020603050405020304" pitchFamily="18" charset="0"/>
              </a:rPr>
              <a:t>would jeopardize public health and safety or risk of damage to equipment.</a:t>
            </a:r>
          </a:p>
          <a:p>
            <a:pPr algn="just"/>
            <a:endParaRPr lang="en-US" dirty="0"/>
          </a:p>
        </p:txBody>
      </p:sp>
      <p:sp>
        <p:nvSpPr>
          <p:cNvPr id="4" name="Slide Number Placeholder 3">
            <a:extLst>
              <a:ext uri="{FF2B5EF4-FFF2-40B4-BE49-F238E27FC236}">
                <a16:creationId xmlns:a16="http://schemas.microsoft.com/office/drawing/2014/main" id="{4FDA4A49-28B6-43F9-9EAA-FF22424285EC}"/>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2">
            <a:extLst>
              <a:ext uri="{FF2B5EF4-FFF2-40B4-BE49-F238E27FC236}">
                <a16:creationId xmlns:a16="http://schemas.microsoft.com/office/drawing/2014/main" id="{9715BC33-3884-4DA4-BDFD-58EDDD32218B}"/>
              </a:ext>
            </a:extLst>
          </p:cNvPr>
          <p:cNvSpPr txBox="1">
            <a:spLocks/>
          </p:cNvSpPr>
          <p:nvPr/>
        </p:nvSpPr>
        <p:spPr>
          <a:xfrm>
            <a:off x="304800" y="2743201"/>
            <a:ext cx="8534400" cy="3493416"/>
          </a:xfrm>
          <a:prstGeom prst="rect">
            <a:avLst/>
          </a:prstGeom>
          <a:solidFill>
            <a:srgbClr val="FFFFFF">
              <a:lumMod val="95000"/>
            </a:srgbClr>
          </a:solidFill>
          <a:ln>
            <a:solidFill>
              <a:sysClr val="windowText" lastClr="000000"/>
            </a:solidFill>
          </a:ln>
        </p:spPr>
        <p:txBody>
          <a:bodyPr/>
          <a:lstStyle>
            <a:lvl1pPr marL="342900" indent="-3429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buFont typeface="Arial" panose="020B0604020202020204" pitchFamily="34" charset="0"/>
              <a:buNone/>
            </a:pPr>
            <a:r>
              <a:rPr lang="en-US" sz="1200" b="1" dirty="0">
                <a:solidFill>
                  <a:schemeClr val="tx2"/>
                </a:solidFill>
              </a:rPr>
              <a:t>PUC Rule 25.503. Oversight of Wholesale Market Participants.</a:t>
            </a:r>
          </a:p>
          <a:p>
            <a:pPr marL="0" lvl="1" indent="0">
              <a:buFont typeface="Arial" panose="020B0604020202020204" pitchFamily="34" charset="0"/>
              <a:buNone/>
            </a:pPr>
            <a:r>
              <a:rPr lang="en-US" sz="1200" b="1" dirty="0">
                <a:solidFill>
                  <a:schemeClr val="tx2"/>
                </a:solidFill>
              </a:rPr>
              <a:t>(f) Duties of market entities. </a:t>
            </a:r>
          </a:p>
          <a:p>
            <a:pPr marL="0" lvl="1" indent="0">
              <a:buFont typeface="Arial" panose="020B0604020202020204" pitchFamily="34" charset="0"/>
              <a:buNone/>
            </a:pPr>
            <a:endParaRPr lang="en-US" sz="500" b="1" dirty="0">
              <a:solidFill>
                <a:schemeClr val="tx2"/>
              </a:solidFill>
            </a:endParaRPr>
          </a:p>
          <a:p>
            <a:pPr marL="365125" lvl="1" indent="-365125" algn="just">
              <a:buFont typeface="Arial" panose="020B0604020202020204" pitchFamily="34" charset="0"/>
              <a:buAutoNum type="arabicParenBoth"/>
            </a:pPr>
            <a:r>
              <a:rPr lang="en-US" sz="1200" dirty="0">
                <a:solidFill>
                  <a:schemeClr val="tx2"/>
                </a:solidFill>
              </a:rPr>
              <a:t>A market participant must comply with ERCOT procedures and any official interpretation of the Protocols issued by ERCOT or the commission. </a:t>
            </a:r>
          </a:p>
          <a:p>
            <a:pPr marL="765175" lvl="2" indent="-365125" algn="just">
              <a:buFont typeface="+mj-lt"/>
              <a:buAutoNum type="alphaUcPeriod"/>
            </a:pPr>
            <a:r>
              <a:rPr lang="en-US" sz="1200" dirty="0">
                <a:solidFill>
                  <a:schemeClr val="tx2"/>
                </a:solidFill>
              </a:rPr>
              <a:t>If a market participant disagrees with any provision of the Protocols or any official interpretation of the Protocols, it may seek an amendment of the Protocols as provided for in the Protocols, appeal an ERCOT official interpretation to the commission, or both. </a:t>
            </a:r>
          </a:p>
          <a:p>
            <a:pPr marL="765175" lvl="2" indent="-365125" algn="just">
              <a:buFont typeface="+mj-lt"/>
              <a:buAutoNum type="alphaUcPeriod"/>
            </a:pPr>
            <a:r>
              <a:rPr lang="en-US" sz="1200" dirty="0">
                <a:solidFill>
                  <a:schemeClr val="tx2"/>
                </a:solidFill>
              </a:rPr>
              <a:t>A market participant appealing an official interpretation of the Protocols or seeking an amendment to the Protocols must comply with the Protocols unless and until the interpretation is officially changed or the amendment is officially adopted. </a:t>
            </a:r>
          </a:p>
          <a:p>
            <a:pPr marL="765175" lvl="2" indent="-365125" algn="just">
              <a:buFont typeface="+mj-lt"/>
              <a:buAutoNum type="alphaUcPeriod"/>
            </a:pPr>
            <a:r>
              <a:rPr lang="en-US" sz="1200" dirty="0">
                <a:solidFill>
                  <a:schemeClr val="tx2"/>
                </a:solidFill>
              </a:rPr>
              <a:t>A market participant </a:t>
            </a:r>
            <a:r>
              <a:rPr lang="en-US" sz="1200" b="1" dirty="0">
                <a:solidFill>
                  <a:schemeClr val="tx2"/>
                </a:solidFill>
              </a:rPr>
              <a:t>may be excused from compliance </a:t>
            </a:r>
            <a:r>
              <a:rPr lang="en-US" sz="1200" dirty="0">
                <a:solidFill>
                  <a:schemeClr val="tx2"/>
                </a:solidFill>
              </a:rPr>
              <a:t>with ERCOT instructions or Protocol requirements only if such non-compliance is due to communication or equipment failure beyond the reasonable control of the market participant</a:t>
            </a:r>
            <a:r>
              <a:rPr lang="en-US" sz="1200" b="1" dirty="0">
                <a:solidFill>
                  <a:schemeClr val="tx2"/>
                </a:solidFill>
              </a:rPr>
              <a:t>; if compliance would jeopardize public health and safety or the reliability of the ERCOT transmission grid, or create risk of bodily harm or damage to the equipment; </a:t>
            </a:r>
            <a:r>
              <a:rPr lang="en-US" sz="1200" dirty="0">
                <a:solidFill>
                  <a:schemeClr val="tx2"/>
                </a:solidFill>
              </a:rPr>
              <a:t>if compliance would be inconsistent with facility licensing, environmental, or legal requirements; if required by applicable law</a:t>
            </a:r>
            <a:r>
              <a:rPr lang="en-US" sz="1200" b="1" dirty="0">
                <a:solidFill>
                  <a:schemeClr val="tx2"/>
                </a:solidFill>
              </a:rPr>
              <a:t>; or for other good cause. A market  participant is excused under this subparagraph only for so long as the condition continues.</a:t>
            </a:r>
            <a:endParaRPr lang="en-US" sz="1600" b="1" u="sng" dirty="0">
              <a:solidFill>
                <a:schemeClr val="tx2"/>
              </a:solidFill>
            </a:endParaRPr>
          </a:p>
        </p:txBody>
      </p:sp>
    </p:spTree>
    <p:extLst>
      <p:ext uri="{BB962C8B-B14F-4D97-AF65-F5344CB8AC3E}">
        <p14:creationId xmlns:p14="http://schemas.microsoft.com/office/powerpoint/2010/main" val="2972027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1A2CE-31CA-4C74-B0DF-E37248293A2A}"/>
              </a:ext>
            </a:extLst>
          </p:cNvPr>
          <p:cNvSpPr>
            <a:spLocks noGrp="1"/>
          </p:cNvSpPr>
          <p:nvPr>
            <p:ph type="title"/>
          </p:nvPr>
        </p:nvSpPr>
        <p:spPr/>
        <p:txBody>
          <a:bodyPr/>
          <a:lstStyle/>
          <a:p>
            <a:r>
              <a:rPr lang="en-US" sz="2400" dirty="0"/>
              <a:t>What if on Feb 15, 2021 timely updates were sent?</a:t>
            </a:r>
          </a:p>
        </p:txBody>
      </p:sp>
      <p:sp>
        <p:nvSpPr>
          <p:cNvPr id="3" name="Content Placeholder 2">
            <a:extLst>
              <a:ext uri="{FF2B5EF4-FFF2-40B4-BE49-F238E27FC236}">
                <a16:creationId xmlns:a16="http://schemas.microsoft.com/office/drawing/2014/main" id="{D300C638-B7AE-48E1-B780-EF6D0578A0E7}"/>
              </a:ext>
            </a:extLst>
          </p:cNvPr>
          <p:cNvSpPr>
            <a:spLocks noGrp="1"/>
          </p:cNvSpPr>
          <p:nvPr>
            <p:ph idx="1"/>
          </p:nvPr>
        </p:nvSpPr>
        <p:spPr>
          <a:xfrm>
            <a:off x="304800" y="855406"/>
            <a:ext cx="4361793" cy="2248173"/>
          </a:xfrm>
        </p:spPr>
        <p:txBody>
          <a:bodyPr/>
          <a:lstStyle/>
          <a:p>
            <a:pPr marL="0" indent="0" algn="just">
              <a:buNone/>
            </a:pPr>
            <a:r>
              <a:rPr lang="en-US" sz="1400" b="1" dirty="0"/>
              <a:t>Recap: </a:t>
            </a:r>
          </a:p>
          <a:p>
            <a:pPr marL="0" indent="0" algn="just">
              <a:buNone/>
            </a:pPr>
            <a:r>
              <a:rPr lang="en-US" sz="1400" dirty="0"/>
              <a:t>ERCOT’s </a:t>
            </a:r>
            <a:r>
              <a:rPr lang="en-US" sz="1400" dirty="0">
                <a:hlinkClick r:id="rId3"/>
              </a:rPr>
              <a:t>analysis</a:t>
            </a:r>
            <a:r>
              <a:rPr lang="en-US" sz="1400" dirty="0"/>
              <a:t> of the timeframe between 1:23 and 1:55 on Feb 15, 2021 had noted that out of 20 Generation Resources that were on an average contributing more than 10 MW to ERCOT’s Physical Responsive Capacity (PRC), </a:t>
            </a:r>
            <a:r>
              <a:rPr lang="en-US" sz="1400" b="1" dirty="0"/>
              <a:t>14 resources had incorrect telemetry</a:t>
            </a:r>
            <a:r>
              <a:rPr lang="en-US" sz="1400" dirty="0"/>
              <a:t> that </a:t>
            </a:r>
            <a:r>
              <a:rPr lang="en-US" sz="1400" b="1" dirty="0"/>
              <a:t>resulted in approximately 430 MW to 870 MW in PRC </a:t>
            </a:r>
            <a:r>
              <a:rPr lang="en-US" sz="1400" dirty="0"/>
              <a:t>that were incorrect/unavailable during that time.</a:t>
            </a:r>
          </a:p>
        </p:txBody>
      </p:sp>
      <p:sp>
        <p:nvSpPr>
          <p:cNvPr id="4" name="Slide Number Placeholder 3">
            <a:extLst>
              <a:ext uri="{FF2B5EF4-FFF2-40B4-BE49-F238E27FC236}">
                <a16:creationId xmlns:a16="http://schemas.microsoft.com/office/drawing/2014/main" id="{16250A73-6D0E-47E8-B926-5EBC23A20B8C}"/>
              </a:ext>
            </a:extLst>
          </p:cNvPr>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0A67338C-21CC-4B4A-ADDC-32856BF3CCD1}"/>
              </a:ext>
            </a:extLst>
          </p:cNvPr>
          <p:cNvPicPr>
            <a:picLocks noChangeAspect="1"/>
          </p:cNvPicPr>
          <p:nvPr/>
        </p:nvPicPr>
        <p:blipFill>
          <a:blip r:embed="rId4"/>
          <a:stretch>
            <a:fillRect/>
          </a:stretch>
        </p:blipFill>
        <p:spPr>
          <a:xfrm>
            <a:off x="4610100" y="855406"/>
            <a:ext cx="4323693" cy="2248174"/>
          </a:xfrm>
          <a:prstGeom prst="rect">
            <a:avLst/>
          </a:prstGeom>
        </p:spPr>
      </p:pic>
      <p:sp>
        <p:nvSpPr>
          <p:cNvPr id="6" name="Content Placeholder 2">
            <a:extLst>
              <a:ext uri="{FF2B5EF4-FFF2-40B4-BE49-F238E27FC236}">
                <a16:creationId xmlns:a16="http://schemas.microsoft.com/office/drawing/2014/main" id="{86716F5E-EDEE-401C-A887-94A7E59657A8}"/>
              </a:ext>
            </a:extLst>
          </p:cNvPr>
          <p:cNvSpPr txBox="1">
            <a:spLocks/>
          </p:cNvSpPr>
          <p:nvPr/>
        </p:nvSpPr>
        <p:spPr>
          <a:xfrm>
            <a:off x="210207" y="3103579"/>
            <a:ext cx="8555421" cy="2586021"/>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lgn="just">
              <a:buNone/>
            </a:pPr>
            <a:r>
              <a:rPr lang="en-US" sz="1400" b="1" dirty="0"/>
              <a:t>Methodology:</a:t>
            </a:r>
          </a:p>
          <a:p>
            <a:pPr marL="0" indent="0" algn="just">
              <a:buNone/>
            </a:pPr>
            <a:r>
              <a:rPr lang="en-US" sz="1400" dirty="0"/>
              <a:t>To recreate PRC for the early morning hours on Feb 15, 2021, the following two steps were taken</a:t>
            </a:r>
          </a:p>
          <a:p>
            <a:pPr marL="342900" lvl="1" indent="-342900" algn="just">
              <a:buFont typeface="+mj-lt"/>
              <a:buAutoNum type="arabicPeriod"/>
            </a:pPr>
            <a:r>
              <a:rPr lang="en-US" sz="1400" dirty="0"/>
              <a:t>PRC contribution from each of the 14 resources that were identified as having operational issues early morning of February 15, 2021 was set to 0 MW  X minutes after an event occurred. </a:t>
            </a:r>
          </a:p>
          <a:p>
            <a:pPr marL="514350" lvl="2" algn="just"/>
            <a:r>
              <a:rPr lang="en-US" sz="1400" dirty="0"/>
              <a:t>X was set to 1min, 5min, 8min, 10min, 15min and 30min.</a:t>
            </a:r>
          </a:p>
          <a:p>
            <a:pPr marL="342900" lvl="1" indent="-342900" algn="just">
              <a:buFont typeface="+mj-lt"/>
              <a:buAutoNum type="arabicPeriod"/>
            </a:pPr>
            <a:r>
              <a:rPr lang="en-US" sz="1400" dirty="0"/>
              <a:t>PRC from NCLRs providing RRS-UFR was set to 0 MW 12 minutes after updated PRC in each scenario reached 1,750 MW.</a:t>
            </a:r>
          </a:p>
          <a:p>
            <a:pPr marL="514350" lvl="2" indent="-228600" algn="just"/>
            <a:r>
              <a:rPr lang="en-US" sz="1400" dirty="0"/>
              <a:t>During the February Winter storm event more than 95% of the response occurred within 8 minutes of NCLR RRS deployment. A 4-min delay was included to account for Operator action.</a:t>
            </a:r>
          </a:p>
          <a:p>
            <a:pPr marL="985837" lvl="2" indent="-342900" algn="just">
              <a:buFont typeface="+mj-lt"/>
              <a:buAutoNum type="arabicPeriod"/>
            </a:pPr>
            <a:endParaRPr lang="en-US" sz="1200" dirty="0"/>
          </a:p>
        </p:txBody>
      </p:sp>
    </p:spTree>
    <p:extLst>
      <p:ext uri="{BB962C8B-B14F-4D97-AF65-F5344CB8AC3E}">
        <p14:creationId xmlns:p14="http://schemas.microsoft.com/office/powerpoint/2010/main" val="333011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C56A-F44B-411F-98B6-EEBDC2E150F8}"/>
              </a:ext>
            </a:extLst>
          </p:cNvPr>
          <p:cNvSpPr>
            <a:spLocks noGrp="1"/>
          </p:cNvSpPr>
          <p:nvPr>
            <p:ph type="title"/>
          </p:nvPr>
        </p:nvSpPr>
        <p:spPr/>
        <p:txBody>
          <a:bodyPr/>
          <a:lstStyle/>
          <a:p>
            <a:r>
              <a:rPr lang="en-US" sz="2000" dirty="0"/>
              <a:t>What-If analysis for PRC based on timing of telemetry updates</a:t>
            </a:r>
          </a:p>
        </p:txBody>
      </p:sp>
      <p:sp>
        <p:nvSpPr>
          <p:cNvPr id="3" name="Content Placeholder 2">
            <a:extLst>
              <a:ext uri="{FF2B5EF4-FFF2-40B4-BE49-F238E27FC236}">
                <a16:creationId xmlns:a16="http://schemas.microsoft.com/office/drawing/2014/main" id="{EFF55100-3D4B-4742-A561-70E7BF234846}"/>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252D54D-7E6A-4F4D-B3CD-E3262A9E8B0E}"/>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8" name="Table 7">
            <a:extLst>
              <a:ext uri="{FF2B5EF4-FFF2-40B4-BE49-F238E27FC236}">
                <a16:creationId xmlns:a16="http://schemas.microsoft.com/office/drawing/2014/main" id="{7D3F639C-8160-4119-A3DC-2D37EA3EEC4B}"/>
              </a:ext>
            </a:extLst>
          </p:cNvPr>
          <p:cNvGraphicFramePr>
            <a:graphicFrameLocks noGrp="1"/>
          </p:cNvGraphicFramePr>
          <p:nvPr>
            <p:extLst>
              <p:ext uri="{D42A27DB-BD31-4B8C-83A1-F6EECF244321}">
                <p14:modId xmlns:p14="http://schemas.microsoft.com/office/powerpoint/2010/main" val="2464430143"/>
              </p:ext>
            </p:extLst>
          </p:nvPr>
        </p:nvGraphicFramePr>
        <p:xfrm>
          <a:off x="122760" y="5501686"/>
          <a:ext cx="8898478" cy="677442"/>
        </p:xfrm>
        <a:graphic>
          <a:graphicData uri="http://schemas.openxmlformats.org/drawingml/2006/table">
            <a:tbl>
              <a:tblPr/>
              <a:tblGrid>
                <a:gridCol w="1217518">
                  <a:extLst>
                    <a:ext uri="{9D8B030D-6E8A-4147-A177-3AD203B41FA5}">
                      <a16:colId xmlns:a16="http://schemas.microsoft.com/office/drawing/2014/main" val="2978662409"/>
                    </a:ext>
                  </a:extLst>
                </a:gridCol>
                <a:gridCol w="1097280">
                  <a:extLst>
                    <a:ext uri="{9D8B030D-6E8A-4147-A177-3AD203B41FA5}">
                      <a16:colId xmlns:a16="http://schemas.microsoft.com/office/drawing/2014/main" val="720754943"/>
                    </a:ext>
                  </a:extLst>
                </a:gridCol>
                <a:gridCol w="1097280">
                  <a:extLst>
                    <a:ext uri="{9D8B030D-6E8A-4147-A177-3AD203B41FA5}">
                      <a16:colId xmlns:a16="http://schemas.microsoft.com/office/drawing/2014/main" val="3149898058"/>
                    </a:ext>
                  </a:extLst>
                </a:gridCol>
                <a:gridCol w="1097280">
                  <a:extLst>
                    <a:ext uri="{9D8B030D-6E8A-4147-A177-3AD203B41FA5}">
                      <a16:colId xmlns:a16="http://schemas.microsoft.com/office/drawing/2014/main" val="2143988943"/>
                    </a:ext>
                  </a:extLst>
                </a:gridCol>
                <a:gridCol w="1097280">
                  <a:extLst>
                    <a:ext uri="{9D8B030D-6E8A-4147-A177-3AD203B41FA5}">
                      <a16:colId xmlns:a16="http://schemas.microsoft.com/office/drawing/2014/main" val="2023231685"/>
                    </a:ext>
                  </a:extLst>
                </a:gridCol>
                <a:gridCol w="1097280">
                  <a:extLst>
                    <a:ext uri="{9D8B030D-6E8A-4147-A177-3AD203B41FA5}">
                      <a16:colId xmlns:a16="http://schemas.microsoft.com/office/drawing/2014/main" val="1855191269"/>
                    </a:ext>
                  </a:extLst>
                </a:gridCol>
                <a:gridCol w="1097280">
                  <a:extLst>
                    <a:ext uri="{9D8B030D-6E8A-4147-A177-3AD203B41FA5}">
                      <a16:colId xmlns:a16="http://schemas.microsoft.com/office/drawing/2014/main" val="2887375301"/>
                    </a:ext>
                  </a:extLst>
                </a:gridCol>
                <a:gridCol w="1097280">
                  <a:extLst>
                    <a:ext uri="{9D8B030D-6E8A-4147-A177-3AD203B41FA5}">
                      <a16:colId xmlns:a16="http://schemas.microsoft.com/office/drawing/2014/main" val="617772071"/>
                    </a:ext>
                  </a:extLst>
                </a:gridCol>
              </a:tblGrid>
              <a:tr h="337776">
                <a:tc>
                  <a:txBody>
                    <a:bodyPr/>
                    <a:lstStyle/>
                    <a:p>
                      <a:pPr algn="ctr" fontAlgn="ctr"/>
                      <a:r>
                        <a:rPr lang="en-US" sz="1100" b="1" i="0" u="none" strike="noStrike" dirty="0">
                          <a:solidFill>
                            <a:srgbClr val="000000"/>
                          </a:solidFill>
                          <a:effectLst/>
                          <a:latin typeface="Calibri" panose="020F0502020204030204" pitchFamily="34" charset="0"/>
                        </a:rPr>
                        <a:t>PRC  Level</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Actual</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5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8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10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15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30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56224408"/>
                  </a:ext>
                </a:extLst>
              </a:tr>
              <a:tr h="326518">
                <a:tc>
                  <a:txBody>
                    <a:bodyPr/>
                    <a:lstStyle/>
                    <a:p>
                      <a:pPr algn="ctr" fontAlgn="ctr"/>
                      <a:r>
                        <a:rPr lang="en-US" sz="1100" b="1" i="0" u="none" strike="noStrike" dirty="0">
                          <a:solidFill>
                            <a:srgbClr val="000000"/>
                          </a:solidFill>
                          <a:effectLst/>
                          <a:latin typeface="Calibri" panose="020F0502020204030204" pitchFamily="34" charset="0"/>
                        </a:rPr>
                        <a:t>1000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02/15 01:23</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00:24 </a:t>
                      </a:r>
                    </a:p>
                    <a:p>
                      <a:pPr algn="ctr" fontAlgn="ctr"/>
                      <a:r>
                        <a:rPr lang="en-US" sz="1100" b="0" i="0" u="none" strike="noStrike" dirty="0">
                          <a:solidFill>
                            <a:schemeClr val="tx1"/>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00:24 </a:t>
                      </a:r>
                    </a:p>
                    <a:p>
                      <a:pPr algn="ctr" fontAlgn="ctr"/>
                      <a:r>
                        <a:rPr lang="en-US" sz="1100" b="0" i="0" u="none" strike="noStrike" dirty="0">
                          <a:solidFill>
                            <a:schemeClr val="tx1"/>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00:24 </a:t>
                      </a:r>
                    </a:p>
                    <a:p>
                      <a:pPr algn="ctr" fontAlgn="ctr"/>
                      <a:r>
                        <a:rPr lang="en-US" sz="1100" b="0" i="0" u="none" strike="noStrike" dirty="0">
                          <a:solidFill>
                            <a:schemeClr val="tx1"/>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00:24 </a:t>
                      </a:r>
                    </a:p>
                    <a:p>
                      <a:pPr algn="ctr" fontAlgn="ctr"/>
                      <a:r>
                        <a:rPr lang="en-US" sz="1100" b="0" i="0" u="none" strike="noStrike" dirty="0">
                          <a:solidFill>
                            <a:schemeClr val="tx1"/>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chemeClr val="tx1"/>
                          </a:solidFill>
                          <a:effectLst/>
                          <a:latin typeface="Calibri" panose="020F0502020204030204" pitchFamily="34" charset="0"/>
                        </a:rPr>
                        <a:t>02/15 00:37 </a:t>
                      </a:r>
                    </a:p>
                    <a:p>
                      <a:pPr algn="ctr" fontAlgn="ctr"/>
                      <a:r>
                        <a:rPr lang="en-US" sz="1100" b="0" i="0" u="none" strike="noStrike" dirty="0">
                          <a:solidFill>
                            <a:schemeClr val="tx1"/>
                          </a:solidFill>
                          <a:effectLst/>
                          <a:latin typeface="Calibri" panose="020F0502020204030204" pitchFamily="34" charset="0"/>
                        </a:rPr>
                        <a:t>(-46min)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effectLst/>
                          <a:latin typeface="Calibri" panose="020F0502020204030204" pitchFamily="34" charset="0"/>
                        </a:rPr>
                        <a:t>02/15 00:42 </a:t>
                      </a:r>
                    </a:p>
                    <a:p>
                      <a:pPr algn="ctr" fontAlgn="ctr"/>
                      <a:r>
                        <a:rPr lang="en-US" sz="1100" b="0" i="0" u="none" strike="noStrike" dirty="0">
                          <a:solidFill>
                            <a:schemeClr val="tx1"/>
                          </a:solidFill>
                          <a:effectLst/>
                          <a:latin typeface="Calibri" panose="020F0502020204030204" pitchFamily="34" charset="0"/>
                        </a:rPr>
                        <a:t>(-41min)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386976"/>
                  </a:ext>
                </a:extLst>
              </a:tr>
            </a:tbl>
          </a:graphicData>
        </a:graphic>
      </p:graphicFrame>
      <p:pic>
        <p:nvPicPr>
          <p:cNvPr id="7" name="Content Placeholder 4">
            <a:extLst>
              <a:ext uri="{FF2B5EF4-FFF2-40B4-BE49-F238E27FC236}">
                <a16:creationId xmlns:a16="http://schemas.microsoft.com/office/drawing/2014/main" id="{9A5050F8-67F2-4574-BFE0-8D4BF25B5DDE}"/>
              </a:ext>
            </a:extLst>
          </p:cNvPr>
          <p:cNvPicPr>
            <a:picLocks noChangeAspect="1"/>
          </p:cNvPicPr>
          <p:nvPr/>
        </p:nvPicPr>
        <p:blipFill>
          <a:blip r:embed="rId3"/>
          <a:stretch>
            <a:fillRect/>
          </a:stretch>
        </p:blipFill>
        <p:spPr>
          <a:xfrm>
            <a:off x="213779" y="762000"/>
            <a:ext cx="8716440" cy="4672503"/>
          </a:xfrm>
          <a:prstGeom prst="rect">
            <a:avLst/>
          </a:prstGeom>
        </p:spPr>
      </p:pic>
    </p:spTree>
    <p:extLst>
      <p:ext uri="{BB962C8B-B14F-4D97-AF65-F5344CB8AC3E}">
        <p14:creationId xmlns:p14="http://schemas.microsoft.com/office/powerpoint/2010/main" val="2442862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F25F0-9675-490C-B671-89A0E9E522A4}"/>
              </a:ext>
            </a:extLst>
          </p:cNvPr>
          <p:cNvSpPr>
            <a:spLocks noGrp="1"/>
          </p:cNvSpPr>
          <p:nvPr>
            <p:ph type="title"/>
          </p:nvPr>
        </p:nvSpPr>
        <p:spPr/>
        <p:txBody>
          <a:bodyPr/>
          <a:lstStyle/>
          <a:p>
            <a:r>
              <a:rPr lang="en-US" sz="2000" dirty="0"/>
              <a:t>So, what if on Feb 15, 2021 timely telemetry updates were sent?</a:t>
            </a:r>
          </a:p>
        </p:txBody>
      </p:sp>
      <p:sp>
        <p:nvSpPr>
          <p:cNvPr id="3" name="Content Placeholder 2">
            <a:extLst>
              <a:ext uri="{FF2B5EF4-FFF2-40B4-BE49-F238E27FC236}">
                <a16:creationId xmlns:a16="http://schemas.microsoft.com/office/drawing/2014/main" id="{C4408B90-582A-4BB0-8378-5ED860B430CB}"/>
              </a:ext>
            </a:extLst>
          </p:cNvPr>
          <p:cNvSpPr>
            <a:spLocks noGrp="1"/>
          </p:cNvSpPr>
          <p:nvPr>
            <p:ph idx="1"/>
          </p:nvPr>
        </p:nvSpPr>
        <p:spPr>
          <a:xfrm>
            <a:off x="122761" y="855406"/>
            <a:ext cx="8898478" cy="2245643"/>
          </a:xfrm>
          <a:solidFill>
            <a:schemeClr val="accent2">
              <a:lumMod val="20000"/>
              <a:lumOff val="80000"/>
            </a:schemeClr>
          </a:solidFill>
        </p:spPr>
        <p:txBody>
          <a:bodyPr/>
          <a:lstStyle/>
          <a:p>
            <a:pPr marL="0" indent="0">
              <a:buNone/>
            </a:pPr>
            <a:r>
              <a:rPr lang="en-US" sz="1600" dirty="0"/>
              <a:t>Summary potential impact of timely telemetry updates on PRC on Feb 15, 2021 between 1:23 and 1:55.</a:t>
            </a:r>
          </a:p>
          <a:p>
            <a:endParaRPr lang="en-US" dirty="0"/>
          </a:p>
          <a:p>
            <a:endParaRPr lang="en-US" sz="1800" dirty="0"/>
          </a:p>
          <a:p>
            <a:endParaRPr lang="en-US" dirty="0"/>
          </a:p>
          <a:p>
            <a:endParaRPr lang="en-US" sz="1800" dirty="0"/>
          </a:p>
          <a:p>
            <a:endParaRPr lang="en-US" dirty="0"/>
          </a:p>
          <a:p>
            <a:endParaRPr lang="en-US" sz="1800" dirty="0"/>
          </a:p>
          <a:p>
            <a:endParaRPr lang="en-US" sz="18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A37289E-73A6-4FC6-9EA9-841F3454587F}"/>
              </a:ext>
            </a:extLst>
          </p:cNvPr>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5" name="Table 4">
            <a:extLst>
              <a:ext uri="{FF2B5EF4-FFF2-40B4-BE49-F238E27FC236}">
                <a16:creationId xmlns:a16="http://schemas.microsoft.com/office/drawing/2014/main" id="{815E69F9-B10C-452E-B097-7E1A9ED4ECC3}"/>
              </a:ext>
            </a:extLst>
          </p:cNvPr>
          <p:cNvGraphicFramePr>
            <a:graphicFrameLocks noGrp="1"/>
          </p:cNvGraphicFramePr>
          <p:nvPr>
            <p:extLst>
              <p:ext uri="{D42A27DB-BD31-4B8C-83A1-F6EECF244321}">
                <p14:modId xmlns:p14="http://schemas.microsoft.com/office/powerpoint/2010/main" val="2907578709"/>
              </p:ext>
            </p:extLst>
          </p:nvPr>
        </p:nvGraphicFramePr>
        <p:xfrm>
          <a:off x="122761" y="1417757"/>
          <a:ext cx="8898478" cy="1683292"/>
        </p:xfrm>
        <a:graphic>
          <a:graphicData uri="http://schemas.openxmlformats.org/drawingml/2006/table">
            <a:tbl>
              <a:tblPr/>
              <a:tblGrid>
                <a:gridCol w="1217518">
                  <a:extLst>
                    <a:ext uri="{9D8B030D-6E8A-4147-A177-3AD203B41FA5}">
                      <a16:colId xmlns:a16="http://schemas.microsoft.com/office/drawing/2014/main" val="2978662409"/>
                    </a:ext>
                  </a:extLst>
                </a:gridCol>
                <a:gridCol w="1097280">
                  <a:extLst>
                    <a:ext uri="{9D8B030D-6E8A-4147-A177-3AD203B41FA5}">
                      <a16:colId xmlns:a16="http://schemas.microsoft.com/office/drawing/2014/main" val="720754943"/>
                    </a:ext>
                  </a:extLst>
                </a:gridCol>
                <a:gridCol w="1097280">
                  <a:extLst>
                    <a:ext uri="{9D8B030D-6E8A-4147-A177-3AD203B41FA5}">
                      <a16:colId xmlns:a16="http://schemas.microsoft.com/office/drawing/2014/main" val="3149898058"/>
                    </a:ext>
                  </a:extLst>
                </a:gridCol>
                <a:gridCol w="1097280">
                  <a:extLst>
                    <a:ext uri="{9D8B030D-6E8A-4147-A177-3AD203B41FA5}">
                      <a16:colId xmlns:a16="http://schemas.microsoft.com/office/drawing/2014/main" val="2143988943"/>
                    </a:ext>
                  </a:extLst>
                </a:gridCol>
                <a:gridCol w="1097280">
                  <a:extLst>
                    <a:ext uri="{9D8B030D-6E8A-4147-A177-3AD203B41FA5}">
                      <a16:colId xmlns:a16="http://schemas.microsoft.com/office/drawing/2014/main" val="2023231685"/>
                    </a:ext>
                  </a:extLst>
                </a:gridCol>
                <a:gridCol w="1097280">
                  <a:extLst>
                    <a:ext uri="{9D8B030D-6E8A-4147-A177-3AD203B41FA5}">
                      <a16:colId xmlns:a16="http://schemas.microsoft.com/office/drawing/2014/main" val="1855191269"/>
                    </a:ext>
                  </a:extLst>
                </a:gridCol>
                <a:gridCol w="1097280">
                  <a:extLst>
                    <a:ext uri="{9D8B030D-6E8A-4147-A177-3AD203B41FA5}">
                      <a16:colId xmlns:a16="http://schemas.microsoft.com/office/drawing/2014/main" val="2887375301"/>
                    </a:ext>
                  </a:extLst>
                </a:gridCol>
                <a:gridCol w="1097280">
                  <a:extLst>
                    <a:ext uri="{9D8B030D-6E8A-4147-A177-3AD203B41FA5}">
                      <a16:colId xmlns:a16="http://schemas.microsoft.com/office/drawing/2014/main" val="617772071"/>
                    </a:ext>
                  </a:extLst>
                </a:gridCol>
              </a:tblGrid>
              <a:tr h="337776">
                <a:tc>
                  <a:txBody>
                    <a:bodyPr/>
                    <a:lstStyle/>
                    <a:p>
                      <a:pPr algn="ctr" fontAlgn="ctr"/>
                      <a:r>
                        <a:rPr lang="en-US" sz="1100" b="1" i="0" u="none" strike="noStrike" dirty="0">
                          <a:solidFill>
                            <a:srgbClr val="000000"/>
                          </a:solidFill>
                          <a:effectLst/>
                          <a:latin typeface="Calibri" panose="020F0502020204030204" pitchFamily="34" charset="0"/>
                        </a:rPr>
                        <a:t>PRC  Level</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Actual</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5min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8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10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15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1" i="0" u="none" strike="noStrike" dirty="0">
                          <a:solidFill>
                            <a:srgbClr val="000000"/>
                          </a:solidFill>
                          <a:effectLst/>
                          <a:latin typeface="Calibri" panose="020F0502020204030204" pitchFamily="34" charset="0"/>
                        </a:rPr>
                        <a:t>30 Min Delay</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56224408"/>
                  </a:ext>
                </a:extLst>
              </a:tr>
              <a:tr h="326518">
                <a:tc>
                  <a:txBody>
                    <a:bodyPr/>
                    <a:lstStyle/>
                    <a:p>
                      <a:pPr algn="ctr" fontAlgn="ctr"/>
                      <a:r>
                        <a:rPr lang="en-US" sz="1100" b="1" i="0" u="none" strike="noStrike" dirty="0">
                          <a:solidFill>
                            <a:srgbClr val="000000"/>
                          </a:solidFill>
                          <a:effectLst/>
                          <a:latin typeface="Calibri" panose="020F0502020204030204" pitchFamily="34" charset="0"/>
                        </a:rPr>
                        <a:t>Minimum PRC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813</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272</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272</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324</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324</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panose="020F0502020204030204" pitchFamily="34" charset="0"/>
                        </a:rPr>
                        <a:t>324</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324</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156339469"/>
                  </a:ext>
                </a:extLst>
              </a:tr>
              <a:tr h="326518">
                <a:tc>
                  <a:txBody>
                    <a:bodyPr/>
                    <a:lstStyle/>
                    <a:p>
                      <a:pPr algn="ctr" fontAlgn="ctr"/>
                      <a:r>
                        <a:rPr lang="en-US" sz="1100" b="1" i="0" u="none" strike="noStrike" dirty="0">
                          <a:solidFill>
                            <a:srgbClr val="000000"/>
                          </a:solidFill>
                          <a:effectLst/>
                          <a:latin typeface="Calibri" panose="020F0502020204030204" pitchFamily="34" charset="0"/>
                        </a:rPr>
                        <a:t>2300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02/15 00:10</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00:01 </a:t>
                      </a:r>
                    </a:p>
                    <a:p>
                      <a:pPr algn="ctr" fontAlgn="ctr"/>
                      <a:r>
                        <a:rPr lang="en-US" sz="1100" b="0" i="0" u="none" strike="noStrike" dirty="0">
                          <a:solidFill>
                            <a:srgbClr val="000000"/>
                          </a:solidFill>
                          <a:effectLst/>
                          <a:latin typeface="Calibri" panose="020F0502020204030204" pitchFamily="34" charset="0"/>
                        </a:rPr>
                        <a:t>(-9min)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00:01 </a:t>
                      </a:r>
                    </a:p>
                    <a:p>
                      <a:pPr algn="ctr" fontAlgn="ctr"/>
                      <a:r>
                        <a:rPr lang="en-US" sz="1100" b="0" i="0" u="none" strike="noStrike" dirty="0">
                          <a:solidFill>
                            <a:srgbClr val="000000"/>
                          </a:solidFill>
                          <a:effectLst/>
                          <a:latin typeface="Calibri" panose="020F0502020204030204" pitchFamily="34" charset="0"/>
                        </a:rPr>
                        <a:t>(-9min)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00:01 </a:t>
                      </a:r>
                    </a:p>
                    <a:p>
                      <a:pPr algn="ctr" fontAlgn="ctr"/>
                      <a:r>
                        <a:rPr lang="en-US" sz="1100" b="0" i="0" u="none" strike="noStrike" dirty="0">
                          <a:solidFill>
                            <a:srgbClr val="000000"/>
                          </a:solidFill>
                          <a:effectLst/>
                          <a:latin typeface="Calibri" panose="020F0502020204030204" pitchFamily="34" charset="0"/>
                        </a:rPr>
                        <a:t>(-9min)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00:01 </a:t>
                      </a:r>
                    </a:p>
                    <a:p>
                      <a:pPr algn="ctr" fontAlgn="ctr"/>
                      <a:r>
                        <a:rPr lang="en-US" sz="1100" b="0" i="0" u="none" strike="noStrike" dirty="0">
                          <a:solidFill>
                            <a:srgbClr val="000000"/>
                          </a:solidFill>
                          <a:effectLst/>
                          <a:latin typeface="Calibri" panose="020F0502020204030204" pitchFamily="34" charset="0"/>
                        </a:rPr>
                        <a:t>(-9min)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panose="020F0502020204030204" pitchFamily="34" charset="0"/>
                        </a:rPr>
                        <a:t>02/15 00:06 </a:t>
                      </a:r>
                    </a:p>
                    <a:p>
                      <a:pPr algn="ctr" fontAlgn="ctr"/>
                      <a:r>
                        <a:rPr lang="en-US" sz="1100" b="0" i="0" u="none" strike="noStrike" dirty="0">
                          <a:solidFill>
                            <a:srgbClr val="000000"/>
                          </a:solidFill>
                          <a:effectLst/>
                          <a:latin typeface="Calibri" panose="020F0502020204030204" pitchFamily="34" charset="0"/>
                        </a:rPr>
                        <a:t>(-4min)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00:10 </a:t>
                      </a:r>
                    </a:p>
                    <a:p>
                      <a:pPr algn="ctr" fontAlgn="ctr"/>
                      <a:r>
                        <a:rPr lang="en-US" sz="1100" b="0" i="0" u="none" strike="noStrike" dirty="0">
                          <a:solidFill>
                            <a:srgbClr val="000000"/>
                          </a:solidFill>
                          <a:effectLst/>
                          <a:latin typeface="Calibri" panose="020F0502020204030204" pitchFamily="34" charset="0"/>
                        </a:rPr>
                        <a:t>(0 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642185221"/>
                  </a:ext>
                </a:extLst>
              </a:tr>
              <a:tr h="326518">
                <a:tc>
                  <a:txBody>
                    <a:bodyPr/>
                    <a:lstStyle/>
                    <a:p>
                      <a:pPr algn="ctr" fontAlgn="ctr"/>
                      <a:r>
                        <a:rPr lang="en-US" sz="1100" b="1" i="0" u="none" strike="noStrike" dirty="0">
                          <a:solidFill>
                            <a:srgbClr val="000000"/>
                          </a:solidFill>
                          <a:effectLst/>
                          <a:latin typeface="Calibri" panose="020F0502020204030204" pitchFamily="34" charset="0"/>
                        </a:rPr>
                        <a:t>1750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02/15 01:05</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00:12 </a:t>
                      </a:r>
                    </a:p>
                    <a:p>
                      <a:pPr algn="ctr" fontAlgn="ctr"/>
                      <a:r>
                        <a:rPr lang="en-US" sz="1100" b="0" i="0" u="none" strike="noStrike" dirty="0">
                          <a:solidFill>
                            <a:srgbClr val="000000"/>
                          </a:solidFill>
                          <a:effectLst/>
                          <a:latin typeface="Calibri" panose="020F0502020204030204" pitchFamily="34" charset="0"/>
                        </a:rPr>
                        <a:t>(-53min)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00:12 </a:t>
                      </a:r>
                    </a:p>
                    <a:p>
                      <a:pPr algn="ctr" fontAlgn="ctr"/>
                      <a:r>
                        <a:rPr lang="en-US" sz="1100" b="0" i="0" u="none" strike="noStrike" dirty="0">
                          <a:solidFill>
                            <a:srgbClr val="000000"/>
                          </a:solidFill>
                          <a:effectLst/>
                          <a:latin typeface="Calibri" panose="020F0502020204030204" pitchFamily="34" charset="0"/>
                        </a:rPr>
                        <a:t>(-53min)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00:12 </a:t>
                      </a:r>
                    </a:p>
                    <a:p>
                      <a:pPr algn="ctr" fontAlgn="ctr"/>
                      <a:r>
                        <a:rPr lang="en-US" sz="1100" b="0" i="0" u="none" strike="noStrike" dirty="0">
                          <a:solidFill>
                            <a:srgbClr val="000000"/>
                          </a:solidFill>
                          <a:effectLst/>
                          <a:latin typeface="Calibri" panose="020F0502020204030204" pitchFamily="34" charset="0"/>
                        </a:rPr>
                        <a:t>(-53min)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00:12 </a:t>
                      </a:r>
                    </a:p>
                    <a:p>
                      <a:pPr algn="ctr" fontAlgn="ctr"/>
                      <a:r>
                        <a:rPr lang="en-US" sz="1100" b="0" i="0" u="none" strike="noStrike" dirty="0">
                          <a:solidFill>
                            <a:srgbClr val="000000"/>
                          </a:solidFill>
                          <a:effectLst/>
                          <a:latin typeface="Calibri" panose="020F0502020204030204" pitchFamily="34" charset="0"/>
                        </a:rPr>
                        <a:t>(-53min)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panose="020F0502020204030204" pitchFamily="34" charset="0"/>
                        </a:rPr>
                        <a:t>02/15 00:25 </a:t>
                      </a:r>
                    </a:p>
                    <a:p>
                      <a:pPr algn="ctr" fontAlgn="ctr"/>
                      <a:r>
                        <a:rPr lang="en-US" sz="1100" b="0" i="0" u="none" strike="noStrike" dirty="0">
                          <a:solidFill>
                            <a:srgbClr val="000000"/>
                          </a:solidFill>
                          <a:effectLst/>
                          <a:latin typeface="Calibri" panose="020F0502020204030204" pitchFamily="34" charset="0"/>
                        </a:rPr>
                        <a:t>(-40min)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00:30 </a:t>
                      </a:r>
                    </a:p>
                    <a:p>
                      <a:pPr algn="ctr" fontAlgn="ctr"/>
                      <a:r>
                        <a:rPr lang="en-US" sz="1100" b="0" i="0" u="none" strike="noStrike" dirty="0">
                          <a:solidFill>
                            <a:srgbClr val="000000"/>
                          </a:solidFill>
                          <a:effectLst/>
                          <a:latin typeface="Calibri" panose="020F0502020204030204" pitchFamily="34" charset="0"/>
                        </a:rPr>
                        <a:t>(-35min)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3386976"/>
                  </a:ext>
                </a:extLst>
              </a:tr>
              <a:tr h="337776">
                <a:tc>
                  <a:txBody>
                    <a:bodyPr/>
                    <a:lstStyle/>
                    <a:p>
                      <a:pPr algn="ctr" fontAlgn="ctr"/>
                      <a:r>
                        <a:rPr lang="en-US" sz="1100" b="1" i="0" u="none" strike="noStrike" dirty="0">
                          <a:solidFill>
                            <a:srgbClr val="000000"/>
                          </a:solidFill>
                          <a:effectLst/>
                          <a:latin typeface="Calibri" panose="020F0502020204030204" pitchFamily="34" charset="0"/>
                        </a:rPr>
                        <a:t>1000 MW</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100" b="0" i="0" u="none" strike="noStrike" dirty="0">
                          <a:solidFill>
                            <a:srgbClr val="000000"/>
                          </a:solidFill>
                          <a:effectLst/>
                          <a:latin typeface="Calibri" panose="020F0502020204030204" pitchFamily="34" charset="0"/>
                        </a:rPr>
                        <a:t>02/15 01:23</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00:24 </a:t>
                      </a:r>
                    </a:p>
                    <a:p>
                      <a:pPr algn="ctr" fontAlgn="ctr"/>
                      <a:r>
                        <a:rPr lang="en-US" sz="1100" b="0" i="0" u="none" strike="noStrike" dirty="0">
                          <a:solidFill>
                            <a:srgbClr val="000000"/>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00:24 </a:t>
                      </a:r>
                    </a:p>
                    <a:p>
                      <a:pPr algn="ctr" fontAlgn="ctr"/>
                      <a:r>
                        <a:rPr lang="en-US" sz="1100" b="0" i="0" u="none" strike="noStrike" dirty="0">
                          <a:solidFill>
                            <a:srgbClr val="000000"/>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00:24 </a:t>
                      </a:r>
                    </a:p>
                    <a:p>
                      <a:pPr algn="ctr" fontAlgn="ctr"/>
                      <a:r>
                        <a:rPr lang="en-US" sz="1100" b="0" i="0" u="none" strike="noStrike" dirty="0">
                          <a:solidFill>
                            <a:srgbClr val="000000"/>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02/15 00:24 </a:t>
                      </a:r>
                    </a:p>
                    <a:p>
                      <a:pPr algn="ctr" fontAlgn="ctr"/>
                      <a:r>
                        <a:rPr lang="en-US" sz="1100" b="1" i="0" u="none" strike="noStrike" dirty="0">
                          <a:solidFill>
                            <a:srgbClr val="000000"/>
                          </a:solidFill>
                          <a:effectLst/>
                          <a:latin typeface="Calibri" panose="020F0502020204030204" pitchFamily="34" charset="0"/>
                        </a:rPr>
                        <a:t>(-59min)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100" b="0" i="0" u="none" strike="noStrike" dirty="0">
                          <a:solidFill>
                            <a:srgbClr val="000000"/>
                          </a:solidFill>
                          <a:effectLst/>
                          <a:latin typeface="Calibri" panose="020F0502020204030204" pitchFamily="34" charset="0"/>
                        </a:rPr>
                        <a:t>02/15 00:37 </a:t>
                      </a:r>
                    </a:p>
                    <a:p>
                      <a:pPr algn="ctr" fontAlgn="ctr"/>
                      <a:r>
                        <a:rPr lang="en-US" sz="1100" b="0" i="0" u="none" strike="noStrike" dirty="0">
                          <a:solidFill>
                            <a:srgbClr val="000000"/>
                          </a:solidFill>
                          <a:effectLst/>
                          <a:latin typeface="Calibri" panose="020F0502020204030204" pitchFamily="34" charset="0"/>
                        </a:rPr>
                        <a:t>(-46min)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02/15 00:42 </a:t>
                      </a:r>
                    </a:p>
                    <a:p>
                      <a:pPr algn="ctr" fontAlgn="ctr"/>
                      <a:r>
                        <a:rPr lang="en-US" sz="1100" b="0" i="0" u="none" strike="noStrike" dirty="0">
                          <a:solidFill>
                            <a:srgbClr val="000000"/>
                          </a:solidFill>
                          <a:effectLst/>
                          <a:latin typeface="Calibri" panose="020F0502020204030204" pitchFamily="34" charset="0"/>
                        </a:rPr>
                        <a:t>(-41min)</a:t>
                      </a:r>
                    </a:p>
                  </a:txBody>
                  <a:tcPr marL="4386" marR="4386" marT="438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4311562"/>
                  </a:ext>
                </a:extLst>
              </a:tr>
            </a:tbl>
          </a:graphicData>
        </a:graphic>
      </p:graphicFrame>
      <p:sp>
        <p:nvSpPr>
          <p:cNvPr id="6" name="Content Placeholder 2">
            <a:extLst>
              <a:ext uri="{FF2B5EF4-FFF2-40B4-BE49-F238E27FC236}">
                <a16:creationId xmlns:a16="http://schemas.microsoft.com/office/drawing/2014/main" id="{E94B69C2-A31B-442B-ACD2-C55DF4A1ABF8}"/>
              </a:ext>
            </a:extLst>
          </p:cNvPr>
          <p:cNvSpPr txBox="1">
            <a:spLocks/>
          </p:cNvSpPr>
          <p:nvPr/>
        </p:nvSpPr>
        <p:spPr>
          <a:xfrm>
            <a:off x="457200" y="3341432"/>
            <a:ext cx="8534400" cy="2731002"/>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600" dirty="0"/>
              <a:t>As Resources started experiencing winter weather related equipment failures, if telemetry updates had been made </a:t>
            </a:r>
            <a:r>
              <a:rPr lang="en-US" sz="1600" b="1" u="sng" dirty="0"/>
              <a:t>within ten minutes </a:t>
            </a:r>
            <a:r>
              <a:rPr lang="en-US" sz="1600" dirty="0"/>
              <a:t>of an event occurring, calculated </a:t>
            </a:r>
            <a:r>
              <a:rPr lang="en-US" sz="1600" b="1" dirty="0"/>
              <a:t>PRC would have reached 1,000 MW approximately 59 minutes earlier</a:t>
            </a:r>
            <a:r>
              <a:rPr lang="en-US" sz="1600" dirty="0"/>
              <a:t>, giving Operators more appropriate situational awareness and time to make critical decisions and give instructions, including those related to Load shed.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48715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1F564-D498-4B7A-A545-050D9E1526A3}"/>
              </a:ext>
            </a:extLst>
          </p:cNvPr>
          <p:cNvSpPr>
            <a:spLocks noGrp="1"/>
          </p:cNvSpPr>
          <p:nvPr>
            <p:ph type="title"/>
          </p:nvPr>
        </p:nvSpPr>
        <p:spPr/>
        <p:txBody>
          <a:bodyPr/>
          <a:lstStyle/>
          <a:p>
            <a:r>
              <a:rPr lang="en-US" sz="2400" dirty="0"/>
              <a:t>Example: Impact of incorrect telemetry on PRC</a:t>
            </a:r>
          </a:p>
        </p:txBody>
      </p:sp>
      <p:sp>
        <p:nvSpPr>
          <p:cNvPr id="3" name="Content Placeholder 2">
            <a:extLst>
              <a:ext uri="{FF2B5EF4-FFF2-40B4-BE49-F238E27FC236}">
                <a16:creationId xmlns:a16="http://schemas.microsoft.com/office/drawing/2014/main" id="{AD80DCC0-D3AA-4F3C-B413-6BE1D5F1CC70}"/>
              </a:ext>
            </a:extLst>
          </p:cNvPr>
          <p:cNvSpPr>
            <a:spLocks noGrp="1"/>
          </p:cNvSpPr>
          <p:nvPr>
            <p:ph idx="1"/>
          </p:nvPr>
        </p:nvSpPr>
        <p:spPr/>
        <p:txBody>
          <a:bodyPr/>
          <a:lstStyle/>
          <a:p>
            <a:pPr marL="0" indent="0">
              <a:buNone/>
            </a:pPr>
            <a:r>
              <a:rPr lang="en-US" sz="1200" b="1" dirty="0"/>
              <a:t>Issue:</a:t>
            </a:r>
            <a:r>
              <a:rPr lang="en-US" sz="1200" dirty="0"/>
              <a:t> A resource that was operating close to its HSL started experiencing issues, while telemetering an ON status its MW output declined to 0 MW over the course of 25 minutes. As the resource’s output decreased its contribution to PRC increased – but the unit really had no ability to respond to frequency or BPs.</a:t>
            </a: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endParaRPr lang="en-US" sz="1400" i="1" dirty="0"/>
          </a:p>
          <a:p>
            <a:pPr marL="0" indent="0">
              <a:buNone/>
            </a:pPr>
            <a:r>
              <a:rPr lang="en-US" sz="1200" b="1" i="1" dirty="0">
                <a:solidFill>
                  <a:schemeClr val="accent6"/>
                </a:solidFill>
              </a:rPr>
              <a:t>With NPRR1085: </a:t>
            </a:r>
            <a:r>
              <a:rPr lang="en-US" sz="1200" i="1" dirty="0">
                <a:solidFill>
                  <a:schemeClr val="accent6"/>
                </a:solidFill>
              </a:rPr>
              <a:t>When a resource is experiencing a runback type event or an operator is manually controlling it, setting its RST to ONHOLD will ensure ERCOT’s tools do not count on the resource for SCED dispatch or for provision of reserves. </a:t>
            </a:r>
          </a:p>
        </p:txBody>
      </p:sp>
      <p:sp>
        <p:nvSpPr>
          <p:cNvPr id="4" name="Slide Number Placeholder 3">
            <a:extLst>
              <a:ext uri="{FF2B5EF4-FFF2-40B4-BE49-F238E27FC236}">
                <a16:creationId xmlns:a16="http://schemas.microsoft.com/office/drawing/2014/main" id="{9733690A-BA99-4DD0-90D4-AB7516B02C90}"/>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8" name="Picture 7">
            <a:extLst>
              <a:ext uri="{FF2B5EF4-FFF2-40B4-BE49-F238E27FC236}">
                <a16:creationId xmlns:a16="http://schemas.microsoft.com/office/drawing/2014/main" id="{47B40D70-601E-4467-90E7-97AB6A908598}"/>
              </a:ext>
            </a:extLst>
          </p:cNvPr>
          <p:cNvPicPr>
            <a:picLocks noChangeAspect="1"/>
          </p:cNvPicPr>
          <p:nvPr/>
        </p:nvPicPr>
        <p:blipFill>
          <a:blip r:embed="rId2"/>
          <a:stretch>
            <a:fillRect/>
          </a:stretch>
        </p:blipFill>
        <p:spPr>
          <a:xfrm>
            <a:off x="838560" y="1516851"/>
            <a:ext cx="7041376" cy="4200458"/>
          </a:xfrm>
          <a:prstGeom prst="rect">
            <a:avLst/>
          </a:prstGeom>
        </p:spPr>
      </p:pic>
    </p:spTree>
    <p:extLst>
      <p:ext uri="{BB962C8B-B14F-4D97-AF65-F5344CB8AC3E}">
        <p14:creationId xmlns:p14="http://schemas.microsoft.com/office/powerpoint/2010/main" val="955858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4A193-BBA4-47D1-B7E6-7A1D44F6290B}"/>
              </a:ext>
            </a:extLst>
          </p:cNvPr>
          <p:cNvSpPr>
            <a:spLocks noGrp="1"/>
          </p:cNvSpPr>
          <p:nvPr>
            <p:ph type="title"/>
          </p:nvPr>
        </p:nvSpPr>
        <p:spPr/>
        <p:txBody>
          <a:bodyPr/>
          <a:lstStyle/>
          <a:p>
            <a:r>
              <a:rPr lang="en-US" sz="2000" dirty="0"/>
              <a:t>Example: Impact of incorrect telemetry on frequency recovery </a:t>
            </a:r>
          </a:p>
        </p:txBody>
      </p:sp>
      <p:sp>
        <p:nvSpPr>
          <p:cNvPr id="3" name="Content Placeholder 2">
            <a:extLst>
              <a:ext uri="{FF2B5EF4-FFF2-40B4-BE49-F238E27FC236}">
                <a16:creationId xmlns:a16="http://schemas.microsoft.com/office/drawing/2014/main" id="{7338720D-5104-4D9B-B77F-E43DD01EAD7D}"/>
              </a:ext>
            </a:extLst>
          </p:cNvPr>
          <p:cNvSpPr>
            <a:spLocks noGrp="1"/>
          </p:cNvSpPr>
          <p:nvPr>
            <p:ph idx="1"/>
          </p:nvPr>
        </p:nvSpPr>
        <p:spPr/>
        <p:txBody>
          <a:bodyPr/>
          <a:lstStyle/>
          <a:p>
            <a:pPr marL="0" indent="0">
              <a:buNone/>
            </a:pPr>
            <a:r>
              <a:rPr lang="en-US" sz="1200" b="1" dirty="0"/>
              <a:t>Issue: </a:t>
            </a:r>
            <a:r>
              <a:rPr lang="en-US" sz="1200" dirty="0"/>
              <a:t>A group of 3 IRR units tripped offline causing frequency to drop to 59.926 Hz. </a:t>
            </a:r>
          </a:p>
          <a:p>
            <a:r>
              <a:rPr lang="en-US" sz="1200" dirty="0"/>
              <a:t>MW telemetry of one of the units dropped to 0 MW and RST telemetry changed to OFF immediately following the event. </a:t>
            </a:r>
          </a:p>
          <a:p>
            <a:r>
              <a:rPr lang="en-US" sz="1200" dirty="0"/>
              <a:t>However, the MW telemetry on the other two units remained a non-zero value up to 10 minutes after the start of the event and the RST telemetry for the units stayed ON up to 15 minutes after the event.</a:t>
            </a:r>
          </a:p>
          <a:p>
            <a:pPr marL="0" indent="0">
              <a:buNone/>
            </a:pPr>
            <a:r>
              <a:rPr lang="en-US" sz="1200" dirty="0"/>
              <a:t>Frequency took almost 9 minutes and 36 seconds to recover to pre disturbance value. A combination of regulation deployment, reduction in load and SCED redispatch were relied upon to recover frequency during this event.</a:t>
            </a:r>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r>
              <a:rPr lang="en-US" sz="1200" b="1" i="1" dirty="0">
                <a:solidFill>
                  <a:schemeClr val="accent6"/>
                </a:solidFill>
              </a:rPr>
              <a:t>With NPRR 1085: </a:t>
            </a:r>
            <a:r>
              <a:rPr lang="en-US" sz="1200" i="1" dirty="0">
                <a:solidFill>
                  <a:schemeClr val="accent6"/>
                </a:solidFill>
              </a:rPr>
              <a:t>The focus of NPRR1085 is to promote the use of automation at resource’s end to detect events like forced outages and use it to update the resource’s RST to an offline status in a timely manner. </a:t>
            </a:r>
          </a:p>
        </p:txBody>
      </p:sp>
      <p:sp>
        <p:nvSpPr>
          <p:cNvPr id="4" name="Slide Number Placeholder 3">
            <a:extLst>
              <a:ext uri="{FF2B5EF4-FFF2-40B4-BE49-F238E27FC236}">
                <a16:creationId xmlns:a16="http://schemas.microsoft.com/office/drawing/2014/main" id="{F0E0AB74-7E62-4C33-B80F-7422503C5530}"/>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6" name="Picture 5">
            <a:extLst>
              <a:ext uri="{FF2B5EF4-FFF2-40B4-BE49-F238E27FC236}">
                <a16:creationId xmlns:a16="http://schemas.microsoft.com/office/drawing/2014/main" id="{06D29745-ED40-4E3B-A01D-24BFAA9183E4}"/>
              </a:ext>
            </a:extLst>
          </p:cNvPr>
          <p:cNvPicPr>
            <a:picLocks noChangeAspect="1"/>
          </p:cNvPicPr>
          <p:nvPr/>
        </p:nvPicPr>
        <p:blipFill>
          <a:blip r:embed="rId2"/>
          <a:stretch>
            <a:fillRect/>
          </a:stretch>
        </p:blipFill>
        <p:spPr>
          <a:xfrm>
            <a:off x="671666" y="2176406"/>
            <a:ext cx="7876868" cy="3613425"/>
          </a:xfrm>
          <a:prstGeom prst="rect">
            <a:avLst/>
          </a:prstGeom>
        </p:spPr>
      </p:pic>
    </p:spTree>
    <p:extLst>
      <p:ext uri="{BB962C8B-B14F-4D97-AF65-F5344CB8AC3E}">
        <p14:creationId xmlns:p14="http://schemas.microsoft.com/office/powerpoint/2010/main" val="2875951916"/>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26491</TotalTime>
  <Words>1701</Words>
  <Application>Microsoft Office PowerPoint</Application>
  <PresentationFormat>On-screen Show (4:3)</PresentationFormat>
  <Paragraphs>234</Paragraphs>
  <Slides>11</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Courier New</vt:lpstr>
      <vt:lpstr>Wingdings</vt:lpstr>
      <vt:lpstr>1_Office Theme</vt:lpstr>
      <vt:lpstr>2_Custom Design</vt:lpstr>
      <vt:lpstr>3_Custom Design</vt:lpstr>
      <vt:lpstr>PowerPoint Presentation</vt:lpstr>
      <vt:lpstr>PowerPoint Presentation</vt:lpstr>
      <vt:lpstr>NPRR1085 May 10, 2022 ERCOT Comment Summary</vt:lpstr>
      <vt:lpstr>ERCOT Notes…</vt:lpstr>
      <vt:lpstr>What if on Feb 15, 2021 timely updates were sent?</vt:lpstr>
      <vt:lpstr>What-If analysis for PRC based on timing of telemetry updates</vt:lpstr>
      <vt:lpstr>So, what if on Feb 15, 2021 timely telemetry updates were sent?</vt:lpstr>
      <vt:lpstr>Example: Impact of incorrect telemetry on PRC</vt:lpstr>
      <vt:lpstr>Example: Impact of incorrect telemetry on frequency recovery </vt:lpstr>
      <vt:lpstr>PowerPoint Presentation</vt:lpstr>
      <vt:lpstr>Physically Responsive Capacity (PRC)</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621</cp:revision>
  <dcterms:created xsi:type="dcterms:W3CDTF">2016-04-16T13:25:21Z</dcterms:created>
  <dcterms:modified xsi:type="dcterms:W3CDTF">2022-05-18T20:31:56Z</dcterms:modified>
</cp:coreProperties>
</file>