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8" r:id="rId3"/>
    <p:sldId id="256" r:id="rId4"/>
    <p:sldId id="257" r:id="rId5"/>
    <p:sldId id="258" r:id="rId6"/>
    <p:sldId id="269" r:id="rId7"/>
    <p:sldId id="272" r:id="rId8"/>
    <p:sldId id="273" r:id="rId9"/>
    <p:sldId id="265" r:id="rId10"/>
    <p:sldId id="266" r:id="rId11"/>
    <p:sldId id="267" r:id="rId12"/>
    <p:sldId id="278" r:id="rId13"/>
    <p:sldId id="260" r:id="rId14"/>
    <p:sldId id="261" r:id="rId15"/>
    <p:sldId id="262" r:id="rId16"/>
    <p:sldId id="263" r:id="rId17"/>
    <p:sldId id="275" r:id="rId18"/>
    <p:sldId id="274" r:id="rId19"/>
    <p:sldId id="276" r:id="rId20"/>
    <p:sldId id="277"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5" d="100"/>
          <a:sy n="105" d="100"/>
        </p:scale>
        <p:origin x="12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23E2-60BE-42CC-8F44-58117E0FC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25FCE-6BFB-4BBD-B127-93EA9B20A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9BA9C2-D906-47B4-9261-EB20994577CC}"/>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1D895F1B-0001-4B28-8436-6A4ED7DB27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C19A9-9661-4D14-AFB8-3F5A0E6FE1F3}"/>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10206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A7A7-3368-4772-8E07-6D0FE71EE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BF651-749B-466E-82AC-642CFFD2E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13194-00BA-4EB3-A12E-7A1259A14FC8}"/>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BD2E8320-E471-4967-A942-C082855906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F6B6BE-DF01-4F53-8FD7-FCEAAC484954}"/>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42964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C627F-2A13-4CB9-A78C-8AC4441843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16EFA-95BE-4FAA-8ACD-EDB1526E1C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1CB2C-8C3F-427F-A48E-ABFE4C1B9F78}"/>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B787D522-BA8C-437E-87D8-53CB8F2922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66982B-0EF3-4BB0-B89A-946E8EC69B6A}"/>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3661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DBD8-C78F-480B-9D77-66C7A2B2E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0AA52-8A8B-431F-9AC5-32EDC037F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780F9-4427-42F9-8479-3538A4DB7766}"/>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59D6B05E-3B26-4A62-BF77-63BB6B1C28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C169E6-4C0A-4947-A434-3713DC12A2B0}"/>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29357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0E8D-34A2-4B7C-A0E2-7546B72235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2F3F32-1408-4E3F-8CD0-EF64F4FB5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B6E7C8-6ACC-40B9-A847-CA50B224A43E}"/>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A8F0E57D-E03D-4F4B-A874-2FB629B347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C2014F-DBC3-45AC-A439-5F93E3BE55A6}"/>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63629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F661-F4CB-40ED-94F0-DED41E32A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56B03-598F-4F2E-80D1-314229AC0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0840C-AE2A-4F1E-AF4D-AE48B2873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1C128-9FA4-465F-BE1F-E992034F967A}"/>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6" name="Footer Placeholder 5">
            <a:extLst>
              <a:ext uri="{FF2B5EF4-FFF2-40B4-BE49-F238E27FC236}">
                <a16:creationId xmlns:a16="http://schemas.microsoft.com/office/drawing/2014/main" id="{1BC80103-4E56-4CC0-B1BE-6B8A68C06A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4D36F0-DC60-47FC-8B4F-8CDE98A53F96}"/>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5021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85FE-06B8-47C2-877F-023230A88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513F30-EC0D-4541-B9DE-EA33C5152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46E8B-97AA-4808-99E7-B5AD2C016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07FB6E-19B0-472C-AC64-DE0970EAD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A6156-848D-4F9A-A57D-4DDB3758F0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EA0738-E480-4CE9-BCE0-711FC44F6961}"/>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8" name="Footer Placeholder 7">
            <a:extLst>
              <a:ext uri="{FF2B5EF4-FFF2-40B4-BE49-F238E27FC236}">
                <a16:creationId xmlns:a16="http://schemas.microsoft.com/office/drawing/2014/main" id="{8EE255E4-4807-416D-90CD-DBF9CBB969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AA3301-1C16-45E9-B595-A08218F90395}"/>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54944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D470-201D-44D9-B1AF-33831FC3A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B7D9C-41B0-4C81-8C12-6EC9A9A26318}"/>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4" name="Footer Placeholder 3">
            <a:extLst>
              <a:ext uri="{FF2B5EF4-FFF2-40B4-BE49-F238E27FC236}">
                <a16:creationId xmlns:a16="http://schemas.microsoft.com/office/drawing/2014/main" id="{3057A7FD-9F92-4598-9804-8805DE2E75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8537E6-2A15-44C1-A323-0BA3228D5034}"/>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372058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C77E4D-AE0A-4C00-9593-D3CBC4E719AE}"/>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3" name="Footer Placeholder 2">
            <a:extLst>
              <a:ext uri="{FF2B5EF4-FFF2-40B4-BE49-F238E27FC236}">
                <a16:creationId xmlns:a16="http://schemas.microsoft.com/office/drawing/2014/main" id="{53CF20C5-80D7-44C6-A7F5-3CA3826552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89FE20-7BB7-4B55-B027-F7E9EC76D31D}"/>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22055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8A05-0DC8-4465-A839-180093838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DE573-E216-4724-9F1D-6FA569595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43CD3C-9842-4646-A250-6D9DEC98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0472A-251C-4A6D-96F1-81A56F6750C4}"/>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6" name="Footer Placeholder 5">
            <a:extLst>
              <a:ext uri="{FF2B5EF4-FFF2-40B4-BE49-F238E27FC236}">
                <a16:creationId xmlns:a16="http://schemas.microsoft.com/office/drawing/2014/main" id="{CBB65AD5-C2C1-4948-9710-DBD558A8C7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0C4961-1AEF-4F60-9A74-36E01020E1AB}"/>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418844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8E93-CB13-4D6D-A5EC-CC4619DFF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9CBA35-1A4E-4B44-928E-1DB42015C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E4446A-26E0-4154-9219-E33C36BB9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7F9BA1-0468-471C-88F3-EDAB2C4966E2}"/>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6" name="Footer Placeholder 5">
            <a:extLst>
              <a:ext uri="{FF2B5EF4-FFF2-40B4-BE49-F238E27FC236}">
                <a16:creationId xmlns:a16="http://schemas.microsoft.com/office/drawing/2014/main" id="{E893EF00-4B81-4F4F-9E68-C45379FBAA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75DD40-F4D4-41CF-BE55-8DEEDBDCE94C}"/>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388872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0FB89-5D17-4F92-A7A7-EED4CD027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0A17F-C17B-4010-A247-883612970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B0DD2-D17E-4759-BC51-63B66DCD2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E1E128B2-B4F0-48D0-8CC1-134B4C695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87B6F8E-A9F3-4C67-82E7-24EAA3C5D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29340-3C4E-4DF6-AFC6-473F01B0E304}" type="slidenum">
              <a:rPr lang="en-US" smtClean="0"/>
              <a:t>‹#›</a:t>
            </a:fld>
            <a:endParaRPr lang="en-US" dirty="0"/>
          </a:p>
        </p:txBody>
      </p:sp>
    </p:spTree>
    <p:extLst>
      <p:ext uri="{BB962C8B-B14F-4D97-AF65-F5344CB8AC3E}">
        <p14:creationId xmlns:p14="http://schemas.microsoft.com/office/powerpoint/2010/main" val="8743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1182-78AA-4975-9A9D-8FDC71EC3D51}"/>
              </a:ext>
            </a:extLst>
          </p:cNvPr>
          <p:cNvSpPr>
            <a:spLocks noGrp="1"/>
          </p:cNvSpPr>
          <p:nvPr>
            <p:ph type="ctrTitle"/>
          </p:nvPr>
        </p:nvSpPr>
        <p:spPr/>
        <p:txBody>
          <a:bodyPr/>
          <a:lstStyle/>
          <a:p>
            <a:r>
              <a:rPr lang="en-US" dirty="0"/>
              <a:t>MarkeTrak Work Center</a:t>
            </a:r>
          </a:p>
        </p:txBody>
      </p:sp>
      <p:sp>
        <p:nvSpPr>
          <p:cNvPr id="3" name="Subtitle 2">
            <a:extLst>
              <a:ext uri="{FF2B5EF4-FFF2-40B4-BE49-F238E27FC236}">
                <a16:creationId xmlns:a16="http://schemas.microsoft.com/office/drawing/2014/main" id="{7D0B27C5-394F-4546-932F-C4FB16E494EC}"/>
              </a:ext>
            </a:extLst>
          </p:cNvPr>
          <p:cNvSpPr>
            <a:spLocks noGrp="1"/>
          </p:cNvSpPr>
          <p:nvPr>
            <p:ph type="subTitle" idx="1"/>
          </p:nvPr>
        </p:nvSpPr>
        <p:spPr/>
        <p:txBody>
          <a:bodyPr/>
          <a:lstStyle/>
          <a:p>
            <a:r>
              <a:rPr lang="en-US" dirty="0"/>
              <a:t>Dashboard Set-up Tutorial</a:t>
            </a:r>
          </a:p>
          <a:p>
            <a:r>
              <a:rPr lang="en-US" dirty="0"/>
              <a:t>May, 2022</a:t>
            </a:r>
          </a:p>
        </p:txBody>
      </p:sp>
    </p:spTree>
    <p:extLst>
      <p:ext uri="{BB962C8B-B14F-4D97-AF65-F5344CB8AC3E}">
        <p14:creationId xmlns:p14="http://schemas.microsoft.com/office/powerpoint/2010/main" val="42594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7F429E-0594-479F-B0F7-163FD0D393EA}"/>
              </a:ext>
            </a:extLst>
          </p:cNvPr>
          <p:cNvSpPr txBox="1"/>
          <p:nvPr/>
        </p:nvSpPr>
        <p:spPr>
          <a:xfrm>
            <a:off x="1464241" y="494404"/>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grpSp>
        <p:nvGrpSpPr>
          <p:cNvPr id="7" name="Group 6">
            <a:extLst>
              <a:ext uri="{FF2B5EF4-FFF2-40B4-BE49-F238E27FC236}">
                <a16:creationId xmlns:a16="http://schemas.microsoft.com/office/drawing/2014/main" id="{1C0C9F66-1D10-435C-B2E4-3C3EC10B2841}"/>
              </a:ext>
            </a:extLst>
          </p:cNvPr>
          <p:cNvGrpSpPr/>
          <p:nvPr/>
        </p:nvGrpSpPr>
        <p:grpSpPr>
          <a:xfrm>
            <a:off x="252663" y="1059146"/>
            <a:ext cx="11686674" cy="5542546"/>
            <a:chOff x="255044" y="204281"/>
            <a:chExt cx="11351172" cy="6517532"/>
          </a:xfrm>
        </p:grpSpPr>
        <p:pic>
          <p:nvPicPr>
            <p:cNvPr id="8" name="Picture 7">
              <a:extLst>
                <a:ext uri="{FF2B5EF4-FFF2-40B4-BE49-F238E27FC236}">
                  <a16:creationId xmlns:a16="http://schemas.microsoft.com/office/drawing/2014/main" id="{F5BD486E-1654-44B6-AA2D-E1DC405BE7B3}"/>
                </a:ext>
              </a:extLst>
            </p:cNvPr>
            <p:cNvPicPr>
              <a:picLocks noChangeAspect="1"/>
            </p:cNvPicPr>
            <p:nvPr/>
          </p:nvPicPr>
          <p:blipFill rotWithShape="1">
            <a:blip r:embed="rId2"/>
            <a:srcRect t="5957"/>
            <a:stretch/>
          </p:blipFill>
          <p:spPr>
            <a:xfrm>
              <a:off x="255044" y="204281"/>
              <a:ext cx="11351172" cy="6449438"/>
            </a:xfrm>
            <a:prstGeom prst="rect">
              <a:avLst/>
            </a:prstGeom>
          </p:spPr>
        </p:pic>
        <p:sp>
          <p:nvSpPr>
            <p:cNvPr id="9" name="TextBox 8">
              <a:extLst>
                <a:ext uri="{FF2B5EF4-FFF2-40B4-BE49-F238E27FC236}">
                  <a16:creationId xmlns:a16="http://schemas.microsoft.com/office/drawing/2014/main" id="{BB35DCAC-9562-4279-B8F3-5BA1C8591E8F}"/>
                </a:ext>
              </a:extLst>
            </p:cNvPr>
            <p:cNvSpPr txBox="1"/>
            <p:nvPr/>
          </p:nvSpPr>
          <p:spPr>
            <a:xfrm>
              <a:off x="2365002" y="1654973"/>
              <a:ext cx="6020241" cy="646331"/>
            </a:xfrm>
            <a:prstGeom prst="rect">
              <a:avLst/>
            </a:prstGeom>
            <a:noFill/>
          </p:spPr>
          <p:txBody>
            <a:bodyPr wrap="square" rtlCol="0">
              <a:spAutoFit/>
            </a:bodyPr>
            <a:lstStyle/>
            <a:p>
              <a:r>
                <a:rPr lang="en-US" dirty="0">
                  <a:highlight>
                    <a:srgbClr val="FFFF00"/>
                  </a:highlight>
                </a:rPr>
                <a:t>Name your widget in the Widget Title field and then select the Widget display size of your choice.  Click Finish.</a:t>
              </a:r>
            </a:p>
          </p:txBody>
        </p:sp>
        <p:sp>
          <p:nvSpPr>
            <p:cNvPr id="10" name="Right Brace 9">
              <a:extLst>
                <a:ext uri="{FF2B5EF4-FFF2-40B4-BE49-F238E27FC236}">
                  <a16:creationId xmlns:a16="http://schemas.microsoft.com/office/drawing/2014/main" id="{F41B7296-4DBE-4631-968E-2CE61B67EDEE}"/>
                </a:ext>
              </a:extLst>
            </p:cNvPr>
            <p:cNvSpPr/>
            <p:nvPr/>
          </p:nvSpPr>
          <p:spPr>
            <a:xfrm>
              <a:off x="984039" y="1421360"/>
              <a:ext cx="1102408" cy="83655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E7E840D2-766F-4766-A310-0FBE346C906D}"/>
                </a:ext>
              </a:extLst>
            </p:cNvPr>
            <p:cNvCxnSpPr/>
            <p:nvPr/>
          </p:nvCxnSpPr>
          <p:spPr>
            <a:xfrm flipH="1">
              <a:off x="2003890" y="1079770"/>
              <a:ext cx="1789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CB1CEEC-EBE4-479A-B43B-FE5CA155FE7E}"/>
                </a:ext>
              </a:extLst>
            </p:cNvPr>
            <p:cNvSpPr/>
            <p:nvPr/>
          </p:nvSpPr>
          <p:spPr>
            <a:xfrm>
              <a:off x="10923043" y="6079787"/>
              <a:ext cx="651753" cy="642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840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D20E86-F5C3-4ED6-BEB3-7D5B552970B6}"/>
              </a:ext>
            </a:extLst>
          </p:cNvPr>
          <p:cNvPicPr>
            <a:picLocks noChangeAspect="1"/>
          </p:cNvPicPr>
          <p:nvPr/>
        </p:nvPicPr>
        <p:blipFill rotWithShape="1">
          <a:blip r:embed="rId2"/>
          <a:srcRect t="6111" b="21806"/>
          <a:stretch/>
        </p:blipFill>
        <p:spPr>
          <a:xfrm>
            <a:off x="287064" y="1341862"/>
            <a:ext cx="11351172" cy="4943476"/>
          </a:xfrm>
          <a:prstGeom prst="rect">
            <a:avLst/>
          </a:prstGeom>
        </p:spPr>
      </p:pic>
      <p:sp>
        <p:nvSpPr>
          <p:cNvPr id="2" name="TextBox 1">
            <a:extLst>
              <a:ext uri="{FF2B5EF4-FFF2-40B4-BE49-F238E27FC236}">
                <a16:creationId xmlns:a16="http://schemas.microsoft.com/office/drawing/2014/main" id="{7EDC8F5A-57C6-498D-868D-2080421BFD15}"/>
              </a:ext>
            </a:extLst>
          </p:cNvPr>
          <p:cNvSpPr txBox="1"/>
          <p:nvPr/>
        </p:nvSpPr>
        <p:spPr>
          <a:xfrm>
            <a:off x="6758396" y="1981645"/>
            <a:ext cx="4298536" cy="3693319"/>
          </a:xfrm>
          <a:prstGeom prst="rect">
            <a:avLst/>
          </a:prstGeom>
          <a:noFill/>
        </p:spPr>
        <p:txBody>
          <a:bodyPr wrap="square" rtlCol="0">
            <a:spAutoFit/>
          </a:bodyPr>
          <a:lstStyle/>
          <a:p>
            <a:r>
              <a:rPr lang="en-US" dirty="0">
                <a:highlight>
                  <a:srgbClr val="FFFF00"/>
                </a:highlight>
              </a:rPr>
              <a:t>The first report now appears on My Dashboard.  Repeat these steps for each report. </a:t>
            </a: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r>
              <a:rPr lang="en-US" dirty="0">
                <a:highlight>
                  <a:srgbClr val="FFFF00"/>
                </a:highlight>
              </a:rPr>
              <a:t>The General dashboards help widget can be deleted if not needed by clicking the delete icon. </a:t>
            </a:r>
          </a:p>
        </p:txBody>
      </p:sp>
      <p:cxnSp>
        <p:nvCxnSpPr>
          <p:cNvPr id="7" name="Connector: Elbow 6">
            <a:extLst>
              <a:ext uri="{FF2B5EF4-FFF2-40B4-BE49-F238E27FC236}">
                <a16:creationId xmlns:a16="http://schemas.microsoft.com/office/drawing/2014/main" id="{F8C8835E-CAF9-4B73-A245-7DE249E2020F}"/>
              </a:ext>
            </a:extLst>
          </p:cNvPr>
          <p:cNvCxnSpPr>
            <a:cxnSpLocks/>
          </p:cNvCxnSpPr>
          <p:nvPr/>
        </p:nvCxnSpPr>
        <p:spPr>
          <a:xfrm rot="16200000" flipV="1">
            <a:off x="6199708" y="4032770"/>
            <a:ext cx="906038" cy="46769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0110091-E8F8-404E-828C-5865D7555EFC}"/>
              </a:ext>
            </a:extLst>
          </p:cNvPr>
          <p:cNvSpPr/>
          <p:nvPr/>
        </p:nvSpPr>
        <p:spPr>
          <a:xfrm>
            <a:off x="1943100" y="1981645"/>
            <a:ext cx="16668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ABAB7E16-A68A-4587-984C-8A2603F43755}"/>
              </a:ext>
            </a:extLst>
          </p:cNvPr>
          <p:cNvCxnSpPr/>
          <p:nvPr/>
        </p:nvCxnSpPr>
        <p:spPr>
          <a:xfrm flipH="1">
            <a:off x="3609975" y="2138362"/>
            <a:ext cx="31484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04831A-E987-4E67-B249-49B4A89EDCB7}"/>
              </a:ext>
            </a:extLst>
          </p:cNvPr>
          <p:cNvSpPr txBox="1"/>
          <p:nvPr/>
        </p:nvSpPr>
        <p:spPr>
          <a:xfrm>
            <a:off x="287064" y="746746"/>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Tree>
    <p:extLst>
      <p:ext uri="{BB962C8B-B14F-4D97-AF65-F5344CB8AC3E}">
        <p14:creationId xmlns:p14="http://schemas.microsoft.com/office/powerpoint/2010/main" val="308654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C0871-CE6B-4B1E-9DD7-9856D8B0DD6F}"/>
              </a:ext>
            </a:extLst>
          </p:cNvPr>
          <p:cNvPicPr>
            <a:picLocks noChangeAspect="1"/>
          </p:cNvPicPr>
          <p:nvPr/>
        </p:nvPicPr>
        <p:blipFill rotWithShape="1">
          <a:blip r:embed="rId2"/>
          <a:srcRect t="8762" r="16397" b="50839"/>
          <a:stretch/>
        </p:blipFill>
        <p:spPr>
          <a:xfrm>
            <a:off x="342587" y="1341120"/>
            <a:ext cx="8228399" cy="2402205"/>
          </a:xfrm>
          <a:prstGeom prst="rect">
            <a:avLst/>
          </a:prstGeom>
        </p:spPr>
      </p:pic>
      <p:sp>
        <p:nvSpPr>
          <p:cNvPr id="5" name="TextBox 4">
            <a:extLst>
              <a:ext uri="{FF2B5EF4-FFF2-40B4-BE49-F238E27FC236}">
                <a16:creationId xmlns:a16="http://schemas.microsoft.com/office/drawing/2014/main" id="{83A69730-5B4F-476D-B7A2-C35756DED673}"/>
              </a:ext>
            </a:extLst>
          </p:cNvPr>
          <p:cNvSpPr txBox="1"/>
          <p:nvPr/>
        </p:nvSpPr>
        <p:spPr>
          <a:xfrm>
            <a:off x="6849980" y="2315279"/>
            <a:ext cx="3920460" cy="923330"/>
          </a:xfrm>
          <a:prstGeom prst="rect">
            <a:avLst/>
          </a:prstGeom>
          <a:noFill/>
        </p:spPr>
        <p:txBody>
          <a:bodyPr wrap="square" rtlCol="0">
            <a:spAutoFit/>
          </a:bodyPr>
          <a:lstStyle/>
          <a:p>
            <a:r>
              <a:rPr lang="en-US" dirty="0">
                <a:highlight>
                  <a:srgbClr val="FFFF00"/>
                </a:highlight>
              </a:rPr>
              <a:t>Before June 4</a:t>
            </a:r>
            <a:r>
              <a:rPr lang="en-US" baseline="30000" dirty="0">
                <a:highlight>
                  <a:srgbClr val="FFFF00"/>
                </a:highlight>
              </a:rPr>
              <a:t>th</a:t>
            </a:r>
            <a:r>
              <a:rPr lang="en-US" dirty="0">
                <a:highlight>
                  <a:srgbClr val="FFFF00"/>
                </a:highlight>
              </a:rPr>
              <a:t>, click the Application Settings link to view current Home Page report settings</a:t>
            </a:r>
          </a:p>
        </p:txBody>
      </p:sp>
      <p:cxnSp>
        <p:nvCxnSpPr>
          <p:cNvPr id="7" name="Straight Arrow Connector 6">
            <a:extLst>
              <a:ext uri="{FF2B5EF4-FFF2-40B4-BE49-F238E27FC236}">
                <a16:creationId xmlns:a16="http://schemas.microsoft.com/office/drawing/2014/main" id="{051442E4-0958-4DAC-B010-E288C4908D8B}"/>
              </a:ext>
            </a:extLst>
          </p:cNvPr>
          <p:cNvCxnSpPr>
            <a:cxnSpLocks/>
          </p:cNvCxnSpPr>
          <p:nvPr/>
        </p:nvCxnSpPr>
        <p:spPr>
          <a:xfrm flipV="1">
            <a:off x="7074568" y="1575718"/>
            <a:ext cx="657727" cy="772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66FA4C-FBB0-4D9A-A060-A60228FA054C}"/>
              </a:ext>
            </a:extLst>
          </p:cNvPr>
          <p:cNvSpPr txBox="1"/>
          <p:nvPr/>
        </p:nvSpPr>
        <p:spPr>
          <a:xfrm>
            <a:off x="342587" y="442307"/>
            <a:ext cx="9627877" cy="646331"/>
          </a:xfrm>
          <a:prstGeom prst="rect">
            <a:avLst/>
          </a:prstGeom>
          <a:noFill/>
        </p:spPr>
        <p:txBody>
          <a:bodyPr wrap="square" rtlCol="0">
            <a:spAutoFit/>
          </a:bodyPr>
          <a:lstStyle/>
          <a:p>
            <a:r>
              <a:rPr lang="en-US" dirty="0"/>
              <a:t>The following slides illustrate how to recreate a current Home Page report that is set as a </a:t>
            </a:r>
            <a:r>
              <a:rPr lang="en-US" dirty="0">
                <a:solidFill>
                  <a:srgbClr val="FF0000"/>
                </a:solidFill>
              </a:rPr>
              <a:t>Multi-View</a:t>
            </a:r>
            <a:r>
              <a:rPr lang="en-US" dirty="0"/>
              <a:t> </a:t>
            </a:r>
            <a:r>
              <a:rPr lang="en-US" dirty="0">
                <a:solidFill>
                  <a:srgbClr val="FF0000"/>
                </a:solidFill>
              </a:rPr>
              <a:t>report</a:t>
            </a:r>
            <a:r>
              <a:rPr lang="en-US" dirty="0"/>
              <a:t>:</a:t>
            </a:r>
          </a:p>
        </p:txBody>
      </p:sp>
      <p:sp>
        <p:nvSpPr>
          <p:cNvPr id="2" name="TextBox 1">
            <a:extLst>
              <a:ext uri="{FF2B5EF4-FFF2-40B4-BE49-F238E27FC236}">
                <a16:creationId xmlns:a16="http://schemas.microsoft.com/office/drawing/2014/main" id="{438E6E60-71A5-49BF-A28E-D45C6894227C}"/>
              </a:ext>
            </a:extLst>
          </p:cNvPr>
          <p:cNvSpPr txBox="1"/>
          <p:nvPr/>
        </p:nvSpPr>
        <p:spPr>
          <a:xfrm>
            <a:off x="6384590" y="3604424"/>
            <a:ext cx="2296719" cy="369332"/>
          </a:xfrm>
          <a:prstGeom prst="rect">
            <a:avLst/>
          </a:prstGeom>
          <a:noFill/>
        </p:spPr>
        <p:txBody>
          <a:bodyPr wrap="none" rtlCol="0">
            <a:spAutoFit/>
          </a:bodyPr>
          <a:lstStyle/>
          <a:p>
            <a:r>
              <a:rPr lang="en-US" dirty="0">
                <a:highlight>
                  <a:srgbClr val="FFFF00"/>
                </a:highlight>
              </a:rPr>
              <a:t>Note the report name </a:t>
            </a:r>
          </a:p>
        </p:txBody>
      </p:sp>
      <p:cxnSp>
        <p:nvCxnSpPr>
          <p:cNvPr id="9" name="Straight Arrow Connector 8">
            <a:extLst>
              <a:ext uri="{FF2B5EF4-FFF2-40B4-BE49-F238E27FC236}">
                <a16:creationId xmlns:a16="http://schemas.microsoft.com/office/drawing/2014/main" id="{A27DCCBC-3739-400D-B758-66D53162DB12}"/>
              </a:ext>
            </a:extLst>
          </p:cNvPr>
          <p:cNvCxnSpPr/>
          <p:nvPr/>
        </p:nvCxnSpPr>
        <p:spPr>
          <a:xfrm flipH="1" flipV="1">
            <a:off x="5383104" y="3233860"/>
            <a:ext cx="1001486" cy="5921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33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52ADA-E450-425B-9555-C5526E875141}"/>
              </a:ext>
            </a:extLst>
          </p:cNvPr>
          <p:cNvPicPr>
            <a:picLocks noChangeAspect="1"/>
          </p:cNvPicPr>
          <p:nvPr/>
        </p:nvPicPr>
        <p:blipFill rotWithShape="1">
          <a:blip r:embed="rId2"/>
          <a:srcRect t="9269"/>
          <a:stretch/>
        </p:blipFill>
        <p:spPr>
          <a:xfrm>
            <a:off x="1072355" y="1254035"/>
            <a:ext cx="10047289" cy="5507536"/>
          </a:xfrm>
          <a:prstGeom prst="rect">
            <a:avLst/>
          </a:prstGeom>
        </p:spPr>
      </p:pic>
      <p:sp>
        <p:nvSpPr>
          <p:cNvPr id="2" name="TextBox 1">
            <a:extLst>
              <a:ext uri="{FF2B5EF4-FFF2-40B4-BE49-F238E27FC236}">
                <a16:creationId xmlns:a16="http://schemas.microsoft.com/office/drawing/2014/main" id="{A70679C3-D3C4-45B4-918F-2D4B84294BA4}"/>
              </a:ext>
            </a:extLst>
          </p:cNvPr>
          <p:cNvSpPr txBox="1"/>
          <p:nvPr/>
        </p:nvSpPr>
        <p:spPr>
          <a:xfrm>
            <a:off x="5005137" y="2687052"/>
            <a:ext cx="3465095" cy="923330"/>
          </a:xfrm>
          <a:prstGeom prst="rect">
            <a:avLst/>
          </a:prstGeom>
          <a:noFill/>
        </p:spPr>
        <p:txBody>
          <a:bodyPr wrap="square" rtlCol="0">
            <a:spAutoFit/>
          </a:bodyPr>
          <a:lstStyle/>
          <a:p>
            <a:r>
              <a:rPr lang="en-US" dirty="0">
                <a:highlight>
                  <a:srgbClr val="FFFF00"/>
                </a:highlight>
              </a:rPr>
              <a:t>Select ‘Find Reports’ from the Report menu and search by report name</a:t>
            </a:r>
          </a:p>
        </p:txBody>
      </p:sp>
      <p:cxnSp>
        <p:nvCxnSpPr>
          <p:cNvPr id="5" name="Straight Arrow Connector 4">
            <a:extLst>
              <a:ext uri="{FF2B5EF4-FFF2-40B4-BE49-F238E27FC236}">
                <a16:creationId xmlns:a16="http://schemas.microsoft.com/office/drawing/2014/main" id="{C7AB4C18-8A2F-4E3F-9EA6-61BDDF5F58C5}"/>
              </a:ext>
            </a:extLst>
          </p:cNvPr>
          <p:cNvCxnSpPr/>
          <p:nvPr/>
        </p:nvCxnSpPr>
        <p:spPr>
          <a:xfrm flipH="1" flipV="1">
            <a:off x="3625516" y="2334126"/>
            <a:ext cx="1267326" cy="3368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6CBD87D-8852-461C-A7D4-40A1301E1229}"/>
              </a:ext>
            </a:extLst>
          </p:cNvPr>
          <p:cNvSpPr/>
          <p:nvPr/>
        </p:nvSpPr>
        <p:spPr>
          <a:xfrm>
            <a:off x="1080376" y="2414337"/>
            <a:ext cx="588003" cy="184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D13F3E6-D27B-4DF5-9F43-91C9A1E03DEA}"/>
              </a:ext>
            </a:extLst>
          </p:cNvPr>
          <p:cNvCxnSpPr>
            <a:cxnSpLocks/>
          </p:cNvCxnSpPr>
          <p:nvPr/>
        </p:nvCxnSpPr>
        <p:spPr>
          <a:xfrm flipH="1" flipV="1">
            <a:off x="1668380" y="2518610"/>
            <a:ext cx="3224462" cy="1524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262F06-0F21-4FAD-A5C5-360FDC7F707E}"/>
              </a:ext>
            </a:extLst>
          </p:cNvPr>
          <p:cNvSpPr txBox="1"/>
          <p:nvPr/>
        </p:nvSpPr>
        <p:spPr>
          <a:xfrm>
            <a:off x="1047900" y="647901"/>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a:t>
            </a:r>
            <a:r>
              <a:rPr lang="en-US" dirty="0"/>
              <a:t> </a:t>
            </a:r>
            <a:r>
              <a:rPr lang="en-US" dirty="0">
                <a:solidFill>
                  <a:srgbClr val="FF0000"/>
                </a:solidFill>
              </a:rPr>
              <a:t>reports</a:t>
            </a:r>
            <a:r>
              <a:rPr lang="en-US" dirty="0"/>
              <a:t> cont.</a:t>
            </a:r>
          </a:p>
        </p:txBody>
      </p:sp>
    </p:spTree>
    <p:extLst>
      <p:ext uri="{BB962C8B-B14F-4D97-AF65-F5344CB8AC3E}">
        <p14:creationId xmlns:p14="http://schemas.microsoft.com/office/powerpoint/2010/main" val="270414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28AB-2249-448C-B114-3C4235F1F0B7}"/>
              </a:ext>
            </a:extLst>
          </p:cNvPr>
          <p:cNvPicPr>
            <a:picLocks noChangeAspect="1"/>
          </p:cNvPicPr>
          <p:nvPr/>
        </p:nvPicPr>
        <p:blipFill rotWithShape="1">
          <a:blip r:embed="rId2"/>
          <a:srcRect t="9016" r="11871" b="24317"/>
          <a:stretch/>
        </p:blipFill>
        <p:spPr>
          <a:xfrm>
            <a:off x="1094127" y="1724296"/>
            <a:ext cx="10003746" cy="4572001"/>
          </a:xfrm>
          <a:prstGeom prst="rect">
            <a:avLst/>
          </a:prstGeom>
        </p:spPr>
      </p:pic>
      <p:sp>
        <p:nvSpPr>
          <p:cNvPr id="2" name="TextBox 1">
            <a:extLst>
              <a:ext uri="{FF2B5EF4-FFF2-40B4-BE49-F238E27FC236}">
                <a16:creationId xmlns:a16="http://schemas.microsoft.com/office/drawing/2014/main" id="{F05E9634-4381-4B9A-829E-E0C8DA8E75C3}"/>
              </a:ext>
            </a:extLst>
          </p:cNvPr>
          <p:cNvSpPr txBox="1"/>
          <p:nvPr/>
        </p:nvSpPr>
        <p:spPr>
          <a:xfrm>
            <a:off x="2272138" y="4065270"/>
            <a:ext cx="4276620" cy="369332"/>
          </a:xfrm>
          <a:prstGeom prst="rect">
            <a:avLst/>
          </a:prstGeom>
          <a:noFill/>
        </p:spPr>
        <p:txBody>
          <a:bodyPr wrap="none" rtlCol="0">
            <a:spAutoFit/>
          </a:bodyPr>
          <a:lstStyle/>
          <a:p>
            <a:r>
              <a:rPr lang="en-US" dirty="0">
                <a:highlight>
                  <a:srgbClr val="FFFF00"/>
                </a:highlight>
              </a:rPr>
              <a:t>Click the ‘Edit’ icon next to the report name</a:t>
            </a:r>
          </a:p>
        </p:txBody>
      </p:sp>
      <p:cxnSp>
        <p:nvCxnSpPr>
          <p:cNvPr id="5" name="Straight Arrow Connector 4">
            <a:extLst>
              <a:ext uri="{FF2B5EF4-FFF2-40B4-BE49-F238E27FC236}">
                <a16:creationId xmlns:a16="http://schemas.microsoft.com/office/drawing/2014/main" id="{25E4B550-7C84-4791-BCF2-4F4AF787D9E4}"/>
              </a:ext>
            </a:extLst>
          </p:cNvPr>
          <p:cNvCxnSpPr/>
          <p:nvPr/>
        </p:nvCxnSpPr>
        <p:spPr>
          <a:xfrm flipV="1">
            <a:off x="2686050" y="3379470"/>
            <a:ext cx="0" cy="727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18D5D0-B1A6-4F4D-A15D-A097F02E4B7C}"/>
              </a:ext>
            </a:extLst>
          </p:cNvPr>
          <p:cNvSpPr txBox="1"/>
          <p:nvPr/>
        </p:nvSpPr>
        <p:spPr>
          <a:xfrm>
            <a:off x="1047900" y="647901"/>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Tree>
    <p:extLst>
      <p:ext uri="{BB962C8B-B14F-4D97-AF65-F5344CB8AC3E}">
        <p14:creationId xmlns:p14="http://schemas.microsoft.com/office/powerpoint/2010/main" val="33889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68AEE-5216-4783-9532-CBAB87ABFFC1}"/>
              </a:ext>
            </a:extLst>
          </p:cNvPr>
          <p:cNvPicPr>
            <a:picLocks noChangeAspect="1"/>
          </p:cNvPicPr>
          <p:nvPr/>
        </p:nvPicPr>
        <p:blipFill rotWithShape="1">
          <a:blip r:embed="rId2"/>
          <a:srcRect t="9269" b="18350"/>
          <a:stretch/>
        </p:blipFill>
        <p:spPr>
          <a:xfrm>
            <a:off x="915601" y="1557475"/>
            <a:ext cx="10360797" cy="4530792"/>
          </a:xfrm>
          <a:prstGeom prst="rect">
            <a:avLst/>
          </a:prstGeom>
        </p:spPr>
      </p:pic>
      <p:sp>
        <p:nvSpPr>
          <p:cNvPr id="2" name="TextBox 1">
            <a:extLst>
              <a:ext uri="{FF2B5EF4-FFF2-40B4-BE49-F238E27FC236}">
                <a16:creationId xmlns:a16="http://schemas.microsoft.com/office/drawing/2014/main" id="{0AFE534E-4BDB-411B-9DFC-AB3789B51CFB}"/>
              </a:ext>
            </a:extLst>
          </p:cNvPr>
          <p:cNvSpPr txBox="1"/>
          <p:nvPr/>
        </p:nvSpPr>
        <p:spPr>
          <a:xfrm>
            <a:off x="8174275" y="4056942"/>
            <a:ext cx="3102123" cy="2031325"/>
          </a:xfrm>
          <a:prstGeom prst="rect">
            <a:avLst/>
          </a:prstGeom>
          <a:noFill/>
        </p:spPr>
        <p:txBody>
          <a:bodyPr wrap="square" rtlCol="0">
            <a:spAutoFit/>
          </a:bodyPr>
          <a:lstStyle/>
          <a:p>
            <a:pPr algn="just"/>
            <a:r>
              <a:rPr lang="en-US" dirty="0">
                <a:highlight>
                  <a:srgbClr val="FFFF00"/>
                </a:highlight>
              </a:rPr>
              <a:t>Document the report names that are included in the multi-view Home Page report.  You will need to know the names of these reports to recreate your ‘My Dashboard’ in the new version.</a:t>
            </a:r>
          </a:p>
        </p:txBody>
      </p:sp>
      <p:sp>
        <p:nvSpPr>
          <p:cNvPr id="4" name="Left Brace 3">
            <a:extLst>
              <a:ext uri="{FF2B5EF4-FFF2-40B4-BE49-F238E27FC236}">
                <a16:creationId xmlns:a16="http://schemas.microsoft.com/office/drawing/2014/main" id="{B9B6B958-16D1-4B86-822A-7EF8BE18A9E2}"/>
              </a:ext>
            </a:extLst>
          </p:cNvPr>
          <p:cNvSpPr/>
          <p:nvPr/>
        </p:nvSpPr>
        <p:spPr>
          <a:xfrm flipH="1">
            <a:off x="4477997" y="4532357"/>
            <a:ext cx="3597779" cy="923330"/>
          </a:xfrm>
          <a:prstGeom prst="leftBrace">
            <a:avLst>
              <a:gd name="adj1" fmla="val 8333"/>
              <a:gd name="adj2" fmla="val 4537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6D318040-4018-4995-B38F-6EF8E352A539}"/>
              </a:ext>
            </a:extLst>
          </p:cNvPr>
          <p:cNvSpPr txBox="1"/>
          <p:nvPr/>
        </p:nvSpPr>
        <p:spPr>
          <a:xfrm>
            <a:off x="1047900" y="647901"/>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Tree>
    <p:extLst>
      <p:ext uri="{BB962C8B-B14F-4D97-AF65-F5344CB8AC3E}">
        <p14:creationId xmlns:p14="http://schemas.microsoft.com/office/powerpoint/2010/main" val="403303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F9CB0-3BD7-41D3-977B-EC8BAA0AC1C2}"/>
              </a:ext>
            </a:extLst>
          </p:cNvPr>
          <p:cNvPicPr>
            <a:picLocks noChangeAspect="1"/>
          </p:cNvPicPr>
          <p:nvPr/>
        </p:nvPicPr>
        <p:blipFill rotWithShape="1">
          <a:blip r:embed="rId2"/>
          <a:srcRect t="6476" b="27619"/>
          <a:stretch/>
        </p:blipFill>
        <p:spPr>
          <a:xfrm>
            <a:off x="850287" y="1573258"/>
            <a:ext cx="10491426" cy="4177421"/>
          </a:xfrm>
          <a:prstGeom prst="rect">
            <a:avLst/>
          </a:prstGeom>
        </p:spPr>
      </p:pic>
      <p:sp>
        <p:nvSpPr>
          <p:cNvPr id="7" name="TextBox 6">
            <a:extLst>
              <a:ext uri="{FF2B5EF4-FFF2-40B4-BE49-F238E27FC236}">
                <a16:creationId xmlns:a16="http://schemas.microsoft.com/office/drawing/2014/main" id="{4E5695CB-ECA7-40B3-AF68-3C5D86724235}"/>
              </a:ext>
            </a:extLst>
          </p:cNvPr>
          <p:cNvSpPr txBox="1"/>
          <p:nvPr/>
        </p:nvSpPr>
        <p:spPr>
          <a:xfrm>
            <a:off x="705000" y="866605"/>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a:t>
            </a:r>
            <a:r>
              <a:rPr lang="en-US" dirty="0"/>
              <a:t> reports cont.</a:t>
            </a:r>
          </a:p>
        </p:txBody>
      </p:sp>
      <p:sp>
        <p:nvSpPr>
          <p:cNvPr id="8" name="TextBox 7">
            <a:extLst>
              <a:ext uri="{FF2B5EF4-FFF2-40B4-BE49-F238E27FC236}">
                <a16:creationId xmlns:a16="http://schemas.microsoft.com/office/drawing/2014/main" id="{52388CB9-3524-44CD-9E28-E2953D151DFB}"/>
              </a:ext>
            </a:extLst>
          </p:cNvPr>
          <p:cNvSpPr txBox="1"/>
          <p:nvPr/>
        </p:nvSpPr>
        <p:spPr>
          <a:xfrm>
            <a:off x="6837333" y="2781577"/>
            <a:ext cx="4087341" cy="646331"/>
          </a:xfrm>
          <a:prstGeom prst="rect">
            <a:avLst/>
          </a:prstGeom>
          <a:noFill/>
        </p:spPr>
        <p:txBody>
          <a:bodyPr wrap="square" rtlCol="0">
            <a:spAutoFit/>
          </a:bodyPr>
          <a:lstStyle/>
          <a:p>
            <a:r>
              <a:rPr lang="en-US" dirty="0">
                <a:highlight>
                  <a:srgbClr val="FFFF00"/>
                </a:highlight>
              </a:rPr>
              <a:t>From the new interface after go live, click on My Dashboard and select ‘Add Widget’</a:t>
            </a:r>
          </a:p>
        </p:txBody>
      </p:sp>
      <p:sp>
        <p:nvSpPr>
          <p:cNvPr id="9" name="Oval 8">
            <a:extLst>
              <a:ext uri="{FF2B5EF4-FFF2-40B4-BE49-F238E27FC236}">
                <a16:creationId xmlns:a16="http://schemas.microsoft.com/office/drawing/2014/main" id="{A56AF351-52C4-4538-9729-4616A01BAD2F}"/>
              </a:ext>
            </a:extLst>
          </p:cNvPr>
          <p:cNvSpPr/>
          <p:nvPr/>
        </p:nvSpPr>
        <p:spPr>
          <a:xfrm>
            <a:off x="9172931" y="1828800"/>
            <a:ext cx="619125" cy="419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689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E2475-2A54-44B4-B6F9-7073ECEF9B13}"/>
              </a:ext>
            </a:extLst>
          </p:cNvPr>
          <p:cNvPicPr>
            <a:picLocks noChangeAspect="1"/>
          </p:cNvPicPr>
          <p:nvPr/>
        </p:nvPicPr>
        <p:blipFill rotWithShape="1">
          <a:blip r:embed="rId2"/>
          <a:srcRect t="7199" b="-1221"/>
          <a:stretch/>
        </p:blipFill>
        <p:spPr>
          <a:xfrm>
            <a:off x="1142024" y="1149532"/>
            <a:ext cx="9907952" cy="5560380"/>
          </a:xfrm>
          <a:prstGeom prst="rect">
            <a:avLst/>
          </a:prstGeom>
        </p:spPr>
      </p:pic>
      <p:sp>
        <p:nvSpPr>
          <p:cNvPr id="4" name="Oval 3">
            <a:extLst>
              <a:ext uri="{FF2B5EF4-FFF2-40B4-BE49-F238E27FC236}">
                <a16:creationId xmlns:a16="http://schemas.microsoft.com/office/drawing/2014/main" id="{DFC7E9B1-9F78-47F7-B828-E3799CEFCB0C}"/>
              </a:ext>
            </a:extLst>
          </p:cNvPr>
          <p:cNvSpPr/>
          <p:nvPr/>
        </p:nvSpPr>
        <p:spPr>
          <a:xfrm>
            <a:off x="1142024" y="1521151"/>
            <a:ext cx="1199524" cy="5725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824658-C3C2-40D4-B77E-4394BE178F1D}"/>
              </a:ext>
            </a:extLst>
          </p:cNvPr>
          <p:cNvSpPr txBox="1"/>
          <p:nvPr/>
        </p:nvSpPr>
        <p:spPr>
          <a:xfrm>
            <a:off x="1142024" y="603916"/>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a:t>
            </a:r>
            <a:r>
              <a:rPr lang="en-US" dirty="0"/>
              <a:t> reports cont.</a:t>
            </a:r>
          </a:p>
        </p:txBody>
      </p:sp>
      <p:sp>
        <p:nvSpPr>
          <p:cNvPr id="2" name="TextBox 1">
            <a:extLst>
              <a:ext uri="{FF2B5EF4-FFF2-40B4-BE49-F238E27FC236}">
                <a16:creationId xmlns:a16="http://schemas.microsoft.com/office/drawing/2014/main" id="{74FAA12D-10BE-416E-8594-FE36274470D8}"/>
              </a:ext>
            </a:extLst>
          </p:cNvPr>
          <p:cNvSpPr txBox="1"/>
          <p:nvPr/>
        </p:nvSpPr>
        <p:spPr>
          <a:xfrm>
            <a:off x="4057650" y="2093720"/>
            <a:ext cx="1547988" cy="369332"/>
          </a:xfrm>
          <a:prstGeom prst="rect">
            <a:avLst/>
          </a:prstGeom>
          <a:noFill/>
        </p:spPr>
        <p:txBody>
          <a:bodyPr wrap="none" rtlCol="0">
            <a:spAutoFit/>
          </a:bodyPr>
          <a:lstStyle/>
          <a:p>
            <a:r>
              <a:rPr lang="en-US" dirty="0">
                <a:highlight>
                  <a:srgbClr val="FFFF00"/>
                </a:highlight>
              </a:rPr>
              <a:t>Select ‘Report’</a:t>
            </a:r>
          </a:p>
        </p:txBody>
      </p:sp>
    </p:spTree>
    <p:extLst>
      <p:ext uri="{BB962C8B-B14F-4D97-AF65-F5344CB8AC3E}">
        <p14:creationId xmlns:p14="http://schemas.microsoft.com/office/powerpoint/2010/main" val="239042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F81179-5108-4A59-96A0-438D273A6027}"/>
              </a:ext>
            </a:extLst>
          </p:cNvPr>
          <p:cNvPicPr>
            <a:picLocks noChangeAspect="1"/>
          </p:cNvPicPr>
          <p:nvPr/>
        </p:nvPicPr>
        <p:blipFill rotWithShape="1">
          <a:blip r:embed="rId2"/>
          <a:srcRect t="6388" b="36250"/>
          <a:stretch/>
        </p:blipFill>
        <p:spPr>
          <a:xfrm>
            <a:off x="420414" y="1647825"/>
            <a:ext cx="11351172" cy="3933825"/>
          </a:xfrm>
          <a:prstGeom prst="rect">
            <a:avLst/>
          </a:prstGeom>
        </p:spPr>
      </p:pic>
      <p:sp>
        <p:nvSpPr>
          <p:cNvPr id="2" name="TextBox 1">
            <a:extLst>
              <a:ext uri="{FF2B5EF4-FFF2-40B4-BE49-F238E27FC236}">
                <a16:creationId xmlns:a16="http://schemas.microsoft.com/office/drawing/2014/main" id="{33F9C56B-87A8-4825-BA8F-EBDA68FBD170}"/>
              </a:ext>
            </a:extLst>
          </p:cNvPr>
          <p:cNvSpPr txBox="1"/>
          <p:nvPr/>
        </p:nvSpPr>
        <p:spPr>
          <a:xfrm>
            <a:off x="5616279" y="3365659"/>
            <a:ext cx="4637175" cy="1477328"/>
          </a:xfrm>
          <a:prstGeom prst="rect">
            <a:avLst/>
          </a:prstGeom>
          <a:noFill/>
        </p:spPr>
        <p:txBody>
          <a:bodyPr wrap="square" rtlCol="0">
            <a:spAutoFit/>
          </a:bodyPr>
          <a:lstStyle/>
          <a:p>
            <a:r>
              <a:rPr lang="en-US" dirty="0">
                <a:highlight>
                  <a:srgbClr val="FFFF00"/>
                </a:highlight>
              </a:rPr>
              <a:t>Click on the ‘All Reports’ tab. Type in the first report name and click the search icon.  Click on the report in the search results. You can also search in the ‘My Reports’ tab if you were the author of the report.</a:t>
            </a:r>
          </a:p>
        </p:txBody>
      </p:sp>
      <p:cxnSp>
        <p:nvCxnSpPr>
          <p:cNvPr id="5" name="Straight Arrow Connector 4">
            <a:extLst>
              <a:ext uri="{FF2B5EF4-FFF2-40B4-BE49-F238E27FC236}">
                <a16:creationId xmlns:a16="http://schemas.microsoft.com/office/drawing/2014/main" id="{85334095-E510-4031-93B9-28043DECE08E}"/>
              </a:ext>
            </a:extLst>
          </p:cNvPr>
          <p:cNvCxnSpPr/>
          <p:nvPr/>
        </p:nvCxnSpPr>
        <p:spPr>
          <a:xfrm flipH="1">
            <a:off x="5735919" y="2663973"/>
            <a:ext cx="10511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430EE01-F8FC-4D3F-BC8D-9F600C29C875}"/>
              </a:ext>
            </a:extLst>
          </p:cNvPr>
          <p:cNvCxnSpPr>
            <a:cxnSpLocks/>
          </p:cNvCxnSpPr>
          <p:nvPr/>
        </p:nvCxnSpPr>
        <p:spPr>
          <a:xfrm flipH="1">
            <a:off x="5616279" y="2663973"/>
            <a:ext cx="1170773" cy="3268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AFE693-2149-4A0B-ACFB-B31E27F758F9}"/>
              </a:ext>
            </a:extLst>
          </p:cNvPr>
          <p:cNvSpPr txBox="1"/>
          <p:nvPr/>
        </p:nvSpPr>
        <p:spPr>
          <a:xfrm>
            <a:off x="420414" y="874752"/>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
        <p:nvSpPr>
          <p:cNvPr id="12" name="Oval 11">
            <a:extLst>
              <a:ext uri="{FF2B5EF4-FFF2-40B4-BE49-F238E27FC236}">
                <a16:creationId xmlns:a16="http://schemas.microsoft.com/office/drawing/2014/main" id="{A0F8430C-1E20-4652-AC16-6A0AE337AE27}"/>
              </a:ext>
            </a:extLst>
          </p:cNvPr>
          <p:cNvSpPr/>
          <p:nvPr/>
        </p:nvSpPr>
        <p:spPr>
          <a:xfrm>
            <a:off x="2876550" y="2085975"/>
            <a:ext cx="828675" cy="47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55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78369-BA8B-41FD-A330-9ED7E1516246}"/>
              </a:ext>
            </a:extLst>
          </p:cNvPr>
          <p:cNvPicPr>
            <a:picLocks noChangeAspect="1"/>
          </p:cNvPicPr>
          <p:nvPr/>
        </p:nvPicPr>
        <p:blipFill rotWithShape="1">
          <a:blip r:embed="rId2"/>
          <a:srcRect t="6349"/>
          <a:stretch/>
        </p:blipFill>
        <p:spPr>
          <a:xfrm>
            <a:off x="1464241" y="1393371"/>
            <a:ext cx="9263517" cy="5241361"/>
          </a:xfrm>
          <a:prstGeom prst="rect">
            <a:avLst/>
          </a:prstGeom>
        </p:spPr>
      </p:pic>
      <p:sp>
        <p:nvSpPr>
          <p:cNvPr id="2" name="TextBox 1">
            <a:extLst>
              <a:ext uri="{FF2B5EF4-FFF2-40B4-BE49-F238E27FC236}">
                <a16:creationId xmlns:a16="http://schemas.microsoft.com/office/drawing/2014/main" id="{A8D82306-A0DD-41B3-9E0F-346FD88B314E}"/>
              </a:ext>
            </a:extLst>
          </p:cNvPr>
          <p:cNvSpPr txBox="1"/>
          <p:nvPr/>
        </p:nvSpPr>
        <p:spPr>
          <a:xfrm>
            <a:off x="2851385" y="2452642"/>
            <a:ext cx="4279331" cy="923330"/>
          </a:xfrm>
          <a:prstGeom prst="rect">
            <a:avLst/>
          </a:prstGeom>
          <a:noFill/>
        </p:spPr>
        <p:txBody>
          <a:bodyPr wrap="square" rtlCol="0">
            <a:spAutoFit/>
          </a:bodyPr>
          <a:lstStyle/>
          <a:p>
            <a:r>
              <a:rPr lang="en-US" dirty="0">
                <a:highlight>
                  <a:srgbClr val="FFFF00"/>
                </a:highlight>
              </a:rPr>
              <a:t>Name your widget in the Widget Title field and then select the report display size of your choice. Click Finish.</a:t>
            </a:r>
          </a:p>
        </p:txBody>
      </p:sp>
      <p:sp>
        <p:nvSpPr>
          <p:cNvPr id="4" name="Right Brace 3">
            <a:extLst>
              <a:ext uri="{FF2B5EF4-FFF2-40B4-BE49-F238E27FC236}">
                <a16:creationId xmlns:a16="http://schemas.microsoft.com/office/drawing/2014/main" id="{BEB34769-97CE-42EF-A55C-DE02E45DF794}"/>
              </a:ext>
            </a:extLst>
          </p:cNvPr>
          <p:cNvSpPr/>
          <p:nvPr/>
        </p:nvSpPr>
        <p:spPr>
          <a:xfrm>
            <a:off x="1606609" y="2219029"/>
            <a:ext cx="1102408" cy="83655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Oval 4">
            <a:extLst>
              <a:ext uri="{FF2B5EF4-FFF2-40B4-BE49-F238E27FC236}">
                <a16:creationId xmlns:a16="http://schemas.microsoft.com/office/drawing/2014/main" id="{2DAFD5D6-E3B1-4A92-A72B-2B2049212FB0}"/>
              </a:ext>
            </a:extLst>
          </p:cNvPr>
          <p:cNvSpPr/>
          <p:nvPr/>
        </p:nvSpPr>
        <p:spPr>
          <a:xfrm>
            <a:off x="10101129" y="6161518"/>
            <a:ext cx="623843" cy="5127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9DAA36F-61E1-4A0B-A5DE-5C4D28CEC30F}"/>
              </a:ext>
            </a:extLst>
          </p:cNvPr>
          <p:cNvSpPr txBox="1"/>
          <p:nvPr/>
        </p:nvSpPr>
        <p:spPr>
          <a:xfrm>
            <a:off x="1464241" y="722567"/>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cxnSp>
        <p:nvCxnSpPr>
          <p:cNvPr id="8" name="Straight Arrow Connector 7">
            <a:extLst>
              <a:ext uri="{FF2B5EF4-FFF2-40B4-BE49-F238E27FC236}">
                <a16:creationId xmlns:a16="http://schemas.microsoft.com/office/drawing/2014/main" id="{86F3F968-1465-40CD-A865-8256F000BF78}"/>
              </a:ext>
            </a:extLst>
          </p:cNvPr>
          <p:cNvCxnSpPr/>
          <p:nvPr/>
        </p:nvCxnSpPr>
        <p:spPr>
          <a:xfrm flipH="1">
            <a:off x="2470484" y="2085474"/>
            <a:ext cx="15480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5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B5CAA7-793C-4E63-AF49-02671F1F223D}"/>
              </a:ext>
            </a:extLst>
          </p:cNvPr>
          <p:cNvPicPr>
            <a:picLocks noChangeAspect="1"/>
          </p:cNvPicPr>
          <p:nvPr/>
        </p:nvPicPr>
        <p:blipFill rotWithShape="1">
          <a:blip r:embed="rId2"/>
          <a:srcRect b="29270"/>
          <a:stretch/>
        </p:blipFill>
        <p:spPr>
          <a:xfrm>
            <a:off x="715910" y="1129937"/>
            <a:ext cx="10760179" cy="4598126"/>
          </a:xfrm>
          <a:prstGeom prst="rect">
            <a:avLst/>
          </a:prstGeom>
        </p:spPr>
      </p:pic>
      <p:sp>
        <p:nvSpPr>
          <p:cNvPr id="6" name="TextBox 5">
            <a:extLst>
              <a:ext uri="{FF2B5EF4-FFF2-40B4-BE49-F238E27FC236}">
                <a16:creationId xmlns:a16="http://schemas.microsoft.com/office/drawing/2014/main" id="{B501351F-6CC9-4781-BEBF-E97ECC24DAB9}"/>
              </a:ext>
            </a:extLst>
          </p:cNvPr>
          <p:cNvSpPr txBox="1"/>
          <p:nvPr/>
        </p:nvSpPr>
        <p:spPr>
          <a:xfrm>
            <a:off x="715910" y="228378"/>
            <a:ext cx="10245090" cy="646331"/>
          </a:xfrm>
          <a:prstGeom prst="rect">
            <a:avLst/>
          </a:prstGeom>
          <a:noFill/>
        </p:spPr>
        <p:txBody>
          <a:bodyPr wrap="square" rtlCol="0">
            <a:spAutoFit/>
          </a:bodyPr>
          <a:lstStyle/>
          <a:p>
            <a:r>
              <a:rPr lang="en-US" dirty="0"/>
              <a:t>You are viewing the new MarkeTrak interface.  Dashboards now replace the former ‘Home Page’ view.  This presentation will illustrate how you can replicate your current Home Page on your new ‘My Dashboard’.</a:t>
            </a:r>
          </a:p>
        </p:txBody>
      </p:sp>
    </p:spTree>
    <p:extLst>
      <p:ext uri="{BB962C8B-B14F-4D97-AF65-F5344CB8AC3E}">
        <p14:creationId xmlns:p14="http://schemas.microsoft.com/office/powerpoint/2010/main" val="3382256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43CE9-FF94-48ED-A5E8-650C2C1DA354}"/>
              </a:ext>
            </a:extLst>
          </p:cNvPr>
          <p:cNvPicPr>
            <a:picLocks noChangeAspect="1"/>
          </p:cNvPicPr>
          <p:nvPr/>
        </p:nvPicPr>
        <p:blipFill rotWithShape="1">
          <a:blip r:embed="rId2"/>
          <a:srcRect t="6095" b="11873"/>
          <a:stretch/>
        </p:blipFill>
        <p:spPr>
          <a:xfrm>
            <a:off x="1094127" y="1724295"/>
            <a:ext cx="10003746" cy="4957943"/>
          </a:xfrm>
          <a:prstGeom prst="rect">
            <a:avLst/>
          </a:prstGeom>
        </p:spPr>
      </p:pic>
      <p:sp>
        <p:nvSpPr>
          <p:cNvPr id="2" name="TextBox 1">
            <a:extLst>
              <a:ext uri="{FF2B5EF4-FFF2-40B4-BE49-F238E27FC236}">
                <a16:creationId xmlns:a16="http://schemas.microsoft.com/office/drawing/2014/main" id="{7EDC8F5A-57C6-498D-868D-2080421BFD15}"/>
              </a:ext>
            </a:extLst>
          </p:cNvPr>
          <p:cNvSpPr txBox="1"/>
          <p:nvPr/>
        </p:nvSpPr>
        <p:spPr>
          <a:xfrm>
            <a:off x="6640754" y="2314575"/>
            <a:ext cx="4298536" cy="3970318"/>
          </a:xfrm>
          <a:prstGeom prst="rect">
            <a:avLst/>
          </a:prstGeom>
          <a:noFill/>
        </p:spPr>
        <p:txBody>
          <a:bodyPr wrap="square" rtlCol="0">
            <a:spAutoFit/>
          </a:bodyPr>
          <a:lstStyle/>
          <a:p>
            <a:r>
              <a:rPr lang="en-US" dirty="0">
                <a:highlight>
                  <a:srgbClr val="FFFF00"/>
                </a:highlight>
              </a:rPr>
              <a:t>The first report now appears on My Dashboard.  Repeat these steps for each report. </a:t>
            </a: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r>
              <a:rPr lang="en-US" dirty="0">
                <a:highlight>
                  <a:srgbClr val="FFFF00"/>
                </a:highlight>
              </a:rPr>
              <a:t>The General dashboards help widget can be deleted if not needed by clicking the delete icon. </a:t>
            </a:r>
          </a:p>
        </p:txBody>
      </p:sp>
      <p:cxnSp>
        <p:nvCxnSpPr>
          <p:cNvPr id="7" name="Connector: Elbow 6">
            <a:extLst>
              <a:ext uri="{FF2B5EF4-FFF2-40B4-BE49-F238E27FC236}">
                <a16:creationId xmlns:a16="http://schemas.microsoft.com/office/drawing/2014/main" id="{F8C8835E-CAF9-4B73-A245-7DE249E2020F}"/>
              </a:ext>
            </a:extLst>
          </p:cNvPr>
          <p:cNvCxnSpPr>
            <a:cxnSpLocks/>
          </p:cNvCxnSpPr>
          <p:nvPr/>
        </p:nvCxnSpPr>
        <p:spPr>
          <a:xfrm rot="16200000" flipV="1">
            <a:off x="6271825" y="4900225"/>
            <a:ext cx="687393" cy="23730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0110091-E8F8-404E-828C-5865D7555EFC}"/>
              </a:ext>
            </a:extLst>
          </p:cNvPr>
          <p:cNvSpPr/>
          <p:nvPr/>
        </p:nvSpPr>
        <p:spPr>
          <a:xfrm>
            <a:off x="2219325" y="2276475"/>
            <a:ext cx="12477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ABAB7E16-A68A-4587-984C-8A2603F43755}"/>
              </a:ext>
            </a:extLst>
          </p:cNvPr>
          <p:cNvCxnSpPr/>
          <p:nvPr/>
        </p:nvCxnSpPr>
        <p:spPr>
          <a:xfrm flipH="1">
            <a:off x="3467100" y="2433637"/>
            <a:ext cx="31484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1A9591-635D-48E7-948B-D08A4FF576A7}"/>
              </a:ext>
            </a:extLst>
          </p:cNvPr>
          <p:cNvSpPr txBox="1"/>
          <p:nvPr/>
        </p:nvSpPr>
        <p:spPr>
          <a:xfrm>
            <a:off x="1094127" y="929309"/>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Tree>
    <p:extLst>
      <p:ext uri="{BB962C8B-B14F-4D97-AF65-F5344CB8AC3E}">
        <p14:creationId xmlns:p14="http://schemas.microsoft.com/office/powerpoint/2010/main" val="314179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138DC-C372-4E40-8240-BB203A978FC3}"/>
              </a:ext>
            </a:extLst>
          </p:cNvPr>
          <p:cNvPicPr>
            <a:picLocks noChangeAspect="1"/>
          </p:cNvPicPr>
          <p:nvPr/>
        </p:nvPicPr>
        <p:blipFill rotWithShape="1">
          <a:blip r:embed="rId2"/>
          <a:srcRect t="6111" r="21805"/>
          <a:stretch/>
        </p:blipFill>
        <p:spPr>
          <a:xfrm>
            <a:off x="1131519" y="992606"/>
            <a:ext cx="8085411" cy="5865394"/>
          </a:xfrm>
          <a:prstGeom prst="rect">
            <a:avLst/>
          </a:prstGeom>
        </p:spPr>
      </p:pic>
      <p:sp>
        <p:nvSpPr>
          <p:cNvPr id="9" name="TextBox 8">
            <a:extLst>
              <a:ext uri="{FF2B5EF4-FFF2-40B4-BE49-F238E27FC236}">
                <a16:creationId xmlns:a16="http://schemas.microsoft.com/office/drawing/2014/main" id="{20E7FE55-784A-4696-831A-F03A3E043161}"/>
              </a:ext>
            </a:extLst>
          </p:cNvPr>
          <p:cNvSpPr txBox="1"/>
          <p:nvPr/>
        </p:nvSpPr>
        <p:spPr>
          <a:xfrm>
            <a:off x="773564" y="355389"/>
            <a:ext cx="8801320"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concluded</a:t>
            </a:r>
            <a:r>
              <a:rPr lang="en-US" dirty="0"/>
              <a:t>.</a:t>
            </a:r>
          </a:p>
        </p:txBody>
      </p:sp>
    </p:spTree>
    <p:extLst>
      <p:ext uri="{BB962C8B-B14F-4D97-AF65-F5344CB8AC3E}">
        <p14:creationId xmlns:p14="http://schemas.microsoft.com/office/powerpoint/2010/main" val="340606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83FFCA-3DAB-477A-B9AD-3FC12378F265}"/>
              </a:ext>
            </a:extLst>
          </p:cNvPr>
          <p:cNvSpPr txBox="1"/>
          <p:nvPr/>
        </p:nvSpPr>
        <p:spPr>
          <a:xfrm>
            <a:off x="715910" y="75978"/>
            <a:ext cx="10760179" cy="923330"/>
          </a:xfrm>
          <a:prstGeom prst="rect">
            <a:avLst/>
          </a:prstGeom>
          <a:noFill/>
        </p:spPr>
        <p:txBody>
          <a:bodyPr wrap="square" rtlCol="0">
            <a:spAutoFit/>
          </a:bodyPr>
          <a:lstStyle/>
          <a:p>
            <a:r>
              <a:rPr lang="en-US" dirty="0"/>
              <a:t>“Welcome to SBM Work Center” will display to all users upon initial login.  Click ‘Dismiss’ to remove the prompt, ‘Later’ to receive the prompt at a later time, or ‘Start’ to take a quick tour of the new interface.  Full online help link is also available.  </a:t>
            </a:r>
          </a:p>
        </p:txBody>
      </p:sp>
      <p:grpSp>
        <p:nvGrpSpPr>
          <p:cNvPr id="2" name="Group 1">
            <a:extLst>
              <a:ext uri="{FF2B5EF4-FFF2-40B4-BE49-F238E27FC236}">
                <a16:creationId xmlns:a16="http://schemas.microsoft.com/office/drawing/2014/main" id="{6976C821-9F0C-4A2E-82E2-185016859874}"/>
              </a:ext>
            </a:extLst>
          </p:cNvPr>
          <p:cNvGrpSpPr/>
          <p:nvPr/>
        </p:nvGrpSpPr>
        <p:grpSpPr>
          <a:xfrm>
            <a:off x="715910" y="1129937"/>
            <a:ext cx="10760179" cy="4598126"/>
            <a:chOff x="715910" y="1129937"/>
            <a:chExt cx="10760179" cy="4598126"/>
          </a:xfrm>
        </p:grpSpPr>
        <p:pic>
          <p:nvPicPr>
            <p:cNvPr id="5" name="Picture 4">
              <a:extLst>
                <a:ext uri="{FF2B5EF4-FFF2-40B4-BE49-F238E27FC236}">
                  <a16:creationId xmlns:a16="http://schemas.microsoft.com/office/drawing/2014/main" id="{31B5CAA7-793C-4E63-AF49-02671F1F223D}"/>
                </a:ext>
              </a:extLst>
            </p:cNvPr>
            <p:cNvPicPr>
              <a:picLocks noChangeAspect="1"/>
            </p:cNvPicPr>
            <p:nvPr/>
          </p:nvPicPr>
          <p:blipFill rotWithShape="1">
            <a:blip r:embed="rId2"/>
            <a:srcRect b="29270"/>
            <a:stretch/>
          </p:blipFill>
          <p:spPr>
            <a:xfrm>
              <a:off x="715910" y="1129937"/>
              <a:ext cx="10760179" cy="4598126"/>
            </a:xfrm>
            <a:prstGeom prst="rect">
              <a:avLst/>
            </a:prstGeom>
          </p:spPr>
        </p:pic>
        <p:sp>
          <p:nvSpPr>
            <p:cNvPr id="8" name="Rectangle 7">
              <a:extLst>
                <a:ext uri="{FF2B5EF4-FFF2-40B4-BE49-F238E27FC236}">
                  <a16:creationId xmlns:a16="http://schemas.microsoft.com/office/drawing/2014/main" id="{D795162A-3BC0-4A50-8783-07DA5256AE4C}"/>
                </a:ext>
              </a:extLst>
            </p:cNvPr>
            <p:cNvSpPr/>
            <p:nvPr/>
          </p:nvSpPr>
          <p:spPr>
            <a:xfrm>
              <a:off x="4937760" y="3850470"/>
              <a:ext cx="2151017" cy="1252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7A600B9-6732-4C01-AA7D-E0130FB4B7DE}"/>
                </a:ext>
              </a:extLst>
            </p:cNvPr>
            <p:cNvSpPr/>
            <p:nvPr/>
          </p:nvSpPr>
          <p:spPr>
            <a:xfrm>
              <a:off x="5042263" y="4763589"/>
              <a:ext cx="426720" cy="165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B99512C-A0E5-4903-BF8E-8E4701A74CCA}"/>
                </a:ext>
              </a:extLst>
            </p:cNvPr>
            <p:cNvSpPr/>
            <p:nvPr/>
          </p:nvSpPr>
          <p:spPr>
            <a:xfrm>
              <a:off x="5775592" y="4763589"/>
              <a:ext cx="426720" cy="165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E18C122-0A5B-4835-8F1A-9173F757FB50}"/>
                </a:ext>
              </a:extLst>
            </p:cNvPr>
            <p:cNvSpPr/>
            <p:nvPr/>
          </p:nvSpPr>
          <p:spPr>
            <a:xfrm>
              <a:off x="6558459" y="4763589"/>
              <a:ext cx="426720" cy="165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C3B8216C-9E18-4997-BEAB-D49CF83E2EEA}"/>
                </a:ext>
              </a:extLst>
            </p:cNvPr>
            <p:cNvCxnSpPr/>
            <p:nvPr/>
          </p:nvCxnSpPr>
          <p:spPr>
            <a:xfrm flipH="1">
              <a:off x="5634446" y="4476846"/>
              <a:ext cx="217714" cy="156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801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35DFF7-C193-4EEA-BB6A-711ED2AA65EE}"/>
              </a:ext>
            </a:extLst>
          </p:cNvPr>
          <p:cNvPicPr>
            <a:picLocks noChangeAspect="1"/>
          </p:cNvPicPr>
          <p:nvPr/>
        </p:nvPicPr>
        <p:blipFill rotWithShape="1">
          <a:blip r:embed="rId2"/>
          <a:srcRect t="11111" b="15278"/>
          <a:stretch/>
        </p:blipFill>
        <p:spPr>
          <a:xfrm>
            <a:off x="420414" y="1548504"/>
            <a:ext cx="11351172" cy="5048250"/>
          </a:xfrm>
          <a:prstGeom prst="rect">
            <a:avLst/>
          </a:prstGeom>
        </p:spPr>
      </p:pic>
      <p:sp>
        <p:nvSpPr>
          <p:cNvPr id="4" name="TextBox 3">
            <a:extLst>
              <a:ext uri="{FF2B5EF4-FFF2-40B4-BE49-F238E27FC236}">
                <a16:creationId xmlns:a16="http://schemas.microsoft.com/office/drawing/2014/main" id="{C9C023E2-48B7-48B1-A8A5-782CCAE6088D}"/>
              </a:ext>
            </a:extLst>
          </p:cNvPr>
          <p:cNvSpPr txBox="1"/>
          <p:nvPr/>
        </p:nvSpPr>
        <p:spPr>
          <a:xfrm>
            <a:off x="420414" y="272415"/>
            <a:ext cx="9516066" cy="923330"/>
          </a:xfrm>
          <a:prstGeom prst="rect">
            <a:avLst/>
          </a:prstGeom>
          <a:noFill/>
        </p:spPr>
        <p:txBody>
          <a:bodyPr wrap="square" rtlCol="0">
            <a:spAutoFit/>
          </a:bodyPr>
          <a:lstStyle/>
          <a:p>
            <a:r>
              <a:rPr lang="en-US" dirty="0"/>
              <a:t>Most MarkeTrak users have one of two types of Home page reports – either a single report or a Multi-View report.  Below is a sample of a single Home page report.  This is a Built-In system report that the user selected for their home page.</a:t>
            </a:r>
          </a:p>
        </p:txBody>
      </p:sp>
      <p:sp>
        <p:nvSpPr>
          <p:cNvPr id="5" name="Arrow: Left 4">
            <a:extLst>
              <a:ext uri="{FF2B5EF4-FFF2-40B4-BE49-F238E27FC236}">
                <a16:creationId xmlns:a16="http://schemas.microsoft.com/office/drawing/2014/main" id="{A703A651-CA32-4BC3-A982-6AC063451557}"/>
              </a:ext>
            </a:extLst>
          </p:cNvPr>
          <p:cNvSpPr/>
          <p:nvPr/>
        </p:nvSpPr>
        <p:spPr>
          <a:xfrm>
            <a:off x="4383950" y="2515959"/>
            <a:ext cx="426720"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3743A5-E038-460A-B780-D2365300A39C}"/>
              </a:ext>
            </a:extLst>
          </p:cNvPr>
          <p:cNvSpPr/>
          <p:nvPr/>
        </p:nvSpPr>
        <p:spPr>
          <a:xfrm>
            <a:off x="2478950" y="2254022"/>
            <a:ext cx="1876425" cy="523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823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E044-D6BE-45CD-A9E0-EC8D3A6A156E}"/>
              </a:ext>
            </a:extLst>
          </p:cNvPr>
          <p:cNvPicPr>
            <a:picLocks noChangeAspect="1"/>
          </p:cNvPicPr>
          <p:nvPr/>
        </p:nvPicPr>
        <p:blipFill rotWithShape="1">
          <a:blip r:embed="rId2"/>
          <a:srcRect t="9269"/>
          <a:stretch/>
        </p:blipFill>
        <p:spPr>
          <a:xfrm>
            <a:off x="1207338" y="1314995"/>
            <a:ext cx="9777323" cy="5359551"/>
          </a:xfrm>
          <a:prstGeom prst="rect">
            <a:avLst/>
          </a:prstGeom>
        </p:spPr>
      </p:pic>
      <p:sp>
        <p:nvSpPr>
          <p:cNvPr id="4" name="TextBox 3">
            <a:extLst>
              <a:ext uri="{FF2B5EF4-FFF2-40B4-BE49-F238E27FC236}">
                <a16:creationId xmlns:a16="http://schemas.microsoft.com/office/drawing/2014/main" id="{55587AB2-C75C-473D-BD2D-B79F266D3802}"/>
              </a:ext>
            </a:extLst>
          </p:cNvPr>
          <p:cNvSpPr txBox="1"/>
          <p:nvPr/>
        </p:nvSpPr>
        <p:spPr>
          <a:xfrm>
            <a:off x="1207338" y="522514"/>
            <a:ext cx="9777323" cy="646331"/>
          </a:xfrm>
          <a:prstGeom prst="rect">
            <a:avLst/>
          </a:prstGeom>
          <a:noFill/>
        </p:spPr>
        <p:txBody>
          <a:bodyPr wrap="square" rtlCol="0">
            <a:spAutoFit/>
          </a:bodyPr>
          <a:lstStyle/>
          <a:p>
            <a:r>
              <a:rPr lang="en-US" dirty="0"/>
              <a:t>This is a sample of Multi-View Home page report.  This Multi-View report is comprised of four individual reports created by the user or someone within their organization:</a:t>
            </a:r>
          </a:p>
        </p:txBody>
      </p:sp>
      <p:sp>
        <p:nvSpPr>
          <p:cNvPr id="5" name="Arrow: Left 4">
            <a:extLst>
              <a:ext uri="{FF2B5EF4-FFF2-40B4-BE49-F238E27FC236}">
                <a16:creationId xmlns:a16="http://schemas.microsoft.com/office/drawing/2014/main" id="{AEA7FC1B-F6AA-4FC9-9B95-4E01CA5CF1A9}"/>
              </a:ext>
            </a:extLst>
          </p:cNvPr>
          <p:cNvSpPr/>
          <p:nvPr/>
        </p:nvSpPr>
        <p:spPr>
          <a:xfrm>
            <a:off x="3108960" y="2305595"/>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Arrow: Left 5">
            <a:extLst>
              <a:ext uri="{FF2B5EF4-FFF2-40B4-BE49-F238E27FC236}">
                <a16:creationId xmlns:a16="http://schemas.microsoft.com/office/drawing/2014/main" id="{4BE27579-62F8-4DDE-845B-4625E4A80C05}"/>
              </a:ext>
            </a:extLst>
          </p:cNvPr>
          <p:cNvSpPr/>
          <p:nvPr/>
        </p:nvSpPr>
        <p:spPr>
          <a:xfrm>
            <a:off x="5917473" y="2328454"/>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Arrow: Left 6">
            <a:extLst>
              <a:ext uri="{FF2B5EF4-FFF2-40B4-BE49-F238E27FC236}">
                <a16:creationId xmlns:a16="http://schemas.microsoft.com/office/drawing/2014/main" id="{F7B1E2DB-211D-4F80-B78C-DE7D8C094557}"/>
              </a:ext>
            </a:extLst>
          </p:cNvPr>
          <p:cNvSpPr/>
          <p:nvPr/>
        </p:nvSpPr>
        <p:spPr>
          <a:xfrm>
            <a:off x="8939348" y="2328454"/>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Arrow: Left 7">
            <a:extLst>
              <a:ext uri="{FF2B5EF4-FFF2-40B4-BE49-F238E27FC236}">
                <a16:creationId xmlns:a16="http://schemas.microsoft.com/office/drawing/2014/main" id="{B1C1235F-F6CD-45CC-B30A-9043B9BD8A05}"/>
              </a:ext>
            </a:extLst>
          </p:cNvPr>
          <p:cNvSpPr/>
          <p:nvPr/>
        </p:nvSpPr>
        <p:spPr>
          <a:xfrm>
            <a:off x="3043051" y="4548051"/>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80595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71AEBF-3952-41CE-9611-B35886541308}"/>
              </a:ext>
            </a:extLst>
          </p:cNvPr>
          <p:cNvPicPr>
            <a:picLocks noChangeAspect="1"/>
          </p:cNvPicPr>
          <p:nvPr/>
        </p:nvPicPr>
        <p:blipFill rotWithShape="1">
          <a:blip r:embed="rId2"/>
          <a:srcRect t="10972" b="29619"/>
          <a:stretch/>
        </p:blipFill>
        <p:spPr>
          <a:xfrm>
            <a:off x="853144" y="1818061"/>
            <a:ext cx="10485711" cy="3763589"/>
          </a:xfrm>
          <a:prstGeom prst="rect">
            <a:avLst/>
          </a:prstGeom>
        </p:spPr>
      </p:pic>
      <p:sp>
        <p:nvSpPr>
          <p:cNvPr id="8" name="Oval 7">
            <a:extLst>
              <a:ext uri="{FF2B5EF4-FFF2-40B4-BE49-F238E27FC236}">
                <a16:creationId xmlns:a16="http://schemas.microsoft.com/office/drawing/2014/main" id="{188D90BB-62E8-43A5-8C30-50C4DDB9A72E}"/>
              </a:ext>
            </a:extLst>
          </p:cNvPr>
          <p:cNvSpPr/>
          <p:nvPr/>
        </p:nvSpPr>
        <p:spPr>
          <a:xfrm>
            <a:off x="1962150" y="2495550"/>
            <a:ext cx="2676525"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7C10DA8-7D5D-42A5-997E-084F1D4C8448}"/>
              </a:ext>
            </a:extLst>
          </p:cNvPr>
          <p:cNvSpPr txBox="1"/>
          <p:nvPr/>
        </p:nvSpPr>
        <p:spPr>
          <a:xfrm>
            <a:off x="5494500" y="2495550"/>
            <a:ext cx="5354475" cy="1200329"/>
          </a:xfrm>
          <a:prstGeom prst="rect">
            <a:avLst/>
          </a:prstGeom>
          <a:noFill/>
        </p:spPr>
        <p:txBody>
          <a:bodyPr wrap="square" rtlCol="0">
            <a:spAutoFit/>
          </a:bodyPr>
          <a:lstStyle/>
          <a:p>
            <a:r>
              <a:rPr lang="en-US" dirty="0">
                <a:highlight>
                  <a:srgbClr val="FFFF00"/>
                </a:highlight>
              </a:rPr>
              <a:t>Before June 4</a:t>
            </a:r>
            <a:r>
              <a:rPr lang="en-US" baseline="30000" dirty="0">
                <a:highlight>
                  <a:srgbClr val="FFFF00"/>
                </a:highlight>
              </a:rPr>
              <a:t>th</a:t>
            </a:r>
            <a:r>
              <a:rPr lang="en-US" dirty="0">
                <a:highlight>
                  <a:srgbClr val="FFFF00"/>
                </a:highlight>
              </a:rPr>
              <a:t>, document the report name on your current Home Page. You will need to know the name of the Built-In report to recreate your ‘My Dashboard’ in the new version.</a:t>
            </a:r>
          </a:p>
        </p:txBody>
      </p:sp>
      <p:cxnSp>
        <p:nvCxnSpPr>
          <p:cNvPr id="11" name="Straight Arrow Connector 10">
            <a:extLst>
              <a:ext uri="{FF2B5EF4-FFF2-40B4-BE49-F238E27FC236}">
                <a16:creationId xmlns:a16="http://schemas.microsoft.com/office/drawing/2014/main" id="{FDDD8D18-E80A-4E50-8E23-B1A8CB855CD8}"/>
              </a:ext>
            </a:extLst>
          </p:cNvPr>
          <p:cNvCxnSpPr>
            <a:cxnSpLocks/>
          </p:cNvCxnSpPr>
          <p:nvPr/>
        </p:nvCxnSpPr>
        <p:spPr>
          <a:xfrm flipH="1" flipV="1">
            <a:off x="4684876" y="2705397"/>
            <a:ext cx="847725" cy="4820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BB00D5E-BFDE-4F91-AAFF-7D03B67CFA67}"/>
              </a:ext>
            </a:extLst>
          </p:cNvPr>
          <p:cNvSpPr txBox="1"/>
          <p:nvPr/>
        </p:nvSpPr>
        <p:spPr>
          <a:xfrm>
            <a:off x="853143" y="311228"/>
            <a:ext cx="10485711" cy="1200329"/>
          </a:xfrm>
          <a:prstGeom prst="rect">
            <a:avLst/>
          </a:prstGeom>
          <a:noFill/>
        </p:spPr>
        <p:txBody>
          <a:bodyPr wrap="square">
            <a:spAutoFit/>
          </a:bodyPr>
          <a:lstStyle/>
          <a:p>
            <a:r>
              <a:rPr lang="en-US" dirty="0"/>
              <a:t>The first step to recreating your Home page report on your new ‘My Dashboard’ is to identify the reports currently in use.  This </a:t>
            </a:r>
            <a:r>
              <a:rPr lang="en-US" u="sng" dirty="0"/>
              <a:t>MUST BE DONE BEFORE THE UPGRADE GO LIVE WEEKEND OF JUNE 4</a:t>
            </a:r>
            <a:r>
              <a:rPr lang="en-US" u="sng" baseline="30000" dirty="0"/>
              <a:t>TH</a:t>
            </a:r>
            <a:r>
              <a:rPr lang="en-US" dirty="0"/>
              <a:t>.  Your Home page reports will </a:t>
            </a:r>
            <a:r>
              <a:rPr lang="en-US" u="sng" dirty="0"/>
              <a:t>NOT</a:t>
            </a:r>
            <a:r>
              <a:rPr lang="en-US" dirty="0"/>
              <a:t> transition over to the new interface.  The following slides illustrate how to recreate a current Home Page report that uses a system </a:t>
            </a:r>
            <a:r>
              <a:rPr lang="en-US" dirty="0">
                <a:solidFill>
                  <a:srgbClr val="FF0000"/>
                </a:solidFill>
              </a:rPr>
              <a:t>Built-In report</a:t>
            </a:r>
            <a:r>
              <a:rPr lang="en-US" dirty="0"/>
              <a:t>:</a:t>
            </a:r>
          </a:p>
        </p:txBody>
      </p:sp>
    </p:spTree>
    <p:extLst>
      <p:ext uri="{BB962C8B-B14F-4D97-AF65-F5344CB8AC3E}">
        <p14:creationId xmlns:p14="http://schemas.microsoft.com/office/powerpoint/2010/main" val="297238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F9CB0-3BD7-41D3-977B-EC8BAA0AC1C2}"/>
              </a:ext>
            </a:extLst>
          </p:cNvPr>
          <p:cNvPicPr>
            <a:picLocks noChangeAspect="1"/>
          </p:cNvPicPr>
          <p:nvPr/>
        </p:nvPicPr>
        <p:blipFill rotWithShape="1">
          <a:blip r:embed="rId2"/>
          <a:srcRect t="6476" b="27619"/>
          <a:stretch/>
        </p:blipFill>
        <p:spPr>
          <a:xfrm>
            <a:off x="325716" y="1497737"/>
            <a:ext cx="11540569" cy="4595163"/>
          </a:xfrm>
          <a:prstGeom prst="rect">
            <a:avLst/>
          </a:prstGeom>
        </p:spPr>
      </p:pic>
      <p:sp>
        <p:nvSpPr>
          <p:cNvPr id="2" name="TextBox 1">
            <a:extLst>
              <a:ext uri="{FF2B5EF4-FFF2-40B4-BE49-F238E27FC236}">
                <a16:creationId xmlns:a16="http://schemas.microsoft.com/office/drawing/2014/main" id="{2DE84F58-3D23-4794-985F-B1C135853683}"/>
              </a:ext>
            </a:extLst>
          </p:cNvPr>
          <p:cNvSpPr txBox="1"/>
          <p:nvPr/>
        </p:nvSpPr>
        <p:spPr>
          <a:xfrm>
            <a:off x="6748568" y="2888440"/>
            <a:ext cx="4767157" cy="646331"/>
          </a:xfrm>
          <a:prstGeom prst="rect">
            <a:avLst/>
          </a:prstGeom>
          <a:noFill/>
        </p:spPr>
        <p:txBody>
          <a:bodyPr wrap="square" rtlCol="0">
            <a:spAutoFit/>
          </a:bodyPr>
          <a:lstStyle/>
          <a:p>
            <a:r>
              <a:rPr lang="en-US" dirty="0">
                <a:highlight>
                  <a:srgbClr val="FFFF00"/>
                </a:highlight>
              </a:rPr>
              <a:t>From the new interface after go live, click on My Dashboard and select ‘Add Widget’</a:t>
            </a:r>
          </a:p>
        </p:txBody>
      </p:sp>
      <p:cxnSp>
        <p:nvCxnSpPr>
          <p:cNvPr id="5" name="Straight Arrow Connector 4">
            <a:extLst>
              <a:ext uri="{FF2B5EF4-FFF2-40B4-BE49-F238E27FC236}">
                <a16:creationId xmlns:a16="http://schemas.microsoft.com/office/drawing/2014/main" id="{1BBBF7F5-6AFF-497B-B1B0-565B5BFECB88}"/>
              </a:ext>
            </a:extLst>
          </p:cNvPr>
          <p:cNvCxnSpPr>
            <a:cxnSpLocks/>
            <a:stCxn id="2" idx="0"/>
          </p:cNvCxnSpPr>
          <p:nvPr/>
        </p:nvCxnSpPr>
        <p:spPr>
          <a:xfrm flipV="1">
            <a:off x="9132147" y="2066925"/>
            <a:ext cx="678603" cy="821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1C46B47-B67A-4F6C-A48C-F4F197C154FC}"/>
              </a:ext>
            </a:extLst>
          </p:cNvPr>
          <p:cNvSpPr txBox="1"/>
          <p:nvPr/>
        </p:nvSpPr>
        <p:spPr>
          <a:xfrm>
            <a:off x="325716" y="765100"/>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Tree>
    <p:extLst>
      <p:ext uri="{BB962C8B-B14F-4D97-AF65-F5344CB8AC3E}">
        <p14:creationId xmlns:p14="http://schemas.microsoft.com/office/powerpoint/2010/main" val="236108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E2475-2A54-44B4-B6F9-7073ECEF9B13}"/>
              </a:ext>
            </a:extLst>
          </p:cNvPr>
          <p:cNvPicPr>
            <a:picLocks noChangeAspect="1"/>
          </p:cNvPicPr>
          <p:nvPr/>
        </p:nvPicPr>
        <p:blipFill rotWithShape="1">
          <a:blip r:embed="rId2"/>
          <a:srcRect t="7199" b="-1221"/>
          <a:stretch/>
        </p:blipFill>
        <p:spPr>
          <a:xfrm>
            <a:off x="1142024" y="1149532"/>
            <a:ext cx="9907952" cy="5560380"/>
          </a:xfrm>
          <a:prstGeom prst="rect">
            <a:avLst/>
          </a:prstGeom>
        </p:spPr>
      </p:pic>
      <p:sp>
        <p:nvSpPr>
          <p:cNvPr id="4" name="Oval 3">
            <a:extLst>
              <a:ext uri="{FF2B5EF4-FFF2-40B4-BE49-F238E27FC236}">
                <a16:creationId xmlns:a16="http://schemas.microsoft.com/office/drawing/2014/main" id="{DFC7E9B1-9F78-47F7-B828-E3799CEFCB0C}"/>
              </a:ext>
            </a:extLst>
          </p:cNvPr>
          <p:cNvSpPr/>
          <p:nvPr/>
        </p:nvSpPr>
        <p:spPr>
          <a:xfrm>
            <a:off x="1142024" y="1521151"/>
            <a:ext cx="1199524" cy="5725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A6BCD95-81AF-4263-A3CE-07A3B7C9BD32}"/>
              </a:ext>
            </a:extLst>
          </p:cNvPr>
          <p:cNvSpPr txBox="1"/>
          <p:nvPr/>
        </p:nvSpPr>
        <p:spPr>
          <a:xfrm>
            <a:off x="1038225" y="409725"/>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
        <p:nvSpPr>
          <p:cNvPr id="2" name="TextBox 1">
            <a:extLst>
              <a:ext uri="{FF2B5EF4-FFF2-40B4-BE49-F238E27FC236}">
                <a16:creationId xmlns:a16="http://schemas.microsoft.com/office/drawing/2014/main" id="{53E0B404-30DE-49A1-A3C8-709182EF6665}"/>
              </a:ext>
            </a:extLst>
          </p:cNvPr>
          <p:cNvSpPr txBox="1"/>
          <p:nvPr/>
        </p:nvSpPr>
        <p:spPr>
          <a:xfrm>
            <a:off x="4373780" y="2181225"/>
            <a:ext cx="1547988" cy="369332"/>
          </a:xfrm>
          <a:prstGeom prst="rect">
            <a:avLst/>
          </a:prstGeom>
          <a:noFill/>
        </p:spPr>
        <p:txBody>
          <a:bodyPr wrap="none" rtlCol="0">
            <a:spAutoFit/>
          </a:bodyPr>
          <a:lstStyle/>
          <a:p>
            <a:r>
              <a:rPr lang="en-US" dirty="0">
                <a:highlight>
                  <a:srgbClr val="FFFF00"/>
                </a:highlight>
              </a:rPr>
              <a:t>Select ‘Report’</a:t>
            </a:r>
          </a:p>
        </p:txBody>
      </p:sp>
    </p:spTree>
    <p:extLst>
      <p:ext uri="{BB962C8B-B14F-4D97-AF65-F5344CB8AC3E}">
        <p14:creationId xmlns:p14="http://schemas.microsoft.com/office/powerpoint/2010/main" val="73945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77AD83-A37F-4028-A5F3-C7EF90E7BA11}"/>
              </a:ext>
            </a:extLst>
          </p:cNvPr>
          <p:cNvPicPr>
            <a:picLocks noChangeAspect="1"/>
          </p:cNvPicPr>
          <p:nvPr/>
        </p:nvPicPr>
        <p:blipFill rotWithShape="1">
          <a:blip r:embed="rId2"/>
          <a:srcRect t="6250"/>
          <a:stretch/>
        </p:blipFill>
        <p:spPr>
          <a:xfrm>
            <a:off x="1611272" y="1582415"/>
            <a:ext cx="9314136" cy="5275585"/>
          </a:xfrm>
          <a:prstGeom prst="rect">
            <a:avLst/>
          </a:prstGeom>
        </p:spPr>
      </p:pic>
      <p:sp>
        <p:nvSpPr>
          <p:cNvPr id="2" name="TextBox 1">
            <a:extLst>
              <a:ext uri="{FF2B5EF4-FFF2-40B4-BE49-F238E27FC236}">
                <a16:creationId xmlns:a16="http://schemas.microsoft.com/office/drawing/2014/main" id="{33F9C56B-87A8-4825-BA8F-EBDA68FBD170}"/>
              </a:ext>
            </a:extLst>
          </p:cNvPr>
          <p:cNvSpPr txBox="1"/>
          <p:nvPr/>
        </p:nvSpPr>
        <p:spPr>
          <a:xfrm>
            <a:off x="6947732" y="2782669"/>
            <a:ext cx="3802878" cy="646331"/>
          </a:xfrm>
          <a:prstGeom prst="rect">
            <a:avLst/>
          </a:prstGeom>
          <a:noFill/>
        </p:spPr>
        <p:txBody>
          <a:bodyPr wrap="square" rtlCol="0">
            <a:spAutoFit/>
          </a:bodyPr>
          <a:lstStyle/>
          <a:p>
            <a:r>
              <a:rPr lang="en-US" dirty="0">
                <a:highlight>
                  <a:srgbClr val="FFFF00"/>
                </a:highlight>
              </a:rPr>
              <a:t>Click on the Built In Reports tab and select the report name.</a:t>
            </a:r>
          </a:p>
        </p:txBody>
      </p:sp>
      <p:cxnSp>
        <p:nvCxnSpPr>
          <p:cNvPr id="5" name="Straight Arrow Connector 4">
            <a:extLst>
              <a:ext uri="{FF2B5EF4-FFF2-40B4-BE49-F238E27FC236}">
                <a16:creationId xmlns:a16="http://schemas.microsoft.com/office/drawing/2014/main" id="{85334095-E510-4031-93B9-28043DECE08E}"/>
              </a:ext>
            </a:extLst>
          </p:cNvPr>
          <p:cNvCxnSpPr>
            <a:cxnSpLocks/>
          </p:cNvCxnSpPr>
          <p:nvPr/>
        </p:nvCxnSpPr>
        <p:spPr>
          <a:xfrm flipH="1" flipV="1">
            <a:off x="4810125" y="2228850"/>
            <a:ext cx="2043603" cy="873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430EE01-F8FC-4D3F-BC8D-9F600C29C875}"/>
              </a:ext>
            </a:extLst>
          </p:cNvPr>
          <p:cNvCxnSpPr>
            <a:cxnSpLocks/>
          </p:cNvCxnSpPr>
          <p:nvPr/>
        </p:nvCxnSpPr>
        <p:spPr>
          <a:xfrm flipH="1">
            <a:off x="4381500" y="3102123"/>
            <a:ext cx="2472228" cy="1412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5C8EDD4-BC6D-4074-BDB7-F5B5FBCB12D0}"/>
              </a:ext>
            </a:extLst>
          </p:cNvPr>
          <p:cNvSpPr txBox="1"/>
          <p:nvPr/>
        </p:nvSpPr>
        <p:spPr>
          <a:xfrm>
            <a:off x="1381125" y="637895"/>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Tree>
    <p:extLst>
      <p:ext uri="{BB962C8B-B14F-4D97-AF65-F5344CB8AC3E}">
        <p14:creationId xmlns:p14="http://schemas.microsoft.com/office/powerpoint/2010/main" val="2186569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4688</TotalTime>
  <Words>791</Words>
  <Application>Microsoft Office PowerPoint</Application>
  <PresentationFormat>Widescreen</PresentationFormat>
  <Paragraphs>56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MarkeTrak Work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Tammy</dc:creator>
  <cp:lastModifiedBy>Stewart, Tammy</cp:lastModifiedBy>
  <cp:revision>44</cp:revision>
  <dcterms:created xsi:type="dcterms:W3CDTF">2022-04-13T14:03:36Z</dcterms:created>
  <dcterms:modified xsi:type="dcterms:W3CDTF">2022-05-18T16:39:11Z</dcterms:modified>
</cp:coreProperties>
</file>