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4339" r:id="rId2"/>
    <p:sldMasterId id="2147484342" r:id="rId3"/>
  </p:sldMasterIdLst>
  <p:notesMasterIdLst>
    <p:notesMasterId r:id="rId11"/>
  </p:notesMasterIdLst>
  <p:handoutMasterIdLst>
    <p:handoutMasterId r:id="rId12"/>
  </p:handoutMasterIdLst>
  <p:sldIdLst>
    <p:sldId id="256" r:id="rId4"/>
    <p:sldId id="297" r:id="rId5"/>
    <p:sldId id="302" r:id="rId6"/>
    <p:sldId id="296" r:id="rId7"/>
    <p:sldId id="303" r:id="rId8"/>
    <p:sldId id="281" r:id="rId9"/>
    <p:sldId id="260" r:id="rId1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54" autoAdjust="0"/>
    <p:restoredTop sz="86855" autoAdjust="0"/>
  </p:normalViewPr>
  <p:slideViewPr>
    <p:cSldViewPr>
      <p:cViewPr varScale="1">
        <p:scale>
          <a:sx n="87" d="100"/>
          <a:sy n="87" d="100"/>
        </p:scale>
        <p:origin x="1128" y="67"/>
      </p:cViewPr>
      <p:guideLst>
        <p:guide orient="horz" pos="2160"/>
        <p:guide pos="2880"/>
      </p:guideLst>
    </p:cSldViewPr>
  </p:slideViewPr>
  <p:outlineViewPr>
    <p:cViewPr>
      <p:scale>
        <a:sx n="33" d="100"/>
        <a:sy n="33" d="100"/>
      </p:scale>
      <p:origin x="0" y="-3638"/>
    </p:cViewPr>
  </p:outlineViewPr>
  <p:notesTextViewPr>
    <p:cViewPr>
      <p:scale>
        <a:sx n="1" d="1"/>
        <a:sy n="1" d="1"/>
      </p:scale>
      <p:origin x="0" y="0"/>
    </p:cViewPr>
  </p:notesTextViewPr>
  <p:notesViewPr>
    <p:cSldViewPr>
      <p:cViewPr varScale="1">
        <p:scale>
          <a:sx n="70" d="100"/>
          <a:sy n="70" d="100"/>
        </p:scale>
        <p:origin x="3048" y="43"/>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presProps" Target="presProps.xml"/><Relationship Id="rId3" Type="http://schemas.openxmlformats.org/officeDocument/2006/relationships/slideMaster" Target="slideMasters/slideMaster2.xml"/><Relationship Id="rId7" Type="http://schemas.openxmlformats.org/officeDocument/2006/relationships/slide" Target="slides/slide4.xml"/><Relationship Id="rId12" Type="http://schemas.openxmlformats.org/officeDocument/2006/relationships/handoutMaster" Target="handoutMasters/handoutMaster1.xml"/><Relationship Id="rId2" Type="http://schemas.openxmlformats.org/officeDocument/2006/relationships/slideMaster" Target="slideMasters/slideMaster1.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theme" Target="theme/theme1.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56E9F4A-4066-491C-8F25-BCC5643327B9}" type="datetimeFigureOut">
              <a:rPr lang="en-US" smtClean="0"/>
              <a:t>5/17/2022</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AAC5BAE-5329-436C-BB9D-CF26C62919CE}" type="slidenum">
              <a:rPr lang="en-US" smtClean="0"/>
              <a:t>‹#›</a:t>
            </a:fld>
            <a:endParaRPr lang="en-US" dirty="0"/>
          </a:p>
        </p:txBody>
      </p:sp>
    </p:spTree>
    <p:extLst>
      <p:ext uri="{BB962C8B-B14F-4D97-AF65-F5344CB8AC3E}">
        <p14:creationId xmlns:p14="http://schemas.microsoft.com/office/powerpoint/2010/main" val="136784800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1447C23-70FF-4D54-8A37-93BEF4D37D87}" type="datetimeFigureOut">
              <a:rPr lang="en-US" smtClean="0"/>
              <a:t>5/17/2022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38A51B-00BD-480F-A961-AEEFF753F556}" type="slidenum">
              <a:rPr lang="en-US" smtClean="0"/>
              <a:t>‹#›</a:t>
            </a:fld>
            <a:endParaRPr lang="en-US" dirty="0"/>
          </a:p>
        </p:txBody>
      </p:sp>
    </p:spTree>
    <p:extLst>
      <p:ext uri="{BB962C8B-B14F-4D97-AF65-F5344CB8AC3E}">
        <p14:creationId xmlns:p14="http://schemas.microsoft.com/office/powerpoint/2010/main" val="1477533323"/>
      </p:ext>
    </p:extLst>
  </p:cSld>
  <p:clrMap bg1="lt1" tx1="dk1" bg2="lt2" tx2="dk2" accent1="accent1" accent2="accent2" accent3="accent3" accent4="accent4" accent5="accent5" accent6="accent6" hlink="hlink" folHlink="folHlink"/>
  <p:hf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38A51B-00BD-480F-A961-AEEFF753F556}" type="slidenum">
              <a:rPr lang="en-US" smtClean="0"/>
              <a:t>1</a:t>
            </a:fld>
            <a:endParaRPr lang="en-US" dirty="0"/>
          </a:p>
        </p:txBody>
      </p:sp>
    </p:spTree>
    <p:extLst>
      <p:ext uri="{BB962C8B-B14F-4D97-AF65-F5344CB8AC3E}">
        <p14:creationId xmlns:p14="http://schemas.microsoft.com/office/powerpoint/2010/main" val="17228812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38A51B-00BD-480F-A961-AEEFF753F556}" type="slidenum">
              <a:rPr lang="en-US" smtClean="0"/>
              <a:t>2</a:t>
            </a:fld>
            <a:endParaRPr lang="en-US" dirty="0"/>
          </a:p>
        </p:txBody>
      </p:sp>
    </p:spTree>
    <p:extLst>
      <p:ext uri="{BB962C8B-B14F-4D97-AF65-F5344CB8AC3E}">
        <p14:creationId xmlns:p14="http://schemas.microsoft.com/office/powerpoint/2010/main" val="35361019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38A51B-00BD-480F-A961-AEEFF753F556}" type="slidenum">
              <a:rPr lang="en-US" smtClean="0"/>
              <a:t>3</a:t>
            </a:fld>
            <a:endParaRPr lang="en-US" dirty="0"/>
          </a:p>
        </p:txBody>
      </p:sp>
    </p:spTree>
    <p:extLst>
      <p:ext uri="{BB962C8B-B14F-4D97-AF65-F5344CB8AC3E}">
        <p14:creationId xmlns:p14="http://schemas.microsoft.com/office/powerpoint/2010/main" val="26108692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38A51B-00BD-480F-A961-AEEFF753F556}" type="slidenum">
              <a:rPr lang="en-US" smtClean="0"/>
              <a:t>4</a:t>
            </a:fld>
            <a:endParaRPr lang="en-US" dirty="0"/>
          </a:p>
        </p:txBody>
      </p:sp>
    </p:spTree>
    <p:extLst>
      <p:ext uri="{BB962C8B-B14F-4D97-AF65-F5344CB8AC3E}">
        <p14:creationId xmlns:p14="http://schemas.microsoft.com/office/powerpoint/2010/main" val="592950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38A51B-00BD-480F-A961-AEEFF753F556}" type="slidenum">
              <a:rPr lang="en-US" smtClean="0">
                <a:solidFill>
                  <a:prstClr val="black"/>
                </a:solidFill>
              </a:rPr>
              <a:pPr/>
              <a:t>5</a:t>
            </a:fld>
            <a:endParaRPr lang="en-US" dirty="0">
              <a:solidFill>
                <a:prstClr val="black"/>
              </a:solidFill>
            </a:endParaRPr>
          </a:p>
        </p:txBody>
      </p:sp>
    </p:spTree>
    <p:extLst>
      <p:ext uri="{BB962C8B-B14F-4D97-AF65-F5344CB8AC3E}">
        <p14:creationId xmlns:p14="http://schemas.microsoft.com/office/powerpoint/2010/main" val="31258224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38A51B-00BD-480F-A961-AEEFF753F556}" type="slidenum">
              <a:rPr lang="en-US" smtClean="0">
                <a:solidFill>
                  <a:prstClr val="black"/>
                </a:solidFill>
              </a:rPr>
              <a:pPr/>
              <a:t>6</a:t>
            </a:fld>
            <a:endParaRPr lang="en-US" dirty="0">
              <a:solidFill>
                <a:prstClr val="black"/>
              </a:solidFill>
            </a:endParaRPr>
          </a:p>
        </p:txBody>
      </p:sp>
    </p:spTree>
    <p:extLst>
      <p:ext uri="{BB962C8B-B14F-4D97-AF65-F5344CB8AC3E}">
        <p14:creationId xmlns:p14="http://schemas.microsoft.com/office/powerpoint/2010/main" val="25436902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38A51B-00BD-480F-A961-AEEFF753F556}" type="slidenum">
              <a:rPr lang="en-US" smtClean="0"/>
              <a:t>7</a:t>
            </a:fld>
            <a:endParaRPr lang="en-US" dirty="0"/>
          </a:p>
        </p:txBody>
      </p:sp>
    </p:spTree>
    <p:extLst>
      <p:ext uri="{BB962C8B-B14F-4D97-AF65-F5344CB8AC3E}">
        <p14:creationId xmlns:p14="http://schemas.microsoft.com/office/powerpoint/2010/main" val="31407747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0"/>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F21EDB76-CD43-480E-8EA0-CC06EF22C0A1}" type="slidenum">
              <a:rPr kumimoji="0" lang="en-US" sz="1400" b="0" i="0" u="none" strike="noStrike" kern="1200" cap="none" spc="0" normalizeH="0" baseline="0" noProof="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4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6" name="Rectangle 5"/>
          <p:cNvSpPr>
            <a:spLocks noGrp="1" noChangeArrowheads="1"/>
          </p:cNvSpPr>
          <p:nvPr>
            <p:ph type="ftr" sz="quarter" idx="11"/>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Arial" charset="0"/>
                <a:ea typeface="+mn-ea"/>
                <a:cs typeface="+mn-cs"/>
              </a:rPr>
              <a:t>Retail Market Training Task Force</a:t>
            </a:r>
          </a:p>
        </p:txBody>
      </p:sp>
      <p:sp>
        <p:nvSpPr>
          <p:cNvPr id="7" name="Rectangle 4"/>
          <p:cNvSpPr>
            <a:spLocks noGrp="1" noChangeArrowheads="1"/>
          </p:cNvSpPr>
          <p:nvPr>
            <p:ph type="dt" sz="half" idx="12"/>
          </p:nvPr>
        </p:nvSpPr>
        <p:spPr>
          <a:ln/>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Arial" charset="0"/>
                <a:ea typeface="+mn-ea"/>
                <a:cs typeface="+mn-cs"/>
              </a:rPr>
              <a:t>Update to RMS</a:t>
            </a:r>
          </a:p>
        </p:txBody>
      </p:sp>
    </p:spTree>
    <p:extLst>
      <p:ext uri="{BB962C8B-B14F-4D97-AF65-F5344CB8AC3E}">
        <p14:creationId xmlns:p14="http://schemas.microsoft.com/office/powerpoint/2010/main" val="5082206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3460237" y="731520"/>
            <a:ext cx="5009393"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349134" y="6459786"/>
            <a:ext cx="1963883" cy="365125"/>
          </a:xfrm>
        </p:spPr>
        <p:txBody>
          <a:bodyPr/>
          <a:lstStyle>
            <a:lvl1pPr algn="l">
              <a:defRPr/>
            </a:lvl1pPr>
          </a:lstStyle>
          <a:p>
            <a:r>
              <a:rPr lang="en-US"/>
              <a:t>1/9/2018</a:t>
            </a:r>
            <a:endParaRPr lang="en-US" dirty="0"/>
          </a:p>
        </p:txBody>
      </p:sp>
      <p:sp>
        <p:nvSpPr>
          <p:cNvPr id="6" name="Footer Placeholder 5"/>
          <p:cNvSpPr>
            <a:spLocks noGrp="1"/>
          </p:cNvSpPr>
          <p:nvPr>
            <p:ph type="ftr" sz="quarter" idx="11"/>
          </p:nvPr>
        </p:nvSpPr>
        <p:spPr>
          <a:xfrm>
            <a:off x="3600450" y="6459786"/>
            <a:ext cx="3486150" cy="365125"/>
          </a:xfrm>
        </p:spPr>
        <p:txBody>
          <a:bodyPr/>
          <a:lstStyle>
            <a:lvl1pPr algn="l">
              <a:defRPr>
                <a:solidFill>
                  <a:schemeClr val="tx2"/>
                </a:solidFill>
              </a:defRPr>
            </a:lvl1pPr>
          </a:lstStyle>
          <a:p>
            <a:r>
              <a:rPr lang="en-US"/>
              <a:t>December TAC &amp; Board of Directors Update </a:t>
            </a:r>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EDEDA31E-5185-4CB0-88E0-309A957138BF}" type="slidenum">
              <a:rPr lang="en-US" smtClean="0"/>
              <a:t>‹#›</a:t>
            </a:fld>
            <a:endParaRPr lang="en-US" dirty="0"/>
          </a:p>
        </p:txBody>
      </p:sp>
    </p:spTree>
    <p:extLst>
      <p:ext uri="{BB962C8B-B14F-4D97-AF65-F5344CB8AC3E}">
        <p14:creationId xmlns:p14="http://schemas.microsoft.com/office/powerpoint/2010/main" val="41378155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9520" cy="822960"/>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2" y="0"/>
            <a:ext cx="9143989"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22959"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1/9/2018</a:t>
            </a:r>
            <a:endParaRPr lang="en-US" dirty="0"/>
          </a:p>
        </p:txBody>
      </p:sp>
      <p:sp>
        <p:nvSpPr>
          <p:cNvPr id="6" name="Footer Placeholder 5"/>
          <p:cNvSpPr>
            <a:spLocks noGrp="1"/>
          </p:cNvSpPr>
          <p:nvPr>
            <p:ph type="ftr" sz="quarter" idx="11"/>
          </p:nvPr>
        </p:nvSpPr>
        <p:spPr/>
        <p:txBody>
          <a:bodyPr/>
          <a:lstStyle/>
          <a:p>
            <a:r>
              <a:rPr lang="en-US"/>
              <a:t>December TAC &amp; Board of Directors Update </a:t>
            </a:r>
            <a:endParaRPr lang="en-US" dirty="0"/>
          </a:p>
        </p:txBody>
      </p:sp>
      <p:sp>
        <p:nvSpPr>
          <p:cNvPr id="7" name="Slide Number Placeholder 6"/>
          <p:cNvSpPr>
            <a:spLocks noGrp="1"/>
          </p:cNvSpPr>
          <p:nvPr>
            <p:ph type="sldNum" sz="quarter" idx="12"/>
          </p:nvPr>
        </p:nvSpPr>
        <p:spPr/>
        <p:txBody>
          <a:bodyPr/>
          <a:lstStyle/>
          <a:p>
            <a:fld id="{EDEDA31E-5185-4CB0-88E0-309A957138BF}" type="slidenum">
              <a:rPr lang="en-US" smtClean="0"/>
              <a:t>‹#›</a:t>
            </a:fld>
            <a:endParaRPr lang="en-US" dirty="0"/>
          </a:p>
        </p:txBody>
      </p:sp>
    </p:spTree>
    <p:extLst>
      <p:ext uri="{BB962C8B-B14F-4D97-AF65-F5344CB8AC3E}">
        <p14:creationId xmlns:p14="http://schemas.microsoft.com/office/powerpoint/2010/main" val="24496752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1/9/2018</a:t>
            </a:r>
            <a:endParaRPr lang="en-US" dirty="0"/>
          </a:p>
        </p:txBody>
      </p:sp>
      <p:sp>
        <p:nvSpPr>
          <p:cNvPr id="5" name="Footer Placeholder 4"/>
          <p:cNvSpPr>
            <a:spLocks noGrp="1"/>
          </p:cNvSpPr>
          <p:nvPr>
            <p:ph type="ftr" sz="quarter" idx="11"/>
          </p:nvPr>
        </p:nvSpPr>
        <p:spPr/>
        <p:txBody>
          <a:bodyPr/>
          <a:lstStyle/>
          <a:p>
            <a:r>
              <a:rPr lang="en-US"/>
              <a:t>December TAC &amp; Board of Directors Update </a:t>
            </a:r>
            <a:endParaRPr lang="en-US" dirty="0"/>
          </a:p>
        </p:txBody>
      </p:sp>
      <p:sp>
        <p:nvSpPr>
          <p:cNvPr id="6" name="Slide Number Placeholder 5"/>
          <p:cNvSpPr>
            <a:spLocks noGrp="1"/>
          </p:cNvSpPr>
          <p:nvPr>
            <p:ph type="sldNum" sz="quarter" idx="12"/>
          </p:nvPr>
        </p:nvSpPr>
        <p:spPr/>
        <p:txBody>
          <a:bodyPr/>
          <a:lstStyle/>
          <a:p>
            <a:fld id="{EDEDA31E-5185-4CB0-88E0-309A957138BF}" type="slidenum">
              <a:rPr lang="en-US" smtClean="0"/>
              <a:t>‹#›</a:t>
            </a:fld>
            <a:endParaRPr lang="en-US" dirty="0"/>
          </a:p>
        </p:txBody>
      </p:sp>
    </p:spTree>
    <p:extLst>
      <p:ext uri="{BB962C8B-B14F-4D97-AF65-F5344CB8AC3E}">
        <p14:creationId xmlns:p14="http://schemas.microsoft.com/office/powerpoint/2010/main" val="19043406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4779"/>
            <a:ext cx="1971675"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414779"/>
            <a:ext cx="5800725" cy="5757420"/>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1/9/2018</a:t>
            </a:r>
            <a:endParaRPr lang="en-US" dirty="0"/>
          </a:p>
        </p:txBody>
      </p:sp>
      <p:sp>
        <p:nvSpPr>
          <p:cNvPr id="5" name="Footer Placeholder 4"/>
          <p:cNvSpPr>
            <a:spLocks noGrp="1"/>
          </p:cNvSpPr>
          <p:nvPr>
            <p:ph type="ftr" sz="quarter" idx="11"/>
          </p:nvPr>
        </p:nvSpPr>
        <p:spPr/>
        <p:txBody>
          <a:bodyPr/>
          <a:lstStyle/>
          <a:p>
            <a:r>
              <a:rPr lang="en-US"/>
              <a:t>December TAC &amp; Board of Directors Update </a:t>
            </a:r>
            <a:endParaRPr lang="en-US" dirty="0"/>
          </a:p>
        </p:txBody>
      </p:sp>
      <p:sp>
        <p:nvSpPr>
          <p:cNvPr id="6" name="Slide Number Placeholder 5"/>
          <p:cNvSpPr>
            <a:spLocks noGrp="1"/>
          </p:cNvSpPr>
          <p:nvPr>
            <p:ph type="sldNum" sz="quarter" idx="12"/>
          </p:nvPr>
        </p:nvSpPr>
        <p:spPr/>
        <p:txBody>
          <a:bodyPr/>
          <a:lstStyle/>
          <a:p>
            <a:fld id="{EDEDA31E-5185-4CB0-88E0-309A957138BF}" type="slidenum">
              <a:rPr lang="en-US" smtClean="0"/>
              <a:t>‹#›</a:t>
            </a:fld>
            <a:endParaRPr lang="en-US" dirty="0"/>
          </a:p>
        </p:txBody>
      </p:sp>
    </p:spTree>
    <p:extLst>
      <p:ext uri="{BB962C8B-B14F-4D97-AF65-F5344CB8AC3E}">
        <p14:creationId xmlns:p14="http://schemas.microsoft.com/office/powerpoint/2010/main" val="6648813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3185C669-FB09-4A92-913B-0BA846DAB37C}" type="slidenum">
              <a:rPr kumimoji="0" lang="en-US" sz="1400" b="0" i="0" u="none" strike="noStrike" kern="1200" cap="none" spc="0" normalizeH="0" baseline="0" noProof="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4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5" name="Rectangle 5"/>
          <p:cNvSpPr>
            <a:spLocks noGrp="1" noChangeArrowheads="1"/>
          </p:cNvSpPr>
          <p:nvPr>
            <p:ph type="ftr" sz="quarter" idx="11"/>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Arial" charset="0"/>
                <a:ea typeface="+mn-ea"/>
                <a:cs typeface="+mn-cs"/>
              </a:rPr>
              <a:t>Retail Market Training Task Force</a:t>
            </a:r>
          </a:p>
        </p:txBody>
      </p:sp>
      <p:sp>
        <p:nvSpPr>
          <p:cNvPr id="6" name="Rectangle 4"/>
          <p:cNvSpPr>
            <a:spLocks noGrp="1" noChangeArrowheads="1"/>
          </p:cNvSpPr>
          <p:nvPr>
            <p:ph type="dt" sz="half" idx="12"/>
          </p:nvPr>
        </p:nvSpPr>
        <p:spPr>
          <a:ln/>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Arial" charset="0"/>
                <a:ea typeface="+mn-ea"/>
                <a:cs typeface="+mn-cs"/>
              </a:rPr>
              <a:t>Update to RMS</a:t>
            </a:r>
          </a:p>
        </p:txBody>
      </p:sp>
    </p:spTree>
    <p:extLst>
      <p:ext uri="{BB962C8B-B14F-4D97-AF65-F5344CB8AC3E}">
        <p14:creationId xmlns:p14="http://schemas.microsoft.com/office/powerpoint/2010/main" val="31217562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DEDA31E-5185-4CB0-88E0-309A957138BF}" type="slidenum">
              <a:rPr lang="en-US" smtClean="0"/>
              <a:t>‹#›</a:t>
            </a:fld>
            <a:endParaRPr lang="en-US" dirty="0"/>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257643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DEDA31E-5185-4CB0-88E0-309A957138BF}" type="slidenum">
              <a:rPr lang="en-US" smtClean="0"/>
              <a:t>‹#›</a:t>
            </a:fld>
            <a:endParaRPr lang="en-US" dirty="0"/>
          </a:p>
        </p:txBody>
      </p:sp>
    </p:spTree>
    <p:extLst>
      <p:ext uri="{BB962C8B-B14F-4D97-AF65-F5344CB8AC3E}">
        <p14:creationId xmlns:p14="http://schemas.microsoft.com/office/powerpoint/2010/main" val="30310804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DEDA31E-5185-4CB0-88E0-309A957138BF}" type="slidenum">
              <a:rPr lang="en-US" smtClean="0"/>
              <a:t>‹#›</a:t>
            </a:fld>
            <a:endParaRPr lang="en-US" dirty="0"/>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442842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822960" y="1845734"/>
            <a:ext cx="370332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63440" y="1845736"/>
            <a:ext cx="3703320" cy="40233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DEDA31E-5185-4CB0-88E0-309A957138BF}" type="slidenum">
              <a:rPr lang="en-US" smtClean="0"/>
              <a:t>‹#›</a:t>
            </a:fld>
            <a:endParaRPr lang="en-US" dirty="0"/>
          </a:p>
        </p:txBody>
      </p:sp>
    </p:spTree>
    <p:extLst>
      <p:ext uri="{BB962C8B-B14F-4D97-AF65-F5344CB8AC3E}">
        <p14:creationId xmlns:p14="http://schemas.microsoft.com/office/powerpoint/2010/main" val="11478608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22960" y="2582334"/>
            <a:ext cx="370332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63440" y="2582334"/>
            <a:ext cx="370332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r>
              <a:rPr lang="en-US"/>
              <a:t>1/9/2018</a:t>
            </a:r>
            <a:endParaRPr lang="en-US" dirty="0"/>
          </a:p>
        </p:txBody>
      </p:sp>
      <p:sp>
        <p:nvSpPr>
          <p:cNvPr id="8" name="Footer Placeholder 7"/>
          <p:cNvSpPr>
            <a:spLocks noGrp="1"/>
          </p:cNvSpPr>
          <p:nvPr>
            <p:ph type="ftr" sz="quarter" idx="11"/>
          </p:nvPr>
        </p:nvSpPr>
        <p:spPr/>
        <p:txBody>
          <a:bodyPr/>
          <a:lstStyle/>
          <a:p>
            <a:r>
              <a:rPr lang="en-US"/>
              <a:t>December TAC &amp; Board of Directors Update </a:t>
            </a:r>
            <a:endParaRPr lang="en-US" dirty="0"/>
          </a:p>
        </p:txBody>
      </p:sp>
      <p:sp>
        <p:nvSpPr>
          <p:cNvPr id="9" name="Slide Number Placeholder 8"/>
          <p:cNvSpPr>
            <a:spLocks noGrp="1"/>
          </p:cNvSpPr>
          <p:nvPr>
            <p:ph type="sldNum" sz="quarter" idx="12"/>
          </p:nvPr>
        </p:nvSpPr>
        <p:spPr/>
        <p:txBody>
          <a:bodyPr/>
          <a:lstStyle/>
          <a:p>
            <a:fld id="{EDEDA31E-5185-4CB0-88E0-309A957138BF}" type="slidenum">
              <a:rPr lang="en-US" smtClean="0"/>
              <a:t>‹#›</a:t>
            </a:fld>
            <a:endParaRPr lang="en-US" dirty="0"/>
          </a:p>
        </p:txBody>
      </p:sp>
    </p:spTree>
    <p:extLst>
      <p:ext uri="{BB962C8B-B14F-4D97-AF65-F5344CB8AC3E}">
        <p14:creationId xmlns:p14="http://schemas.microsoft.com/office/powerpoint/2010/main" val="4905089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r>
              <a:rPr lang="en-US"/>
              <a:t>1/9/2018</a:t>
            </a:r>
            <a:endParaRPr lang="en-US" dirty="0"/>
          </a:p>
        </p:txBody>
      </p:sp>
      <p:sp>
        <p:nvSpPr>
          <p:cNvPr id="4" name="Footer Placeholder 3"/>
          <p:cNvSpPr>
            <a:spLocks noGrp="1"/>
          </p:cNvSpPr>
          <p:nvPr>
            <p:ph type="ftr" sz="quarter" idx="11"/>
          </p:nvPr>
        </p:nvSpPr>
        <p:spPr/>
        <p:txBody>
          <a:bodyPr/>
          <a:lstStyle/>
          <a:p>
            <a:r>
              <a:rPr lang="en-US"/>
              <a:t>December TAC &amp; Board of Directors Update </a:t>
            </a:r>
            <a:endParaRPr lang="en-US" dirty="0"/>
          </a:p>
        </p:txBody>
      </p:sp>
      <p:sp>
        <p:nvSpPr>
          <p:cNvPr id="5" name="Slide Number Placeholder 4"/>
          <p:cNvSpPr>
            <a:spLocks noGrp="1"/>
          </p:cNvSpPr>
          <p:nvPr>
            <p:ph type="sldNum" sz="quarter" idx="12"/>
          </p:nvPr>
        </p:nvSpPr>
        <p:spPr/>
        <p:txBody>
          <a:bodyPr/>
          <a:lstStyle/>
          <a:p>
            <a:fld id="{EDEDA31E-5185-4CB0-88E0-309A957138BF}" type="slidenum">
              <a:rPr lang="en-US" smtClean="0"/>
              <a:t>‹#›</a:t>
            </a:fld>
            <a:endParaRPr lang="en-US" dirty="0"/>
          </a:p>
        </p:txBody>
      </p:sp>
    </p:spTree>
    <p:extLst>
      <p:ext uri="{BB962C8B-B14F-4D97-AF65-F5344CB8AC3E}">
        <p14:creationId xmlns:p14="http://schemas.microsoft.com/office/powerpoint/2010/main" val="1370337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r>
              <a:rPr lang="en-US"/>
              <a:t>1/9/2018</a:t>
            </a:r>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r>
              <a:rPr lang="en-US"/>
              <a:t>December TAC &amp; Board of Directors Update </a:t>
            </a:r>
            <a:endParaRPr lang="en-US" dirty="0"/>
          </a:p>
        </p:txBody>
      </p:sp>
      <p:sp>
        <p:nvSpPr>
          <p:cNvPr id="9" name="Slide Number Placeholder 8"/>
          <p:cNvSpPr>
            <a:spLocks noGrp="1"/>
          </p:cNvSpPr>
          <p:nvPr>
            <p:ph type="sldNum" sz="quarter" idx="12"/>
          </p:nvPr>
        </p:nvSpPr>
        <p:spPr/>
        <p:txBody>
          <a:bodyPr/>
          <a:lstStyle/>
          <a:p>
            <a:fld id="{EDEDA31E-5185-4CB0-88E0-309A957138BF}" type="slidenum">
              <a:rPr lang="en-US" smtClean="0"/>
              <a:t>‹#›</a:t>
            </a:fld>
            <a:endParaRPr lang="en-US" dirty="0"/>
          </a:p>
        </p:txBody>
      </p:sp>
    </p:spTree>
    <p:extLst>
      <p:ext uri="{BB962C8B-B14F-4D97-AF65-F5344CB8AC3E}">
        <p14:creationId xmlns:p14="http://schemas.microsoft.com/office/powerpoint/2010/main" val="228200326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5EE74527-A6B7-4978-8CA2-A96E52BABC27}" type="slidenum">
              <a:rPr lang="en-US"/>
              <a:pPr>
                <a:defRPr/>
              </a:pPr>
              <a:t>‹#›</a:t>
            </a:fld>
            <a:endParaRPr lang="en-US" dirty="0"/>
          </a:p>
        </p:txBody>
      </p:sp>
      <p:sp>
        <p:nvSpPr>
          <p:cNvPr id="23559" name="Rectangle 7"/>
          <p:cNvSpPr>
            <a:spLocks noChangeArrowheads="1"/>
          </p:cNvSpPr>
          <p:nvPr userDrawn="1"/>
        </p:nvSpPr>
        <p:spPr bwMode="auto">
          <a:xfrm>
            <a:off x="0" y="6235700"/>
            <a:ext cx="9144000" cy="622300"/>
          </a:xfrm>
          <a:prstGeom prst="rect">
            <a:avLst/>
          </a:prstGeom>
          <a:solidFill>
            <a:srgbClr val="ECECE2"/>
          </a:solidFill>
          <a:ln w="9525">
            <a:noFill/>
            <a:miter lim="800000"/>
            <a:headEnd/>
            <a:tailEnd/>
          </a:ln>
          <a:effectLst/>
        </p:spPr>
        <p:txBody>
          <a:bodyPr wrap="none" anchor="ctr"/>
          <a:lstStyle/>
          <a:p>
            <a:pPr>
              <a:defRPr/>
            </a:pPr>
            <a:endParaRPr lang="en-US" dirty="0"/>
          </a:p>
        </p:txBody>
      </p:sp>
      <p:sp>
        <p:nvSpPr>
          <p:cNvPr id="1029" name="Rectangle 2"/>
          <p:cNvSpPr>
            <a:spLocks noGrp="1" noChangeArrowheads="1"/>
          </p:cNvSpPr>
          <p:nvPr>
            <p:ph type="title"/>
          </p:nvPr>
        </p:nvSpPr>
        <p:spPr bwMode="auto">
          <a:xfrm>
            <a:off x="152400" y="0"/>
            <a:ext cx="86868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23557" name="Rectangle 5"/>
          <p:cNvSpPr>
            <a:spLocks noGrp="1" noChangeArrowheads="1"/>
          </p:cNvSpPr>
          <p:nvPr>
            <p:ph type="ftr" sz="quarter" idx="3"/>
          </p:nvPr>
        </p:nvSpPr>
        <p:spPr bwMode="auto">
          <a:xfrm>
            <a:off x="6248400" y="6457950"/>
            <a:ext cx="2514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r>
              <a:rPr lang="en-US"/>
              <a:t>Retail Market Training Task Force</a:t>
            </a:r>
          </a:p>
        </p:txBody>
      </p:sp>
      <p:sp>
        <p:nvSpPr>
          <p:cNvPr id="23563" name="Line 11"/>
          <p:cNvSpPr>
            <a:spLocks noChangeShapeType="1"/>
          </p:cNvSpPr>
          <p:nvPr userDrawn="1"/>
        </p:nvSpPr>
        <p:spPr bwMode="auto">
          <a:xfrm>
            <a:off x="1069975" y="6457950"/>
            <a:ext cx="0" cy="219075"/>
          </a:xfrm>
          <a:prstGeom prst="line">
            <a:avLst/>
          </a:prstGeom>
          <a:noFill/>
          <a:ln w="9525">
            <a:solidFill>
              <a:schemeClr val="tx1"/>
            </a:solidFill>
            <a:round/>
            <a:headEnd/>
            <a:tailEnd/>
          </a:ln>
          <a:effectLst/>
        </p:spPr>
        <p:txBody>
          <a:bodyPr/>
          <a:lstStyle/>
          <a:p>
            <a:pPr>
              <a:defRPr/>
            </a:pPr>
            <a:endParaRPr lang="en-US" dirty="0"/>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r>
              <a:rPr lang="en-US"/>
              <a:t>Update to RMS</a:t>
            </a:r>
          </a:p>
        </p:txBody>
      </p:sp>
      <p:sp>
        <p:nvSpPr>
          <p:cNvPr id="23564" name="Line 12"/>
          <p:cNvSpPr>
            <a:spLocks noChangeShapeType="1"/>
          </p:cNvSpPr>
          <p:nvPr userDrawn="1"/>
        </p:nvSpPr>
        <p:spPr bwMode="auto">
          <a:xfrm>
            <a:off x="0" y="673100"/>
            <a:ext cx="9144000" cy="0"/>
          </a:xfrm>
          <a:prstGeom prst="line">
            <a:avLst/>
          </a:prstGeom>
          <a:noFill/>
          <a:ln w="57150">
            <a:solidFill>
              <a:schemeClr val="hlink"/>
            </a:solidFill>
            <a:round/>
            <a:headEnd/>
            <a:tailEnd/>
          </a:ln>
          <a:effectLst/>
        </p:spPr>
        <p:txBody>
          <a:bodyPr/>
          <a:lstStyle/>
          <a:p>
            <a:pPr>
              <a:defRPr/>
            </a:pPr>
            <a:endParaRPr lang="en-US" dirty="0"/>
          </a:p>
        </p:txBody>
      </p:sp>
      <p:sp>
        <p:nvSpPr>
          <p:cNvPr id="23565" name="Rectangle 13"/>
          <p:cNvSpPr>
            <a:spLocks noChangeArrowheads="1"/>
          </p:cNvSpPr>
          <p:nvPr/>
        </p:nvSpPr>
        <p:spPr bwMode="auto">
          <a:xfrm>
            <a:off x="3429000" y="6477000"/>
            <a:ext cx="2514600" cy="457200"/>
          </a:xfrm>
          <a:prstGeom prst="rect">
            <a:avLst/>
          </a:prstGeom>
          <a:noFill/>
          <a:ln w="9525">
            <a:noFill/>
            <a:miter lim="800000"/>
            <a:headEnd/>
            <a:tailEnd/>
          </a:ln>
          <a:effectLst/>
        </p:spPr>
        <p:txBody>
          <a:bodyPr/>
          <a:lstStyle/>
          <a:p>
            <a:pPr algn="ctr">
              <a:defRPr/>
            </a:pPr>
            <a:fld id="{30AE3F6D-6E55-4F4D-8DFA-3811BE74B05E}" type="slidenum">
              <a:rPr lang="en-US" sz="1200"/>
              <a:pPr algn="ctr">
                <a:defRPr/>
              </a:pPr>
              <a:t>‹#›</a:t>
            </a:fld>
            <a:endParaRPr lang="en-US" sz="1200" dirty="0"/>
          </a:p>
        </p:txBody>
      </p:sp>
    </p:spTree>
    <p:extLst>
      <p:ext uri="{BB962C8B-B14F-4D97-AF65-F5344CB8AC3E}">
        <p14:creationId xmlns:p14="http://schemas.microsoft.com/office/powerpoint/2010/main" val="2145847592"/>
      </p:ext>
    </p:extLst>
  </p:cSld>
  <p:clrMap bg1="lt1" tx1="dk1" bg2="lt2" tx2="dk2" accent1="accent1" accent2="accent2" accent3="accent3" accent4="accent4" accent5="accent5" accent6="accent6" hlink="hlink" folHlink="folHlink"/>
  <p:sldLayoutIdLst>
    <p:sldLayoutId id="2147484340" r:id="rId1"/>
    <p:sldLayoutId id="2147484341" r:id="rId2"/>
  </p:sldLayoutIdLst>
  <p:hf sldNum="0" hdr="0"/>
  <p:txStyles>
    <p:titleStyle>
      <a:lvl1pPr algn="l" rtl="0" eaLnBrk="0" fontAlgn="base" hangingPunct="0">
        <a:spcBef>
          <a:spcPct val="0"/>
        </a:spcBef>
        <a:spcAft>
          <a:spcPct val="0"/>
        </a:spcAft>
        <a:defRPr sz="2000">
          <a:solidFill>
            <a:schemeClr val="tx1"/>
          </a:solidFill>
          <a:latin typeface="+mj-lt"/>
          <a:ea typeface="+mj-ea"/>
          <a:cs typeface="+mj-cs"/>
        </a:defRPr>
      </a:lvl1pPr>
      <a:lvl2pPr algn="l" rtl="0" eaLnBrk="0" fontAlgn="base" hangingPunct="0">
        <a:spcBef>
          <a:spcPct val="0"/>
        </a:spcBef>
        <a:spcAft>
          <a:spcPct val="0"/>
        </a:spcAft>
        <a:defRPr sz="2000">
          <a:solidFill>
            <a:schemeClr val="tx1"/>
          </a:solidFill>
          <a:latin typeface="Arial Black" pitchFamily="34" charset="0"/>
        </a:defRPr>
      </a:lvl2pPr>
      <a:lvl3pPr algn="l" rtl="0" eaLnBrk="0" fontAlgn="base" hangingPunct="0">
        <a:spcBef>
          <a:spcPct val="0"/>
        </a:spcBef>
        <a:spcAft>
          <a:spcPct val="0"/>
        </a:spcAft>
        <a:defRPr sz="2000">
          <a:solidFill>
            <a:schemeClr val="tx1"/>
          </a:solidFill>
          <a:latin typeface="Arial Black" pitchFamily="34" charset="0"/>
        </a:defRPr>
      </a:lvl3pPr>
      <a:lvl4pPr algn="l" rtl="0" eaLnBrk="0" fontAlgn="base" hangingPunct="0">
        <a:spcBef>
          <a:spcPct val="0"/>
        </a:spcBef>
        <a:spcAft>
          <a:spcPct val="0"/>
        </a:spcAft>
        <a:defRPr sz="2000">
          <a:solidFill>
            <a:schemeClr val="tx1"/>
          </a:solidFill>
          <a:latin typeface="Arial Black" pitchFamily="34" charset="0"/>
        </a:defRPr>
      </a:lvl4pPr>
      <a:lvl5pPr algn="l" rtl="0" eaLnBrk="0" fontAlgn="base" hangingPunct="0">
        <a:spcBef>
          <a:spcPct val="0"/>
        </a:spcBef>
        <a:spcAft>
          <a:spcPct val="0"/>
        </a:spcAft>
        <a:defRPr sz="2000">
          <a:solidFill>
            <a:schemeClr val="tx1"/>
          </a:solidFill>
          <a:latin typeface="Arial Black" pitchFamily="34" charset="0"/>
        </a:defRPr>
      </a:lvl5pPr>
      <a:lvl6pPr marL="457200" algn="l" rtl="0" fontAlgn="base">
        <a:spcBef>
          <a:spcPct val="0"/>
        </a:spcBef>
        <a:spcAft>
          <a:spcPct val="0"/>
        </a:spcAft>
        <a:defRPr sz="2000">
          <a:solidFill>
            <a:schemeClr val="bg1"/>
          </a:solidFill>
          <a:latin typeface="Arial Black" pitchFamily="34" charset="0"/>
        </a:defRPr>
      </a:lvl6pPr>
      <a:lvl7pPr marL="914400" algn="l" rtl="0" fontAlgn="base">
        <a:spcBef>
          <a:spcPct val="0"/>
        </a:spcBef>
        <a:spcAft>
          <a:spcPct val="0"/>
        </a:spcAft>
        <a:defRPr sz="2000">
          <a:solidFill>
            <a:schemeClr val="bg1"/>
          </a:solidFill>
          <a:latin typeface="Arial Black" pitchFamily="34" charset="0"/>
        </a:defRPr>
      </a:lvl7pPr>
      <a:lvl8pPr marL="1371600" algn="l" rtl="0" fontAlgn="base">
        <a:spcBef>
          <a:spcPct val="0"/>
        </a:spcBef>
        <a:spcAft>
          <a:spcPct val="0"/>
        </a:spcAft>
        <a:defRPr sz="2000">
          <a:solidFill>
            <a:schemeClr val="bg1"/>
          </a:solidFill>
          <a:latin typeface="Arial Black" pitchFamily="34" charset="0"/>
        </a:defRPr>
      </a:lvl8pPr>
      <a:lvl9pPr marL="1828800" algn="l" rtl="0" fontAlgn="base">
        <a:spcBef>
          <a:spcPct val="0"/>
        </a:spcBef>
        <a:spcAft>
          <a:spcPct val="0"/>
        </a:spcAft>
        <a:defRPr sz="2000">
          <a:solidFill>
            <a:schemeClr val="bg1"/>
          </a:solidFill>
          <a:latin typeface="Arial Black" pitchFamily="34" charset="0"/>
        </a:defRPr>
      </a:lvl9pPr>
    </p:titleStyle>
    <p:bodyStyle>
      <a:lvl1pPr marL="342900" indent="-342900" algn="l" rtl="0" eaLnBrk="0" fontAlgn="base" hangingPunct="0">
        <a:spcBef>
          <a:spcPct val="20000"/>
        </a:spcBef>
        <a:spcAft>
          <a:spcPct val="0"/>
        </a:spcAft>
        <a:buChar char="•"/>
        <a:defRPr sz="20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5"/>
            <a:ext cx="9144001" cy="65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r>
              <a:rPr lang="en-US"/>
              <a:t>1/9/2018</a:t>
            </a:r>
            <a:endParaRPr lang="en-US" dirty="0"/>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r>
              <a:rPr lang="en-US"/>
              <a:t>December TAC &amp; Board of Directors Update </a:t>
            </a:r>
            <a:endParaRPr lang="en-US" dirty="0"/>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fld id="{EDEDA31E-5185-4CB0-88E0-309A957138BF}" type="slidenum">
              <a:rPr lang="en-US" smtClean="0"/>
              <a:t>‹#›</a:t>
            </a:fld>
            <a:endParaRPr lang="en-US" dirty="0"/>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33548527"/>
      </p:ext>
    </p:extLst>
  </p:cSld>
  <p:clrMap bg1="lt1" tx1="dk1" bg2="lt2" tx2="dk2" accent1="accent1" accent2="accent2" accent3="accent3" accent4="accent4" accent5="accent5" accent6="accent6" hlink="hlink" folHlink="folHlink"/>
  <p:sldLayoutIdLst>
    <p:sldLayoutId id="2147484343" r:id="rId1"/>
    <p:sldLayoutId id="2147484344" r:id="rId2"/>
    <p:sldLayoutId id="2147484345" r:id="rId3"/>
    <p:sldLayoutId id="2147484346" r:id="rId4"/>
    <p:sldLayoutId id="2147484347" r:id="rId5"/>
    <p:sldLayoutId id="2147484348" r:id="rId6"/>
    <p:sldLayoutId id="2147484349" r:id="rId7"/>
    <p:sldLayoutId id="2147484350" r:id="rId8"/>
    <p:sldLayoutId id="2147484351" r:id="rId9"/>
    <p:sldLayoutId id="2147484352" r:id="rId10"/>
    <p:sldLayoutId id="2147484353" r:id="rId11"/>
  </p:sldLayoutIdLst>
  <p:hf hdr="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4000" b="1" dirty="0"/>
              <a:t>May 25, 2022</a:t>
            </a:r>
            <a:br>
              <a:rPr lang="en-US" sz="4000" b="1" dirty="0"/>
            </a:br>
            <a:r>
              <a:rPr lang="en-US" sz="4000" b="1" dirty="0"/>
              <a:t>RMS Update to TAC</a:t>
            </a:r>
          </a:p>
        </p:txBody>
      </p:sp>
      <p:sp>
        <p:nvSpPr>
          <p:cNvPr id="3" name="Subtitle 2"/>
          <p:cNvSpPr>
            <a:spLocks noGrp="1"/>
          </p:cNvSpPr>
          <p:nvPr>
            <p:ph type="subTitle" idx="1"/>
          </p:nvPr>
        </p:nvSpPr>
        <p:spPr/>
        <p:txBody>
          <a:bodyPr>
            <a:normAutofit fontScale="25000" lnSpcReduction="20000"/>
          </a:bodyPr>
          <a:lstStyle/>
          <a:p>
            <a:endParaRPr lang="en-US" dirty="0"/>
          </a:p>
          <a:p>
            <a:r>
              <a:rPr lang="en-US" sz="6400" b="1" dirty="0"/>
              <a:t>JOHN SCHATZ				Debbie Mckeever</a:t>
            </a:r>
          </a:p>
          <a:p>
            <a:r>
              <a:rPr lang="en-US" sz="6400" b="1" dirty="0"/>
              <a:t>Luminant Generation			Oncor</a:t>
            </a:r>
          </a:p>
          <a:p>
            <a:r>
              <a:rPr lang="en-US" sz="6400" b="1" dirty="0"/>
              <a:t>RMS Chair				RMS Vice Chair</a:t>
            </a:r>
          </a:p>
        </p:txBody>
      </p:sp>
    </p:spTree>
    <p:extLst>
      <p:ext uri="{BB962C8B-B14F-4D97-AF65-F5344CB8AC3E}">
        <p14:creationId xmlns:p14="http://schemas.microsoft.com/office/powerpoint/2010/main" val="8652443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8" y="457200"/>
            <a:ext cx="7391401" cy="1219199"/>
          </a:xfrm>
        </p:spPr>
        <p:txBody>
          <a:bodyPr anchor="ctr">
            <a:normAutofit/>
          </a:bodyPr>
          <a:lstStyle/>
          <a:p>
            <a:r>
              <a:rPr lang="en-US" sz="3600" dirty="0"/>
              <a:t>TAC Voting Items</a:t>
            </a:r>
          </a:p>
        </p:txBody>
      </p:sp>
      <p:sp>
        <p:nvSpPr>
          <p:cNvPr id="3" name="Content Placeholder 2"/>
          <p:cNvSpPr>
            <a:spLocks noGrp="1"/>
          </p:cNvSpPr>
          <p:nvPr>
            <p:ph idx="1"/>
          </p:nvPr>
        </p:nvSpPr>
        <p:spPr>
          <a:xfrm>
            <a:off x="914400" y="1905000"/>
            <a:ext cx="8000999" cy="4419600"/>
          </a:xfrm>
        </p:spPr>
        <p:txBody>
          <a:bodyPr>
            <a:normAutofit/>
          </a:bodyPr>
          <a:lstStyle/>
          <a:p>
            <a:pPr marL="457200" indent="-457200">
              <a:buFont typeface="+mj-lt"/>
              <a:buAutoNum type="arabicPeriod"/>
            </a:pPr>
            <a:r>
              <a:rPr lang="en-US" sz="2400" dirty="0"/>
              <a:t>RMGRR168, Modify ERCOT Responsibilities During the Mass Transition</a:t>
            </a:r>
          </a:p>
          <a:p>
            <a:endParaRPr lang="en-US" sz="900" dirty="0"/>
          </a:p>
          <a:p>
            <a:pPr marL="841248" lvl="1" indent="-457200">
              <a:buFont typeface="Wingdings" panose="05000000000000000000" pitchFamily="2" charset="2"/>
              <a:buChar char="Ø"/>
            </a:pPr>
            <a:r>
              <a:rPr lang="en-US" dirty="0"/>
              <a:t>Allows for Switch Request transactions submitted on a previously impacted POLR ESI ID within 60 days following the transition should be forwarded to the TDSP by ERCOT with the REP’s requested effective date and processed according to the TDSP’s current tariff timelines.</a:t>
            </a:r>
            <a:r>
              <a:rPr lang="en-US" sz="1800" b="1" kern="1200" dirty="0">
                <a:effectLst/>
                <a:latin typeface="Times New Roman" panose="02020603050405020304" pitchFamily="18" charset="0"/>
                <a:ea typeface="Times New Roman" panose="02020603050405020304" pitchFamily="18" charset="0"/>
                <a:cs typeface="Arial" panose="020B0604020202020204" pitchFamily="34" charset="0"/>
              </a:rPr>
              <a:t> </a:t>
            </a:r>
          </a:p>
          <a:p>
            <a:pPr marL="841248" lvl="1" indent="-457200">
              <a:buFont typeface="Wingdings" panose="05000000000000000000" pitchFamily="2" charset="2"/>
              <a:buChar char="Ø"/>
            </a:pPr>
            <a:r>
              <a:rPr lang="en-US" dirty="0"/>
              <a:t>Reaffirms the requirement for REPs to submit monthly, timely, accurate and complete CBCI files.</a:t>
            </a:r>
          </a:p>
          <a:p>
            <a:pPr marL="457200" indent="-457200">
              <a:buFont typeface="+mj-lt"/>
              <a:buAutoNum type="arabicPeriod"/>
            </a:pPr>
            <a:endParaRPr lang="en-US" sz="2400" dirty="0"/>
          </a:p>
          <a:p>
            <a:endParaRPr lang="en-US" sz="2400" dirty="0"/>
          </a:p>
          <a:p>
            <a:endParaRPr lang="en-US" sz="2100" dirty="0"/>
          </a:p>
          <a:p>
            <a:pPr lvl="1" indent="0">
              <a:buNone/>
            </a:pPr>
            <a:endParaRPr lang="en-US" sz="2200" dirty="0"/>
          </a:p>
          <a:p>
            <a:pPr marL="1389888" lvl="4" indent="-457200">
              <a:buFont typeface="Wingdings" panose="05000000000000000000" pitchFamily="2" charset="2"/>
              <a:buChar char="Ø"/>
            </a:pPr>
            <a:endParaRPr lang="en-US" sz="1600" dirty="0"/>
          </a:p>
          <a:p>
            <a:pPr marL="201168" lvl="1" indent="0">
              <a:buNone/>
            </a:pPr>
            <a:endParaRPr lang="en-US" sz="2000" dirty="0"/>
          </a:p>
          <a:p>
            <a:endParaRPr lang="en-US" sz="2400" dirty="0"/>
          </a:p>
        </p:txBody>
      </p:sp>
      <p:sp>
        <p:nvSpPr>
          <p:cNvPr id="7" name="Slide Number Placeholder 5">
            <a:extLst>
              <a:ext uri="{FF2B5EF4-FFF2-40B4-BE49-F238E27FC236}">
                <a16:creationId xmlns:a16="http://schemas.microsoft.com/office/drawing/2014/main" xmlns="" id="{2A799451-ED23-4192-A317-AFB1DD03DA65}"/>
              </a:ext>
            </a:extLst>
          </p:cNvPr>
          <p:cNvSpPr>
            <a:spLocks noGrp="1"/>
          </p:cNvSpPr>
          <p:nvPr>
            <p:ph type="sldNum" sz="quarter" idx="12"/>
          </p:nvPr>
        </p:nvSpPr>
        <p:spPr/>
        <p:txBody>
          <a:bodyPr/>
          <a:lstStyle/>
          <a:p>
            <a:fld id="{EDEDA31E-5185-4CB0-88E0-309A957138BF}" type="slidenum">
              <a:rPr lang="en-US" smtClean="0"/>
              <a:pPr/>
              <a:t>2</a:t>
            </a:fld>
            <a:endParaRPr lang="en-US" dirty="0"/>
          </a:p>
        </p:txBody>
      </p:sp>
    </p:spTree>
    <p:extLst>
      <p:ext uri="{BB962C8B-B14F-4D97-AF65-F5344CB8AC3E}">
        <p14:creationId xmlns:p14="http://schemas.microsoft.com/office/powerpoint/2010/main" val="36086292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8" y="457200"/>
            <a:ext cx="7391401" cy="1219199"/>
          </a:xfrm>
        </p:spPr>
        <p:txBody>
          <a:bodyPr anchor="ctr">
            <a:normAutofit/>
          </a:bodyPr>
          <a:lstStyle/>
          <a:p>
            <a:r>
              <a:rPr lang="en-US" sz="3600" dirty="0"/>
              <a:t>May 3</a:t>
            </a:r>
            <a:r>
              <a:rPr lang="en-US" sz="3600" baseline="30000" dirty="0"/>
              <a:t>rd</a:t>
            </a:r>
            <a:r>
              <a:rPr lang="en-US" sz="3600" dirty="0"/>
              <a:t> Meeting Highlights</a:t>
            </a:r>
          </a:p>
        </p:txBody>
      </p:sp>
      <p:sp>
        <p:nvSpPr>
          <p:cNvPr id="3" name="Content Placeholder 2"/>
          <p:cNvSpPr>
            <a:spLocks noGrp="1"/>
          </p:cNvSpPr>
          <p:nvPr>
            <p:ph idx="1"/>
          </p:nvPr>
        </p:nvSpPr>
        <p:spPr>
          <a:xfrm>
            <a:off x="914400" y="1905000"/>
            <a:ext cx="8000999" cy="4419600"/>
          </a:xfrm>
        </p:spPr>
        <p:txBody>
          <a:bodyPr>
            <a:normAutofit/>
          </a:bodyPr>
          <a:lstStyle/>
          <a:p>
            <a:r>
              <a:rPr lang="en-US" sz="2400" u="sng" dirty="0"/>
              <a:t>RMS Voting Items: </a:t>
            </a:r>
          </a:p>
          <a:p>
            <a:pPr marL="457200" indent="-457200">
              <a:buFont typeface="Wingdings" panose="05000000000000000000" pitchFamily="2" charset="2"/>
              <a:buChar char="ü"/>
            </a:pPr>
            <a:r>
              <a:rPr lang="en-US" sz="2400" dirty="0"/>
              <a:t>Endorsed to TAC: RMGRR168, Modify ERCOT Responsibilities During the Mass Transition (eff. Date upon PUCT approval)</a:t>
            </a:r>
          </a:p>
          <a:p>
            <a:pPr marL="457200" indent="-457200">
              <a:buFont typeface="Wingdings" panose="05000000000000000000" pitchFamily="2" charset="2"/>
              <a:buChar char="ü"/>
            </a:pPr>
            <a:r>
              <a:rPr lang="en-US" sz="2400" dirty="0"/>
              <a:t>Approved: Draft NPRR, Related to RMGRR168, Modify ERCOT’s Mass Transition Responsibilities</a:t>
            </a:r>
          </a:p>
          <a:p>
            <a:pPr marL="749808" lvl="1" indent="-457200">
              <a:buFont typeface="Wingdings" panose="05000000000000000000" pitchFamily="2" charset="2"/>
              <a:buChar char="ü"/>
            </a:pPr>
            <a:r>
              <a:rPr lang="en-US" sz="2200" dirty="0"/>
              <a:t>Removes references to First Available Switch Date (FASD), allowing REP’s requested effective date to effectuate</a:t>
            </a:r>
          </a:p>
          <a:p>
            <a:pPr marL="457200" indent="-457200">
              <a:buFont typeface="Wingdings" panose="05000000000000000000" pitchFamily="2" charset="2"/>
              <a:buChar char="ü"/>
            </a:pPr>
            <a:r>
              <a:rPr lang="en-US" sz="2400" dirty="0"/>
              <a:t>Approved reactivation of the Market Coordination Team for TXSET V5.0 Project</a:t>
            </a:r>
          </a:p>
          <a:p>
            <a:pPr marL="841248" lvl="1" indent="-457200">
              <a:buFont typeface="Wingdings" panose="05000000000000000000" pitchFamily="2" charset="2"/>
              <a:buChar char="ü"/>
            </a:pPr>
            <a:endParaRPr lang="en-US" sz="2100" dirty="0"/>
          </a:p>
          <a:p>
            <a:pPr lvl="1" indent="0">
              <a:buNone/>
            </a:pPr>
            <a:endParaRPr lang="en-US" sz="2200" dirty="0"/>
          </a:p>
          <a:p>
            <a:pPr marL="1389888" lvl="4" indent="-457200">
              <a:buFont typeface="Wingdings" panose="05000000000000000000" pitchFamily="2" charset="2"/>
              <a:buChar char="Ø"/>
            </a:pPr>
            <a:endParaRPr lang="en-US" sz="1600" dirty="0"/>
          </a:p>
          <a:p>
            <a:pPr marL="201168" lvl="1" indent="0">
              <a:buNone/>
            </a:pPr>
            <a:endParaRPr lang="en-US" sz="2000" dirty="0"/>
          </a:p>
          <a:p>
            <a:endParaRPr lang="en-US" sz="2400" dirty="0"/>
          </a:p>
        </p:txBody>
      </p:sp>
      <p:sp>
        <p:nvSpPr>
          <p:cNvPr id="7" name="Slide Number Placeholder 5">
            <a:extLst>
              <a:ext uri="{FF2B5EF4-FFF2-40B4-BE49-F238E27FC236}">
                <a16:creationId xmlns:a16="http://schemas.microsoft.com/office/drawing/2014/main" xmlns="" id="{2A799451-ED23-4192-A317-AFB1DD03DA65}"/>
              </a:ext>
            </a:extLst>
          </p:cNvPr>
          <p:cNvSpPr>
            <a:spLocks noGrp="1"/>
          </p:cNvSpPr>
          <p:nvPr>
            <p:ph type="sldNum" sz="quarter" idx="12"/>
          </p:nvPr>
        </p:nvSpPr>
        <p:spPr/>
        <p:txBody>
          <a:bodyPr/>
          <a:lstStyle/>
          <a:p>
            <a:fld id="{EDEDA31E-5185-4CB0-88E0-309A957138BF}" type="slidenum">
              <a:rPr lang="en-US" smtClean="0"/>
              <a:pPr/>
              <a:t>3</a:t>
            </a:fld>
            <a:endParaRPr lang="en-US" dirty="0"/>
          </a:p>
        </p:txBody>
      </p:sp>
    </p:spTree>
    <p:extLst>
      <p:ext uri="{BB962C8B-B14F-4D97-AF65-F5344CB8AC3E}">
        <p14:creationId xmlns:p14="http://schemas.microsoft.com/office/powerpoint/2010/main" val="4412389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371600"/>
            <a:ext cx="8770434" cy="5029200"/>
          </a:xfrm>
        </p:spPr>
        <p:txBody>
          <a:bodyPr>
            <a:normAutofit fontScale="92500" lnSpcReduction="20000"/>
          </a:bodyPr>
          <a:lstStyle/>
          <a:p>
            <a:r>
              <a:rPr lang="en-US" sz="2400" u="sng" dirty="0">
                <a:solidFill>
                  <a:srgbClr val="FFC000"/>
                </a:solidFill>
              </a:rPr>
              <a:t>TDTMS (TX Data Transport &amp; MarkeTrak Systems):</a:t>
            </a:r>
            <a:r>
              <a:rPr lang="en-US" dirty="0">
                <a:solidFill>
                  <a:srgbClr val="FFC000"/>
                </a:solidFill>
              </a:rPr>
              <a:t> </a:t>
            </a:r>
          </a:p>
          <a:p>
            <a:pPr marL="282575" indent="-282575">
              <a:buFont typeface="Wingdings" panose="05000000000000000000" pitchFamily="2" charset="2"/>
              <a:buChar char="Ø"/>
            </a:pPr>
            <a:r>
              <a:rPr lang="en-US" sz="2400" dirty="0"/>
              <a:t>Discussions re: ERCOT system issue 3.4.22; additional monitoring in place and market notice </a:t>
            </a:r>
            <a:r>
              <a:rPr lang="en-US" sz="2400" dirty="0" smtClean="0"/>
              <a:t>commitment</a:t>
            </a:r>
            <a:endParaRPr lang="en-US" sz="2400" dirty="0"/>
          </a:p>
          <a:p>
            <a:pPr marL="282575" indent="-282575">
              <a:buFont typeface="Wingdings" panose="05000000000000000000" pitchFamily="2" charset="2"/>
              <a:buChar char="Ø"/>
            </a:pPr>
            <a:r>
              <a:rPr lang="en-US" sz="2400" dirty="0"/>
              <a:t>Discussions re: ERCOT’s Help Desk ticket routing process; reporting created for ticket type and distribution</a:t>
            </a:r>
          </a:p>
          <a:p>
            <a:pPr marL="342900" indent="-342900">
              <a:buFont typeface="Wingdings" panose="05000000000000000000" pitchFamily="2" charset="2"/>
              <a:buChar char="Ø"/>
            </a:pPr>
            <a:r>
              <a:rPr lang="en-US" sz="2400" dirty="0"/>
              <a:t>IAG Subtype Analysis Deep Dive continues; results presented at June RMS</a:t>
            </a:r>
          </a:p>
          <a:p>
            <a:pPr marL="342900" indent="-342900">
              <a:buFont typeface="Wingdings" panose="05000000000000000000" pitchFamily="2" charset="2"/>
              <a:buChar char="Ø"/>
            </a:pPr>
            <a:r>
              <a:rPr lang="en-US" sz="2400" dirty="0"/>
              <a:t>MarkeTrak Upgrade GO LIVE is June 6</a:t>
            </a:r>
            <a:r>
              <a:rPr lang="en-US" sz="2400" baseline="30000" dirty="0"/>
              <a:t>th</a:t>
            </a:r>
            <a:r>
              <a:rPr lang="en-US" sz="2400" dirty="0"/>
              <a:t> </a:t>
            </a:r>
          </a:p>
          <a:p>
            <a:pPr marL="635508" lvl="1" indent="-342900">
              <a:buFont typeface="Wingdings" panose="05000000000000000000" pitchFamily="2" charset="2"/>
              <a:buChar char="Ø"/>
            </a:pPr>
            <a:r>
              <a:rPr lang="en-US" sz="2200" dirty="0"/>
              <a:t>Training sessions held May 19</a:t>
            </a:r>
            <a:r>
              <a:rPr lang="en-US" sz="2200" baseline="30000" dirty="0"/>
              <a:t>th</a:t>
            </a:r>
            <a:r>
              <a:rPr lang="en-US" sz="2200" dirty="0"/>
              <a:t> and 24</a:t>
            </a:r>
            <a:r>
              <a:rPr lang="en-US" sz="2200" baseline="30000" dirty="0"/>
              <a:t>th</a:t>
            </a:r>
            <a:r>
              <a:rPr lang="en-US" sz="2200" dirty="0"/>
              <a:t> </a:t>
            </a:r>
          </a:p>
          <a:p>
            <a:r>
              <a:rPr lang="en-US" sz="2400" u="sng" dirty="0">
                <a:solidFill>
                  <a:srgbClr val="FFC000"/>
                </a:solidFill>
              </a:rPr>
              <a:t/>
            </a:r>
            <a:br>
              <a:rPr lang="en-US" sz="2400" u="sng" dirty="0">
                <a:solidFill>
                  <a:srgbClr val="FFC000"/>
                </a:solidFill>
              </a:rPr>
            </a:br>
            <a:r>
              <a:rPr lang="en-US" sz="2400" u="sng" dirty="0">
                <a:solidFill>
                  <a:srgbClr val="FFC000"/>
                </a:solidFill>
              </a:rPr>
              <a:t>TXSET</a:t>
            </a:r>
            <a:endParaRPr lang="en-US" sz="2000" u="sng" dirty="0">
              <a:solidFill>
                <a:srgbClr val="FFC000"/>
              </a:solidFill>
            </a:endParaRPr>
          </a:p>
          <a:p>
            <a:pPr marL="342900" indent="-342900">
              <a:buFont typeface="Wingdings" panose="05000000000000000000" pitchFamily="2" charset="2"/>
              <a:buChar char="Ø"/>
            </a:pPr>
            <a:r>
              <a:rPr lang="en-US" sz="2400" dirty="0"/>
              <a:t>Finalized revisions to RMGRR168 and associated NPRR Draft</a:t>
            </a:r>
          </a:p>
          <a:p>
            <a:pPr marL="342900" indent="-342900">
              <a:buFont typeface="Wingdings" panose="05000000000000000000" pitchFamily="2" charset="2"/>
              <a:buChar char="Ø"/>
            </a:pPr>
            <a:r>
              <a:rPr lang="en-US" sz="2400" dirty="0"/>
              <a:t>Discussions on TXSET 5.0 Project Timeline</a:t>
            </a:r>
          </a:p>
          <a:p>
            <a:pPr marL="342900" indent="-342900">
              <a:buFont typeface="Wingdings" panose="05000000000000000000" pitchFamily="2" charset="2"/>
              <a:buChar char="Ø"/>
            </a:pPr>
            <a:r>
              <a:rPr lang="en-US" sz="2400" dirty="0"/>
              <a:t>Recommended reactivation of Market Coordination Team</a:t>
            </a:r>
          </a:p>
        </p:txBody>
      </p:sp>
      <p:sp>
        <p:nvSpPr>
          <p:cNvPr id="7" name="Slide Number Placeholder 5">
            <a:extLst>
              <a:ext uri="{FF2B5EF4-FFF2-40B4-BE49-F238E27FC236}">
                <a16:creationId xmlns:a16="http://schemas.microsoft.com/office/drawing/2014/main" xmlns="" id="{2A799451-ED23-4192-A317-AFB1DD03DA65}"/>
              </a:ext>
            </a:extLst>
          </p:cNvPr>
          <p:cNvSpPr>
            <a:spLocks noGrp="1"/>
          </p:cNvSpPr>
          <p:nvPr>
            <p:ph type="sldNum" sz="quarter" idx="12"/>
          </p:nvPr>
        </p:nvSpPr>
        <p:spPr/>
        <p:txBody>
          <a:bodyPr/>
          <a:lstStyle/>
          <a:p>
            <a:fld id="{EDEDA31E-5185-4CB0-88E0-309A957138BF}" type="slidenum">
              <a:rPr lang="en-US" smtClean="0"/>
              <a:pPr/>
              <a:t>4</a:t>
            </a:fld>
            <a:endParaRPr lang="en-US" dirty="0"/>
          </a:p>
        </p:txBody>
      </p:sp>
      <p:sp>
        <p:nvSpPr>
          <p:cNvPr id="8" name="Title 1"/>
          <p:cNvSpPr txBox="1">
            <a:spLocks/>
          </p:cNvSpPr>
          <p:nvPr/>
        </p:nvSpPr>
        <p:spPr>
          <a:xfrm>
            <a:off x="838200" y="609601"/>
            <a:ext cx="7543800" cy="931612"/>
          </a:xfrm>
          <a:prstGeom prst="rect">
            <a:avLst/>
          </a:prstGeom>
        </p:spPr>
        <p:txBody>
          <a:bodyPr vert="horz" lIns="91440" tIns="45720" rIns="91440" bIns="45720" rtlCol="0" anchor="ctr">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dirty="0"/>
              <a:t>RMS WG/TF Updates</a:t>
            </a:r>
          </a:p>
        </p:txBody>
      </p:sp>
    </p:spTree>
    <p:extLst>
      <p:ext uri="{BB962C8B-B14F-4D97-AF65-F5344CB8AC3E}">
        <p14:creationId xmlns:p14="http://schemas.microsoft.com/office/powerpoint/2010/main" val="35270534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08283"/>
            <a:ext cx="6934200" cy="3297117"/>
          </a:xfrm>
        </p:spPr>
        <p:txBody>
          <a:bodyPr>
            <a:normAutofit/>
          </a:bodyPr>
          <a:lstStyle/>
          <a:p>
            <a:pPr fontAlgn="t"/>
            <a:r>
              <a:rPr lang="en-US" sz="2400" u="sng" dirty="0">
                <a:solidFill>
                  <a:srgbClr val="FFC000"/>
                </a:solidFill>
              </a:rPr>
              <a:t>Retail Market Training Task Force (RMTTF):</a:t>
            </a:r>
          </a:p>
          <a:p>
            <a:pPr fontAlgn="t">
              <a:buFont typeface="Wingdings" panose="05000000000000000000" pitchFamily="2" charset="2"/>
              <a:buChar char="Ø"/>
            </a:pPr>
            <a:r>
              <a:rPr lang="en-US" dirty="0" smtClean="0"/>
              <a:t>TXSET web-based training is now available on LMS</a:t>
            </a:r>
          </a:p>
          <a:p>
            <a:pPr fontAlgn="t">
              <a:buFont typeface="Wingdings" panose="05000000000000000000" pitchFamily="2" charset="2"/>
              <a:buChar char="Ø"/>
            </a:pPr>
            <a:endParaRPr lang="en-US" dirty="0"/>
          </a:p>
          <a:p>
            <a:pPr fontAlgn="t">
              <a:buFont typeface="Wingdings" panose="05000000000000000000" pitchFamily="2" charset="2"/>
              <a:buChar char="Ø"/>
            </a:pPr>
            <a:endParaRPr lang="en-US" dirty="0" smtClean="0"/>
          </a:p>
          <a:p>
            <a:pPr fontAlgn="t"/>
            <a:endParaRPr lang="en-US" dirty="0" smtClean="0"/>
          </a:p>
          <a:p>
            <a:pPr fontAlgn="t"/>
            <a:endParaRPr lang="en-US" dirty="0"/>
          </a:p>
          <a:p>
            <a:pPr marL="0" indent="0" fontAlgn="t">
              <a:buNone/>
            </a:pPr>
            <a:endParaRPr lang="en-US" dirty="0"/>
          </a:p>
        </p:txBody>
      </p:sp>
      <p:sp>
        <p:nvSpPr>
          <p:cNvPr id="7" name="Slide Number Placeholder 5">
            <a:extLst>
              <a:ext uri="{FF2B5EF4-FFF2-40B4-BE49-F238E27FC236}">
                <a16:creationId xmlns:a16="http://schemas.microsoft.com/office/drawing/2014/main" xmlns="" id="{D98F32FB-2F88-4810-9ACC-51C270E45392}"/>
              </a:ext>
            </a:extLst>
          </p:cNvPr>
          <p:cNvSpPr>
            <a:spLocks noGrp="1"/>
          </p:cNvSpPr>
          <p:nvPr>
            <p:ph type="sldNum" sz="quarter" idx="12"/>
          </p:nvPr>
        </p:nvSpPr>
        <p:spPr/>
        <p:txBody>
          <a:bodyPr/>
          <a:lstStyle/>
          <a:p>
            <a:fld id="{EDEDA31E-5185-4CB0-88E0-309A957138BF}" type="slidenum">
              <a:rPr lang="en-US" smtClean="0"/>
              <a:pPr/>
              <a:t>5</a:t>
            </a:fld>
            <a:endParaRPr lang="en-US" dirty="0"/>
          </a:p>
        </p:txBody>
      </p:sp>
      <p:sp>
        <p:nvSpPr>
          <p:cNvPr id="10" name="Title 1"/>
          <p:cNvSpPr txBox="1">
            <a:spLocks/>
          </p:cNvSpPr>
          <p:nvPr/>
        </p:nvSpPr>
        <p:spPr>
          <a:xfrm>
            <a:off x="838200" y="609601"/>
            <a:ext cx="7543800" cy="838200"/>
          </a:xfrm>
          <a:prstGeom prst="rect">
            <a:avLst/>
          </a:prstGeom>
        </p:spPr>
        <p:txBody>
          <a:bodyPr vert="horz" lIns="91440" tIns="45720" rIns="91440" bIns="45720" rtlCol="0" anchor="ctr">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dirty="0"/>
              <a:t>RMS WG/TF Updates</a:t>
            </a:r>
          </a:p>
        </p:txBody>
      </p:sp>
      <p:graphicFrame>
        <p:nvGraphicFramePr>
          <p:cNvPr id="4" name="Table 3"/>
          <p:cNvGraphicFramePr>
            <a:graphicFrameLocks noGrp="1"/>
          </p:cNvGraphicFramePr>
          <p:nvPr>
            <p:extLst>
              <p:ext uri="{D42A27DB-BD31-4B8C-83A1-F6EECF244321}">
                <p14:modId xmlns:p14="http://schemas.microsoft.com/office/powerpoint/2010/main" val="99922798"/>
              </p:ext>
            </p:extLst>
          </p:nvPr>
        </p:nvGraphicFramePr>
        <p:xfrm>
          <a:off x="838200" y="2895600"/>
          <a:ext cx="5731727" cy="1970576"/>
        </p:xfrm>
        <a:graphic>
          <a:graphicData uri="http://schemas.openxmlformats.org/drawingml/2006/table">
            <a:tbl>
              <a:tblPr firstRow="1" bandRow="1">
                <a:tableStyleId>{5C22544A-7EE6-4342-B048-85BDC9FD1C3A}</a:tableStyleId>
              </a:tblPr>
              <a:tblGrid>
                <a:gridCol w="2743200">
                  <a:extLst>
                    <a:ext uri="{9D8B030D-6E8A-4147-A177-3AD203B41FA5}">
                      <a16:colId xmlns:a16="http://schemas.microsoft.com/office/drawing/2014/main" xmlns="" val="3736310409"/>
                    </a:ext>
                  </a:extLst>
                </a:gridCol>
                <a:gridCol w="2988527">
                  <a:extLst>
                    <a:ext uri="{9D8B030D-6E8A-4147-A177-3AD203B41FA5}">
                      <a16:colId xmlns:a16="http://schemas.microsoft.com/office/drawing/2014/main" xmlns="" val="1990556089"/>
                    </a:ext>
                  </a:extLst>
                </a:gridCol>
              </a:tblGrid>
              <a:tr h="297527">
                <a:tc>
                  <a:txBody>
                    <a:bodyPr/>
                    <a:lstStyle/>
                    <a:p>
                      <a:r>
                        <a:rPr lang="en-US" sz="1600" dirty="0"/>
                        <a:t>Training</a:t>
                      </a:r>
                    </a:p>
                  </a:txBody>
                  <a:tcPr/>
                </a:tc>
                <a:tc>
                  <a:txBody>
                    <a:bodyPr/>
                    <a:lstStyle/>
                    <a:p>
                      <a:r>
                        <a:rPr lang="en-US" sz="1600" dirty="0"/>
                        <a:t>Date &amp; Time</a:t>
                      </a:r>
                    </a:p>
                  </a:txBody>
                  <a:tcPr/>
                </a:tc>
                <a:extLst>
                  <a:ext uri="{0D108BD9-81ED-4DB2-BD59-A6C34878D82A}">
                    <a16:rowId xmlns:a16="http://schemas.microsoft.com/office/drawing/2014/main" xmlns="" val="3364002972"/>
                  </a:ext>
                </a:extLst>
              </a:tr>
              <a:tr h="408824">
                <a:tc>
                  <a:txBody>
                    <a:bodyPr/>
                    <a:lstStyle/>
                    <a:p>
                      <a:endParaRPr lang="en-US" sz="1600" dirty="0"/>
                    </a:p>
                  </a:txBody>
                  <a:tcPr/>
                </a:tc>
                <a:tc>
                  <a:txBody>
                    <a:bodyPr/>
                    <a:lstStyle/>
                    <a:p>
                      <a:endParaRPr lang="en-US" sz="1600" dirty="0"/>
                    </a:p>
                  </a:txBody>
                  <a:tcPr/>
                </a:tc>
                <a:extLst>
                  <a:ext uri="{0D108BD9-81ED-4DB2-BD59-A6C34878D82A}">
                    <a16:rowId xmlns:a16="http://schemas.microsoft.com/office/drawing/2014/main" xmlns="" val="4076537880"/>
                  </a:ext>
                </a:extLst>
              </a:tr>
              <a:tr h="408824">
                <a:tc>
                  <a:txBody>
                    <a:bodyPr/>
                    <a:lstStyle/>
                    <a:p>
                      <a:r>
                        <a:rPr lang="en-US" sz="1600" dirty="0"/>
                        <a:t>MarkeTrak Pt 1 (WebEx only</a:t>
                      </a:r>
                      <a:r>
                        <a:rPr lang="en-US" sz="1600" dirty="0" smtClean="0"/>
                        <a:t>)*</a:t>
                      </a:r>
                      <a:endParaRPr lang="en-US" sz="1600" dirty="0"/>
                    </a:p>
                  </a:txBody>
                  <a:tcPr/>
                </a:tc>
                <a:tc>
                  <a:txBody>
                    <a:bodyPr/>
                    <a:lstStyle/>
                    <a:p>
                      <a:r>
                        <a:rPr lang="en-US" sz="1600" dirty="0"/>
                        <a:t>Wed, June 1 @ 8:30am</a:t>
                      </a:r>
                    </a:p>
                  </a:txBody>
                  <a:tcPr/>
                </a:tc>
                <a:extLst>
                  <a:ext uri="{0D108BD9-81ED-4DB2-BD59-A6C34878D82A}">
                    <a16:rowId xmlns:a16="http://schemas.microsoft.com/office/drawing/2014/main" xmlns="" val="197804949"/>
                  </a:ext>
                </a:extLst>
              </a:tr>
              <a:tr h="408824">
                <a:tc>
                  <a:txBody>
                    <a:bodyPr/>
                    <a:lstStyle/>
                    <a:p>
                      <a:r>
                        <a:rPr lang="en-US" sz="1600" dirty="0"/>
                        <a:t>MarkeTrak Pt 2 (WebEx only</a:t>
                      </a:r>
                      <a:r>
                        <a:rPr lang="en-US" sz="1600" dirty="0" smtClean="0"/>
                        <a:t>)*</a:t>
                      </a:r>
                      <a:endParaRPr lang="en-US" sz="1600" dirty="0"/>
                    </a:p>
                  </a:txBody>
                  <a:tcPr/>
                </a:tc>
                <a:tc>
                  <a:txBody>
                    <a:bodyPr/>
                    <a:lstStyle/>
                    <a:p>
                      <a:r>
                        <a:rPr lang="en-US" sz="1600" dirty="0"/>
                        <a:t>Th,</a:t>
                      </a:r>
                      <a:r>
                        <a:rPr lang="en-US" sz="1600" baseline="0" dirty="0"/>
                        <a:t> June 2 @ 8:30am</a:t>
                      </a:r>
                      <a:endParaRPr lang="en-US" sz="1600" dirty="0"/>
                    </a:p>
                  </a:txBody>
                  <a:tcPr/>
                </a:tc>
                <a:extLst>
                  <a:ext uri="{0D108BD9-81ED-4DB2-BD59-A6C34878D82A}">
                    <a16:rowId xmlns:a16="http://schemas.microsoft.com/office/drawing/2014/main" xmlns="" val="3960306818"/>
                  </a:ext>
                </a:extLst>
              </a:tr>
              <a:tr h="408824">
                <a:tc>
                  <a:txBody>
                    <a:bodyPr/>
                    <a:lstStyle/>
                    <a:p>
                      <a:endParaRPr lang="en-US" sz="1600" dirty="0"/>
                    </a:p>
                  </a:txBody>
                  <a:tcPr/>
                </a:tc>
                <a:tc>
                  <a:txBody>
                    <a:bodyPr/>
                    <a:lstStyle/>
                    <a:p>
                      <a:endParaRPr lang="en-US" sz="1600" dirty="0"/>
                    </a:p>
                  </a:txBody>
                  <a:tcPr/>
                </a:tc>
                <a:extLst>
                  <a:ext uri="{0D108BD9-81ED-4DB2-BD59-A6C34878D82A}">
                    <a16:rowId xmlns:a16="http://schemas.microsoft.com/office/drawing/2014/main" xmlns="" val="406447485"/>
                  </a:ext>
                </a:extLst>
              </a:tr>
            </a:tbl>
          </a:graphicData>
        </a:graphic>
      </p:graphicFrame>
      <p:sp>
        <p:nvSpPr>
          <p:cNvPr id="2" name="TextBox 1"/>
          <p:cNvSpPr txBox="1"/>
          <p:nvPr/>
        </p:nvSpPr>
        <p:spPr>
          <a:xfrm>
            <a:off x="4072921" y="5574268"/>
            <a:ext cx="3851879" cy="369332"/>
          </a:xfrm>
          <a:prstGeom prst="rect">
            <a:avLst/>
          </a:prstGeom>
          <a:noFill/>
        </p:spPr>
        <p:txBody>
          <a:bodyPr wrap="square" rtlCol="0">
            <a:spAutoFit/>
          </a:bodyPr>
          <a:lstStyle/>
          <a:p>
            <a:r>
              <a:rPr lang="en-US" dirty="0" smtClean="0"/>
              <a:t>* Instructor Lead, Virtual Training class  </a:t>
            </a:r>
            <a:endParaRPr lang="en-US" dirty="0"/>
          </a:p>
        </p:txBody>
      </p:sp>
    </p:spTree>
    <p:extLst>
      <p:ext uri="{BB962C8B-B14F-4D97-AF65-F5344CB8AC3E}">
        <p14:creationId xmlns:p14="http://schemas.microsoft.com/office/powerpoint/2010/main" val="5897567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08283"/>
            <a:ext cx="8229600" cy="4363917"/>
          </a:xfrm>
        </p:spPr>
        <p:txBody>
          <a:bodyPr>
            <a:normAutofit/>
          </a:bodyPr>
          <a:lstStyle/>
          <a:p>
            <a:pPr fontAlgn="t"/>
            <a:r>
              <a:rPr lang="en-US" sz="2400" u="sng" dirty="0">
                <a:solidFill>
                  <a:srgbClr val="FFC000"/>
                </a:solidFill>
              </a:rPr>
              <a:t>May 12</a:t>
            </a:r>
            <a:r>
              <a:rPr lang="en-US" sz="2400" u="sng" baseline="30000" dirty="0">
                <a:solidFill>
                  <a:srgbClr val="FFC000"/>
                </a:solidFill>
              </a:rPr>
              <a:t>th</a:t>
            </a:r>
            <a:r>
              <a:rPr lang="en-US" sz="2400" u="sng" dirty="0">
                <a:solidFill>
                  <a:srgbClr val="FFC000"/>
                </a:solidFill>
              </a:rPr>
              <a:t> Market Update</a:t>
            </a:r>
          </a:p>
          <a:p>
            <a:pPr fontAlgn="t">
              <a:buFont typeface="Wingdings" panose="05000000000000000000" pitchFamily="2" charset="2"/>
              <a:buChar char="Ø"/>
            </a:pPr>
            <a:r>
              <a:rPr lang="en-US" sz="2000" dirty="0"/>
              <a:t>~111,000 Next Gen meters installed</a:t>
            </a:r>
          </a:p>
          <a:p>
            <a:pPr lvl="1" fontAlgn="t">
              <a:buFont typeface="Wingdings" panose="05000000000000000000" pitchFamily="2" charset="2"/>
              <a:buChar char="Ø"/>
            </a:pPr>
            <a:r>
              <a:rPr lang="en-US" dirty="0"/>
              <a:t>~146,000 3G meters</a:t>
            </a:r>
          </a:p>
          <a:p>
            <a:pPr fontAlgn="t">
              <a:buFont typeface="Wingdings" panose="05000000000000000000" pitchFamily="2" charset="2"/>
              <a:buChar char="Ø"/>
            </a:pPr>
            <a:r>
              <a:rPr lang="en-US" dirty="0"/>
              <a:t>Increases in estimated meter reads</a:t>
            </a:r>
          </a:p>
          <a:p>
            <a:pPr fontAlgn="t">
              <a:buFont typeface="Wingdings" panose="05000000000000000000" pitchFamily="2" charset="2"/>
              <a:buChar char="Ø"/>
            </a:pPr>
            <a:r>
              <a:rPr lang="en-US" dirty="0"/>
              <a:t>Delays in some billing transactions</a:t>
            </a:r>
          </a:p>
          <a:p>
            <a:pPr fontAlgn="t">
              <a:buFont typeface="Wingdings" panose="05000000000000000000" pitchFamily="2" charset="2"/>
              <a:buChar char="Ø"/>
            </a:pPr>
            <a:r>
              <a:rPr lang="en-US" dirty="0"/>
              <a:t>MarkeTrak responses are delayed</a:t>
            </a:r>
          </a:p>
          <a:p>
            <a:pPr fontAlgn="t">
              <a:buFont typeface="Wingdings" panose="05000000000000000000" pitchFamily="2" charset="2"/>
              <a:buChar char="Ø"/>
            </a:pPr>
            <a:r>
              <a:rPr lang="en-US" dirty="0"/>
              <a:t>Friday Market Notice updates continue through complete 3G remediation</a:t>
            </a:r>
          </a:p>
          <a:p>
            <a:pPr lvl="2" indent="0" fontAlgn="t">
              <a:buNone/>
            </a:pPr>
            <a:endParaRPr lang="en-US" sz="800" dirty="0"/>
          </a:p>
          <a:p>
            <a:pPr fontAlgn="t"/>
            <a:endParaRPr lang="en-US" dirty="0"/>
          </a:p>
          <a:p>
            <a:pPr fontAlgn="t"/>
            <a:endParaRPr lang="en-US" dirty="0"/>
          </a:p>
        </p:txBody>
      </p:sp>
      <p:sp>
        <p:nvSpPr>
          <p:cNvPr id="7" name="Slide Number Placeholder 5">
            <a:extLst>
              <a:ext uri="{FF2B5EF4-FFF2-40B4-BE49-F238E27FC236}">
                <a16:creationId xmlns:a16="http://schemas.microsoft.com/office/drawing/2014/main" xmlns="" id="{D98F32FB-2F88-4810-9ACC-51C270E45392}"/>
              </a:ext>
            </a:extLst>
          </p:cNvPr>
          <p:cNvSpPr>
            <a:spLocks noGrp="1"/>
          </p:cNvSpPr>
          <p:nvPr>
            <p:ph type="sldNum" sz="quarter" idx="12"/>
          </p:nvPr>
        </p:nvSpPr>
        <p:spPr/>
        <p:txBody>
          <a:bodyPr/>
          <a:lstStyle/>
          <a:p>
            <a:fld id="{EDEDA31E-5185-4CB0-88E0-309A957138BF}" type="slidenum">
              <a:rPr lang="en-US" smtClean="0"/>
              <a:pPr/>
              <a:t>6</a:t>
            </a:fld>
            <a:endParaRPr lang="en-US" dirty="0"/>
          </a:p>
        </p:txBody>
      </p:sp>
      <p:sp>
        <p:nvSpPr>
          <p:cNvPr id="10" name="Title 1"/>
          <p:cNvSpPr txBox="1">
            <a:spLocks/>
          </p:cNvSpPr>
          <p:nvPr/>
        </p:nvSpPr>
        <p:spPr>
          <a:xfrm>
            <a:off x="838200" y="609601"/>
            <a:ext cx="7543800" cy="838200"/>
          </a:xfrm>
          <a:prstGeom prst="rect">
            <a:avLst/>
          </a:prstGeom>
        </p:spPr>
        <p:txBody>
          <a:bodyPr vert="horz" lIns="91440" tIns="45720" rIns="91440" bIns="45720" rtlCol="0" anchor="ctr">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dirty="0"/>
              <a:t>TNMP 3G Remediation Update</a:t>
            </a:r>
          </a:p>
        </p:txBody>
      </p:sp>
    </p:spTree>
    <p:extLst>
      <p:ext uri="{BB962C8B-B14F-4D97-AF65-F5344CB8AC3E}">
        <p14:creationId xmlns:p14="http://schemas.microsoft.com/office/powerpoint/2010/main" val="12528288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Questions? </a:t>
            </a:r>
          </a:p>
        </p:txBody>
      </p:sp>
      <p:pic>
        <p:nvPicPr>
          <p:cNvPr id="3074"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a:xfrm>
            <a:off x="3633787" y="2700337"/>
            <a:ext cx="2143125" cy="2143125"/>
          </a:xfrm>
        </p:spPr>
      </p:pic>
      <p:sp>
        <p:nvSpPr>
          <p:cNvPr id="5" name="Slide Number Placeholder 4"/>
          <p:cNvSpPr>
            <a:spLocks noGrp="1"/>
          </p:cNvSpPr>
          <p:nvPr>
            <p:ph type="sldNum" sz="quarter" idx="12"/>
          </p:nvPr>
        </p:nvSpPr>
        <p:spPr/>
        <p:txBody>
          <a:bodyPr/>
          <a:lstStyle/>
          <a:p>
            <a:fld id="{EDEDA31E-5185-4CB0-88E0-309A957138BF}" type="slidenum">
              <a:rPr lang="en-US" smtClean="0"/>
              <a:pPr/>
              <a:t>7</a:t>
            </a:fld>
            <a:endParaRPr lang="en-US" dirty="0"/>
          </a:p>
        </p:txBody>
      </p:sp>
      <p:sp>
        <p:nvSpPr>
          <p:cNvPr id="6" name="TextBox 5">
            <a:extLst>
              <a:ext uri="{FF2B5EF4-FFF2-40B4-BE49-F238E27FC236}">
                <a16:creationId xmlns:a16="http://schemas.microsoft.com/office/drawing/2014/main" xmlns="" id="{C369E70B-5620-41BA-81EE-0692A90DD04F}"/>
              </a:ext>
            </a:extLst>
          </p:cNvPr>
          <p:cNvSpPr txBox="1"/>
          <p:nvPr/>
        </p:nvSpPr>
        <p:spPr>
          <a:xfrm>
            <a:off x="854242" y="4597420"/>
            <a:ext cx="6987362" cy="1384995"/>
          </a:xfrm>
          <a:prstGeom prst="rect">
            <a:avLst/>
          </a:prstGeom>
          <a:noFill/>
        </p:spPr>
        <p:txBody>
          <a:bodyPr wrap="none" rtlCol="0">
            <a:spAutoFit/>
          </a:bodyPr>
          <a:lstStyle/>
          <a:p>
            <a:r>
              <a:rPr lang="en-US" sz="2800" dirty="0"/>
              <a:t>Next RMS Meeting – June 7, 2022</a:t>
            </a:r>
          </a:p>
          <a:p>
            <a:endParaRPr lang="en-US" sz="2800" dirty="0"/>
          </a:p>
          <a:p>
            <a:r>
              <a:rPr lang="en-US" sz="2800" dirty="0"/>
              <a:t>Retail Summer Prep Workshop June 7</a:t>
            </a:r>
            <a:r>
              <a:rPr lang="en-US" sz="2800" baseline="30000" dirty="0"/>
              <a:t>th</a:t>
            </a:r>
            <a:r>
              <a:rPr lang="en-US" sz="2800" dirty="0"/>
              <a:t> @ 1:30</a:t>
            </a:r>
          </a:p>
        </p:txBody>
      </p:sp>
    </p:spTree>
    <p:extLst>
      <p:ext uri="{BB962C8B-B14F-4D97-AF65-F5344CB8AC3E}">
        <p14:creationId xmlns:p14="http://schemas.microsoft.com/office/powerpoint/2010/main" val="741379266"/>
      </p:ext>
    </p:extLst>
  </p:cSld>
  <p:clrMapOvr>
    <a:masterClrMapping/>
  </p:clrMapOvr>
</p:sld>
</file>

<file path=ppt/theme/theme1.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sisl xmlns:xsi="http://www.w3.org/2001/XMLSchema-instance" xmlns:xsd="http://www.w3.org/2001/XMLSchema" xmlns="http://www.boldonjames.com/2008/01/sie/internal/label" sislVersion="0" policy="e9c0b8d7-bdb4-4fd3-b62a-f50327aaefce" origin="userSelected">
  <element uid="c5f8eb12-5b27-439d-aaa6-3402af626fa3" value=""/>
</sisl>
</file>

<file path=customXml/itemProps1.xml><?xml version="1.0" encoding="utf-8"?>
<ds:datastoreItem xmlns:ds="http://schemas.openxmlformats.org/officeDocument/2006/customXml" ds:itemID="{B01B838B-465A-43C8-AC2A-78A03061D80F}">
  <ds:schemaRefs>
    <ds:schemaRef ds:uri="http://www.w3.org/2001/XMLSchema"/>
    <ds:schemaRef ds:uri="http://www.boldonjames.com/2008/01/sie/internal/label"/>
  </ds:schemaRefs>
</ds:datastoreItem>
</file>

<file path=docProps/app.xml><?xml version="1.0" encoding="utf-8"?>
<Properties xmlns="http://schemas.openxmlformats.org/officeDocument/2006/extended-properties" xmlns:vt="http://schemas.openxmlformats.org/officeDocument/2006/docPropsVTypes">
  <Template/>
  <TotalTime>0</TotalTime>
  <Words>348</Words>
  <Application>Microsoft Office PowerPoint</Application>
  <PresentationFormat>On-screen Show (4:3)</PresentationFormat>
  <Paragraphs>74</Paragraphs>
  <Slides>7</Slides>
  <Notes>7</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7</vt:i4>
      </vt:variant>
    </vt:vector>
  </HeadingPairs>
  <TitlesOfParts>
    <vt:vector size="15" baseType="lpstr">
      <vt:lpstr>Arial</vt:lpstr>
      <vt:lpstr>Arial Black</vt:lpstr>
      <vt:lpstr>Calibri</vt:lpstr>
      <vt:lpstr>Calibri Light</vt:lpstr>
      <vt:lpstr>Times New Roman</vt:lpstr>
      <vt:lpstr>Wingdings</vt:lpstr>
      <vt:lpstr>Custom Design</vt:lpstr>
      <vt:lpstr>Retrospect</vt:lpstr>
      <vt:lpstr>May 25, 2022 RMS Update to TAC</vt:lpstr>
      <vt:lpstr>TAC Voting Items</vt:lpstr>
      <vt:lpstr>May 3rd Meeting Highlights</vt:lpstr>
      <vt:lpstr>PowerPoint Presentation</vt:lpstr>
      <vt:lpstr>PowerPoint Presentation</vt:lpstr>
      <vt:lpstr>PowerPoint Presentation</vt:lpstr>
      <vt:lpstr>Questions?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2020-03-06T14:03:31Z</dcterms:created>
  <dcterms:modified xsi:type="dcterms:W3CDTF">2022-05-17T20:17:34Z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ocIndexRef">
    <vt:lpwstr>91c5e66e-451b-407e-96e6-6a377931453e</vt:lpwstr>
  </property>
  <property fmtid="{D5CDD505-2E9C-101B-9397-08002B2CF9AE}" pid="3" name="bjSaver">
    <vt:lpwstr>hVeZjyyepu7wfUb3kwBo4T82bAn9HrXq</vt:lpwstr>
  </property>
  <property fmtid="{D5CDD505-2E9C-101B-9397-08002B2CF9AE}" pid="4" name="bjDocumentLabelXML">
    <vt:lpwstr>&lt;?xml version="1.0" encoding="us-ascii"?&gt;&lt;sisl xmlns:xsi="http://www.w3.org/2001/XMLSchema-instance" xmlns:xsd="http://www.w3.org/2001/XMLSchema" sislVersion="0" policy="e9c0b8d7-bdb4-4fd3-b62a-f50327aaefce" origin="userSelected" xmlns="http://www.boldonj</vt:lpwstr>
  </property>
  <property fmtid="{D5CDD505-2E9C-101B-9397-08002B2CF9AE}" pid="5" name="bjDocumentLabelXML-0">
    <vt:lpwstr>ames.com/2008/01/sie/internal/label"&gt;&lt;element uid="c5f8eb12-5b27-439d-aaa6-3402af626fa3" value="" /&gt;&lt;/sisl&gt;</vt:lpwstr>
  </property>
  <property fmtid="{D5CDD505-2E9C-101B-9397-08002B2CF9AE}" pid="6" name="bjDocumentSecurityLabel">
    <vt:lpwstr>AEP Public</vt:lpwstr>
  </property>
</Properties>
</file>