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8"/>
  </p:notesMasterIdLst>
  <p:handoutMasterIdLst>
    <p:handoutMasterId r:id="rId19"/>
  </p:handoutMasterIdLst>
  <p:sldIdLst>
    <p:sldId id="260" r:id="rId6"/>
    <p:sldId id="273" r:id="rId7"/>
    <p:sldId id="278" r:id="rId8"/>
    <p:sldId id="272" r:id="rId9"/>
    <p:sldId id="268" r:id="rId10"/>
    <p:sldId id="269" r:id="rId11"/>
    <p:sldId id="270" r:id="rId12"/>
    <p:sldId id="271" r:id="rId13"/>
    <p:sldId id="274" r:id="rId14"/>
    <p:sldId id="275" r:id="rId15"/>
    <p:sldId id="276" r:id="rId16"/>
    <p:sldId id="277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52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805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555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886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LargeLoadInterconnection@ercot.com" TargetMode="External"/><Relationship Id="rId2" Type="http://schemas.openxmlformats.org/officeDocument/2006/relationships/hyperlink" Target="https://www.ercot.com/committees/tac/lfltf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hyperlink" Target="https://www.ercot.com/services/comm/mkt_notices/detail?id=fc84b65f-72fe-4704-9974-b52974cdb81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May 2022 NDSWG - ERCOT Updates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fld id="{03160A77-D5BC-4B6B-9012-D8D1E4D86BBA}" type="datetime4">
              <a:rPr lang="en-US" smtClean="0">
                <a:solidFill>
                  <a:schemeClr val="tx2"/>
                </a:solidFill>
              </a:rPr>
              <a:t>May 17, 2022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8C9AE-C630-4DB6-9FA5-E69CC2B1B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ICR – Informational Change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92E2C-33A6-41E6-8A09-226F5A39E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295400"/>
            <a:ext cx="11379200" cy="4747422"/>
          </a:xfrm>
        </p:spPr>
        <p:txBody>
          <a:bodyPr/>
          <a:lstStyle/>
          <a:p>
            <a:r>
              <a:rPr lang="en-US" dirty="0"/>
              <a:t>Informational Change Requests (ICRs) are submissions to ERCOT that will not have an associated modeling change.</a:t>
            </a:r>
          </a:p>
          <a:p>
            <a:pPr lvl="1"/>
            <a:r>
              <a:rPr lang="en-US" dirty="0"/>
              <a:t>Example: Ratings Methodology Submissions</a:t>
            </a:r>
          </a:p>
          <a:p>
            <a:endParaRPr lang="en-US" dirty="0"/>
          </a:p>
          <a:p>
            <a:r>
              <a:rPr lang="en-US" dirty="0"/>
              <a:t>ERCOT requests ICRs be submitted when a valid change request cannot be accommodated due to modeling nuances </a:t>
            </a:r>
          </a:p>
          <a:p>
            <a:pPr lvl="1"/>
            <a:r>
              <a:rPr lang="en-US" dirty="0"/>
              <a:t>Example: Disabling an auto-traced contingency via DPC on the first model load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822A63-A6AC-4CEE-B8C3-2214FA64D5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12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C8A7E-EEFA-415A-9813-AE57BFD7C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of Auto-Traced Contingencies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BFFC6-DF20-4939-A473-DFDDF589F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0" y="1905000"/>
            <a:ext cx="2870200" cy="914400"/>
          </a:xfrm>
        </p:spPr>
        <p:txBody>
          <a:bodyPr/>
          <a:lstStyle/>
          <a:p>
            <a:pPr marL="0" indent="0" algn="r">
              <a:buNone/>
            </a:pPr>
            <a:r>
              <a:rPr lang="en-US" sz="1600" i="1" dirty="0">
                <a:solidFill>
                  <a:schemeClr val="tx1"/>
                </a:solidFill>
              </a:rPr>
              <a:t>CRs are submitted throughout the first day of the model week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1C7D65-9BC0-4955-AD8E-1DE1B933EC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E69EEF6-045E-4E19-96E1-A99F41B730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914400"/>
            <a:ext cx="7424738" cy="5319382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9D061DA-042E-485F-80C6-0BB76C1298B4}"/>
              </a:ext>
            </a:extLst>
          </p:cNvPr>
          <p:cNvSpPr txBox="1">
            <a:spLocks/>
          </p:cNvSpPr>
          <p:nvPr/>
        </p:nvSpPr>
        <p:spPr>
          <a:xfrm>
            <a:off x="5257800" y="4343400"/>
            <a:ext cx="2870200" cy="914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sz="1600" i="1" dirty="0">
                <a:solidFill>
                  <a:schemeClr val="tx1"/>
                </a:solidFill>
              </a:rPr>
              <a:t>The model provided downstream represents the end of the model week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5864F14-097E-42C6-B2AE-38155CC40846}"/>
              </a:ext>
            </a:extLst>
          </p:cNvPr>
          <p:cNvSpPr txBox="1">
            <a:spLocks/>
          </p:cNvSpPr>
          <p:nvPr/>
        </p:nvSpPr>
        <p:spPr>
          <a:xfrm>
            <a:off x="9211408" y="1752600"/>
            <a:ext cx="2870200" cy="914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i="1" dirty="0">
                <a:solidFill>
                  <a:schemeClr val="tx1"/>
                </a:solidFill>
              </a:rPr>
              <a:t>Auto-traced contingencies are added at the end of the model week</a:t>
            </a:r>
          </a:p>
        </p:txBody>
      </p:sp>
    </p:spTree>
    <p:extLst>
      <p:ext uri="{BB962C8B-B14F-4D97-AF65-F5344CB8AC3E}">
        <p14:creationId xmlns:p14="http://schemas.microsoft.com/office/powerpoint/2010/main" val="1622644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C8A7E-EEFA-415A-9813-AE57BFD7C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of Auto-Traced Contingencies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1C7D65-9BC0-4955-AD8E-1DE1B933EC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9D061DA-042E-485F-80C6-0BB76C1298B4}"/>
              </a:ext>
            </a:extLst>
          </p:cNvPr>
          <p:cNvSpPr txBox="1">
            <a:spLocks/>
          </p:cNvSpPr>
          <p:nvPr/>
        </p:nvSpPr>
        <p:spPr>
          <a:xfrm>
            <a:off x="1295400" y="4800600"/>
            <a:ext cx="4724400" cy="914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i="1" dirty="0">
                <a:solidFill>
                  <a:schemeClr val="tx1"/>
                </a:solidFill>
              </a:rPr>
              <a:t>Contingency is not present in the model at this time.  ICR requested since CAMR would not have any changes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3F079A9-6A05-4BC0-AE46-185873DAF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920848"/>
            <a:ext cx="7577138" cy="5428568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15BFAD3-0BE2-4FF3-8D06-2C3DAA873272}"/>
              </a:ext>
            </a:extLst>
          </p:cNvPr>
          <p:cNvCxnSpPr/>
          <p:nvPr/>
        </p:nvCxnSpPr>
        <p:spPr>
          <a:xfrm flipV="1">
            <a:off x="3581400" y="3048000"/>
            <a:ext cx="1752600" cy="16764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0711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A8365-AE86-415B-A603-63D732DAE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E3F53-8700-45A9-A8C0-BDF963BA0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47800"/>
            <a:ext cx="10363200" cy="4595022"/>
          </a:xfrm>
        </p:spPr>
        <p:txBody>
          <a:bodyPr/>
          <a:lstStyle/>
          <a:p>
            <a:r>
              <a:rPr lang="en-US" sz="2800" dirty="0"/>
              <a:t>Model correction for mismatched voltage associations </a:t>
            </a:r>
            <a:r>
              <a:rPr lang="en-US" sz="2800" i="1" dirty="0"/>
              <a:t>(verbal)</a:t>
            </a:r>
          </a:p>
          <a:p>
            <a:r>
              <a:rPr lang="en-US" sz="2800" dirty="0"/>
              <a:t>LFLTF</a:t>
            </a:r>
          </a:p>
          <a:p>
            <a:r>
              <a:rPr lang="en-US" sz="2800" dirty="0"/>
              <a:t>Resource Node management for DESR and DGRs</a:t>
            </a:r>
          </a:p>
          <a:p>
            <a:r>
              <a:rPr lang="en-US" sz="2800" dirty="0"/>
              <a:t>ICR usage for contingency DPCs</a:t>
            </a:r>
          </a:p>
        </p:txBody>
      </p:sp>
    </p:spTree>
    <p:extLst>
      <p:ext uri="{BB962C8B-B14F-4D97-AF65-F5344CB8AC3E}">
        <p14:creationId xmlns:p14="http://schemas.microsoft.com/office/powerpoint/2010/main" val="535470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F41AA-859C-4E3D-BA16-30F974B70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 Flexible Loads -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D2AC2-8449-4111-94E0-2A883F5C1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9200"/>
            <a:ext cx="11379200" cy="5052221"/>
          </a:xfrm>
        </p:spPr>
        <p:txBody>
          <a:bodyPr/>
          <a:lstStyle/>
          <a:p>
            <a:r>
              <a:rPr lang="en-US" dirty="0"/>
              <a:t>Large Flexible Load Task Force created:</a:t>
            </a:r>
          </a:p>
          <a:p>
            <a:pPr lvl="1"/>
            <a:r>
              <a:rPr lang="en-US" dirty="0">
                <a:hlinkClick r:id="rId2"/>
              </a:rPr>
              <a:t>https://www.ercot.com/committees/tac/lfltf</a:t>
            </a:r>
            <a:endParaRPr lang="en-US" dirty="0"/>
          </a:p>
          <a:p>
            <a:pPr lvl="1"/>
            <a:r>
              <a:rPr lang="en-US" dirty="0"/>
              <a:t>Next meeting on 5/18 (tomorrow)</a:t>
            </a:r>
          </a:p>
          <a:p>
            <a:endParaRPr lang="en-US" dirty="0"/>
          </a:p>
          <a:p>
            <a:r>
              <a:rPr lang="en-US" dirty="0"/>
              <a:t>New email address for LFL process:</a:t>
            </a:r>
          </a:p>
          <a:p>
            <a:pPr lvl="1"/>
            <a:r>
              <a:rPr lang="en-US" dirty="0">
                <a:hlinkClick r:id="rId3"/>
              </a:rPr>
              <a:t>LargeLoadInterconnection@ercot.com</a:t>
            </a:r>
            <a:endParaRPr lang="en-US" dirty="0"/>
          </a:p>
          <a:p>
            <a:endParaRPr lang="en-US" dirty="0"/>
          </a:p>
          <a:p>
            <a:r>
              <a:rPr lang="en-US" dirty="0"/>
              <a:t>Interim thresholds described in Market Notice (</a:t>
            </a:r>
            <a:r>
              <a:rPr lang="en-US" dirty="0">
                <a:hlinkClick r:id="rId4"/>
              </a:rPr>
              <a:t>W-A032522-01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TSP stations: &gt;75MW demand increase </a:t>
            </a:r>
            <a:r>
              <a:rPr lang="en-US" u="sng" dirty="0"/>
              <a:t>over 2 years</a:t>
            </a:r>
          </a:p>
          <a:p>
            <a:pPr lvl="1"/>
            <a:r>
              <a:rPr lang="en-US" dirty="0"/>
              <a:t>Co-located generation sites: &gt;20MW demand increase </a:t>
            </a:r>
            <a:r>
              <a:rPr lang="en-US" u="sng" dirty="0"/>
              <a:t>over 2 years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8C35E3-88AB-46A6-9F5F-0A6050C655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725D5DA-3A8F-49F6-A8B6-6B8335A81E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99654" y="206176"/>
            <a:ext cx="4878754" cy="4140069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967598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B7CBB-BA1E-4361-819E-A161C02B5E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Resource Node Movement for DGR/DESR</a:t>
            </a:r>
          </a:p>
        </p:txBody>
      </p:sp>
    </p:spTree>
    <p:extLst>
      <p:ext uri="{BB962C8B-B14F-4D97-AF65-F5344CB8AC3E}">
        <p14:creationId xmlns:p14="http://schemas.microsoft.com/office/powerpoint/2010/main" val="538410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DGR/DESR Resource Node Management – </a:t>
            </a:r>
            <a:r>
              <a:rPr lang="en-US" i="1" dirty="0"/>
              <a:t>Post-Conversion</a:t>
            </a: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9F3FB504-0264-4A81-8C9B-FB3B9906F7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14600" y="2514600"/>
            <a:ext cx="6834188" cy="2776839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668871F-7B0D-4E0F-A8A7-7EC8713A093F}"/>
              </a:ext>
            </a:extLst>
          </p:cNvPr>
          <p:cNvSpPr txBox="1"/>
          <p:nvPr/>
        </p:nvSpPr>
        <p:spPr>
          <a:xfrm>
            <a:off x="1321013" y="1371600"/>
            <a:ext cx="95499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If a DGR/DESR is modeled in the “new-style” protocols provide some flexibility to relocate Resource Nodes of DGRs and DESRs</a:t>
            </a:r>
          </a:p>
        </p:txBody>
      </p:sp>
    </p:spTree>
    <p:extLst>
      <p:ext uri="{BB962C8B-B14F-4D97-AF65-F5344CB8AC3E}">
        <p14:creationId xmlns:p14="http://schemas.microsoft.com/office/powerpoint/2010/main" val="2494495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DGR/DESR Resource Node Management – </a:t>
            </a:r>
            <a:r>
              <a:rPr lang="en-US" i="1" dirty="0"/>
              <a:t>Post-Conversion</a:t>
            </a: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9F3FB504-0264-4A81-8C9B-FB3B9906F7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42296" y="1182323"/>
            <a:ext cx="4305904" cy="174955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668871F-7B0D-4E0F-A8A7-7EC8713A093F}"/>
              </a:ext>
            </a:extLst>
          </p:cNvPr>
          <p:cNvSpPr txBox="1"/>
          <p:nvPr/>
        </p:nvSpPr>
        <p:spPr>
          <a:xfrm>
            <a:off x="5143198" y="5317256"/>
            <a:ext cx="62868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Resource Nodes of DGR/DESRs can move to a new location if they are electrically the same</a:t>
            </a:r>
          </a:p>
        </p:txBody>
      </p:sp>
      <p:sp>
        <p:nvSpPr>
          <p:cNvPr id="7" name="Arc 6">
            <a:extLst>
              <a:ext uri="{FF2B5EF4-FFF2-40B4-BE49-F238E27FC236}">
                <a16:creationId xmlns:a16="http://schemas.microsoft.com/office/drawing/2014/main" id="{85DFB065-1D1C-4873-AF50-CD7A3831226F}"/>
              </a:ext>
            </a:extLst>
          </p:cNvPr>
          <p:cNvSpPr/>
          <p:nvPr/>
        </p:nvSpPr>
        <p:spPr>
          <a:xfrm rot="16200000" flipH="1">
            <a:off x="4228798" y="1791002"/>
            <a:ext cx="1828800" cy="2666396"/>
          </a:xfrm>
          <a:prstGeom prst="arc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B3E03CD-3664-4DB0-9670-2D67AC1EDE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4852" y="2438400"/>
            <a:ext cx="6841263" cy="2779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62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DGR/DESR Resource Node Management – </a:t>
            </a:r>
            <a:r>
              <a:rPr lang="en-US" i="1" dirty="0"/>
              <a:t>Post-Conversion</a:t>
            </a: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9F3FB504-0264-4A81-8C9B-FB3B9906F7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42296" y="1182323"/>
            <a:ext cx="4305904" cy="174955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668871F-7B0D-4E0F-A8A7-7EC8713A093F}"/>
              </a:ext>
            </a:extLst>
          </p:cNvPr>
          <p:cNvSpPr txBox="1"/>
          <p:nvPr/>
        </p:nvSpPr>
        <p:spPr>
          <a:xfrm>
            <a:off x="4928577" y="5340834"/>
            <a:ext cx="70592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Resource Nodes of DGR/DESRs can move to a new location if they are electrically the same </a:t>
            </a:r>
            <a:r>
              <a:rPr lang="en-US" sz="2000" i="1" dirty="0">
                <a:solidFill>
                  <a:srgbClr val="FF0000"/>
                </a:solidFill>
              </a:rPr>
              <a:t>or the impedance is less that the 0.0005 </a:t>
            </a:r>
            <a:r>
              <a:rPr lang="en-US" sz="2000" i="1" dirty="0" err="1">
                <a:solidFill>
                  <a:srgbClr val="FF0000"/>
                </a:solidFill>
              </a:rPr>
              <a:t>pu</a:t>
            </a:r>
            <a:r>
              <a:rPr lang="en-US" sz="2000" i="1" dirty="0">
                <a:solidFill>
                  <a:srgbClr val="FF0000"/>
                </a:solidFill>
              </a:rPr>
              <a:t> reactance threshold</a:t>
            </a:r>
          </a:p>
        </p:txBody>
      </p:sp>
      <p:sp>
        <p:nvSpPr>
          <p:cNvPr id="7" name="Arc 6">
            <a:extLst>
              <a:ext uri="{FF2B5EF4-FFF2-40B4-BE49-F238E27FC236}">
                <a16:creationId xmlns:a16="http://schemas.microsoft.com/office/drawing/2014/main" id="{85DFB065-1D1C-4873-AF50-CD7A3831226F}"/>
              </a:ext>
            </a:extLst>
          </p:cNvPr>
          <p:cNvSpPr/>
          <p:nvPr/>
        </p:nvSpPr>
        <p:spPr>
          <a:xfrm rot="16200000" flipH="1">
            <a:off x="4228798" y="1791002"/>
            <a:ext cx="1828800" cy="2666396"/>
          </a:xfrm>
          <a:prstGeom prst="arc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2FEBC46-4DFB-4BCE-9C25-E277E029FD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1600" y="2513236"/>
            <a:ext cx="6553200" cy="281685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D833A9D-5F43-4ABE-BDA2-DD1EDECA577D}"/>
              </a:ext>
            </a:extLst>
          </p:cNvPr>
          <p:cNvSpPr txBox="1"/>
          <p:nvPr/>
        </p:nvSpPr>
        <p:spPr>
          <a:xfrm>
            <a:off x="7924800" y="2682085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&lt;0.0005 X</a:t>
            </a:r>
          </a:p>
        </p:txBody>
      </p:sp>
    </p:spTree>
    <p:extLst>
      <p:ext uri="{BB962C8B-B14F-4D97-AF65-F5344CB8AC3E}">
        <p14:creationId xmlns:p14="http://schemas.microsoft.com/office/powerpoint/2010/main" val="3284907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DGR/DESR Resource Node Management – </a:t>
            </a:r>
            <a:r>
              <a:rPr lang="en-US" i="1" dirty="0"/>
              <a:t>Post-Conversion</a:t>
            </a: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9F3FB504-0264-4A81-8C9B-FB3B9906F7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42296" y="1182323"/>
            <a:ext cx="4305904" cy="174955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668871F-7B0D-4E0F-A8A7-7EC8713A093F}"/>
              </a:ext>
            </a:extLst>
          </p:cNvPr>
          <p:cNvSpPr txBox="1"/>
          <p:nvPr/>
        </p:nvSpPr>
        <p:spPr>
          <a:xfrm>
            <a:off x="4790458" y="2133605"/>
            <a:ext cx="70592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Resource Nodes of DGR/DESRs cannot be moved across impedances greater that 0.0005 reactance.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7" name="Arc 6">
            <a:extLst>
              <a:ext uri="{FF2B5EF4-FFF2-40B4-BE49-F238E27FC236}">
                <a16:creationId xmlns:a16="http://schemas.microsoft.com/office/drawing/2014/main" id="{85DFB065-1D1C-4873-AF50-CD7A3831226F}"/>
              </a:ext>
            </a:extLst>
          </p:cNvPr>
          <p:cNvSpPr/>
          <p:nvPr/>
        </p:nvSpPr>
        <p:spPr>
          <a:xfrm rot="16200000" flipH="1">
            <a:off x="4228798" y="1791002"/>
            <a:ext cx="1828800" cy="2666396"/>
          </a:xfrm>
          <a:prstGeom prst="arc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87BB300-F5BF-48E9-953D-F27AF72B02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3198" y="2879586"/>
            <a:ext cx="6433927" cy="276558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D833A9D-5F43-4ABE-BDA2-DD1EDECA577D}"/>
              </a:ext>
            </a:extLst>
          </p:cNvPr>
          <p:cNvSpPr txBox="1"/>
          <p:nvPr/>
        </p:nvSpPr>
        <p:spPr>
          <a:xfrm>
            <a:off x="8001000" y="3121223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&gt;0.0005 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0F9DA1C-22E8-4126-AE02-100890511AD5}"/>
              </a:ext>
            </a:extLst>
          </p:cNvPr>
          <p:cNvSpPr txBox="1"/>
          <p:nvPr/>
        </p:nvSpPr>
        <p:spPr>
          <a:xfrm>
            <a:off x="5031154" y="5656998"/>
            <a:ext cx="70592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The “old” Resource Node must stay in the model until all CRR activities have concluded (Up to 3 years)</a:t>
            </a:r>
            <a:endParaRPr lang="en-US" sz="2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883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90272C1-E068-4FC6-A89F-38C88811B0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Contingency Management – Informational Change Requests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88761F-546B-4184-A25B-6C01AEE232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096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1448</TotalTime>
  <Words>398</Words>
  <Application>Microsoft Office PowerPoint</Application>
  <PresentationFormat>Widescreen</PresentationFormat>
  <Paragraphs>58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1_Custom Design</vt:lpstr>
      <vt:lpstr>Office Theme</vt:lpstr>
      <vt:lpstr>PowerPoint Presentation</vt:lpstr>
      <vt:lpstr>Contents</vt:lpstr>
      <vt:lpstr>Large Flexible Loads - Update</vt:lpstr>
      <vt:lpstr>Resource Node Movement for DGR/DESR</vt:lpstr>
      <vt:lpstr>DGR/DESR Resource Node Management – Post-Conversion</vt:lpstr>
      <vt:lpstr>DGR/DESR Resource Node Management – Post-Conversion</vt:lpstr>
      <vt:lpstr>DGR/DESR Resource Node Management – Post-Conversion</vt:lpstr>
      <vt:lpstr>DGR/DESR Resource Node Management – Post-Conversion</vt:lpstr>
      <vt:lpstr>Contingency Management – Informational Change Requests</vt:lpstr>
      <vt:lpstr>ICR – Informational Change Request</vt:lpstr>
      <vt:lpstr>Submission of Auto-Traced Contingencies</vt:lpstr>
      <vt:lpstr>Submission of Auto-Traced Contingencies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46</cp:revision>
  <cp:lastPrinted>2016-01-21T20:53:15Z</cp:lastPrinted>
  <dcterms:created xsi:type="dcterms:W3CDTF">2016-01-21T15:20:31Z</dcterms:created>
  <dcterms:modified xsi:type="dcterms:W3CDTF">2022-05-17T14:23:35Z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