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67" r:id="rId7"/>
    <p:sldId id="268" r:id="rId8"/>
    <p:sldId id="269" r:id="rId9"/>
    <p:sldId id="273" r:id="rId10"/>
    <p:sldId id="274" r:id="rId11"/>
    <p:sldId id="275" r:id="rId12"/>
    <p:sldId id="276" r:id="rId13"/>
    <p:sldId id="270" r:id="rId14"/>
    <p:sldId id="271" r:id="rId15"/>
    <p:sldId id="27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58D11EB-2B32-41B9-B70B-1C98C18F7495}">
          <p14:sldIdLst>
            <p14:sldId id="260"/>
          </p14:sldIdLst>
        </p14:section>
        <p14:section name="Interconnection and Planning Discussion" id="{40945290-A787-4243-9ED5-D62C3867A4A8}">
          <p14:sldIdLst>
            <p14:sldId id="267"/>
          </p14:sldIdLst>
        </p14:section>
        <p14:section name="Operations Discussion" id="{D30E06D8-F4AD-4F6A-B26A-94194E75D19C}">
          <p14:sldIdLst>
            <p14:sldId id="268"/>
            <p14:sldId id="269"/>
          </p14:sldIdLst>
        </p14:section>
        <p14:section name="Operational Issues Grouped" id="{E0149CD5-ADA2-4677-992E-37B3860AADC9}">
          <p14:sldIdLst>
            <p14:sldId id="273"/>
            <p14:sldId id="274"/>
            <p14:sldId id="275"/>
            <p14:sldId id="276"/>
          </p14:sldIdLst>
        </p14:section>
        <p14:section name="Markets Discussion" id="{AC7BEABA-13DD-4DF3-A1BD-A005FF83A49D}">
          <p14:sldIdLst>
            <p14:sldId id="270"/>
            <p14:sldId id="271"/>
          </p14:sldIdLst>
        </p14:section>
        <p14:section name="Policy Topics" id="{53480B1B-1553-42CC-BB2F-8254F3A9B1F4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45" autoAdjust="0"/>
  </p:normalViewPr>
  <p:slideViewPr>
    <p:cSldViewPr showGuides="1">
      <p:cViewPr varScale="1">
        <p:scale>
          <a:sx n="116" d="100"/>
          <a:sy n="116" d="100"/>
        </p:scale>
        <p:origin x="102" y="2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evins, Bill" userId="d742dd24-37cf-4905-a68d-23394606bfaf" providerId="ADAL" clId="{3E5F0BC5-06D9-4DD1-9C37-C36730EC5B10}"/>
    <pc:docChg chg="modSld addSection modSection">
      <pc:chgData name="Blevins, Bill" userId="d742dd24-37cf-4905-a68d-23394606bfaf" providerId="ADAL" clId="{3E5F0BC5-06D9-4DD1-9C37-C36730EC5B10}" dt="2022-05-17T21:54:30.064" v="31" actId="17846"/>
      <pc:docMkLst>
        <pc:docMk/>
      </pc:docMkLst>
      <pc:sldChg chg="modSp mod">
        <pc:chgData name="Blevins, Bill" userId="d742dd24-37cf-4905-a68d-23394606bfaf" providerId="ADAL" clId="{3E5F0BC5-06D9-4DD1-9C37-C36730EC5B10}" dt="2022-05-17T21:53:10.965" v="23" actId="20577"/>
        <pc:sldMkLst>
          <pc:docMk/>
          <pc:sldMk cId="730603795" sldId="260"/>
        </pc:sldMkLst>
        <pc:spChg chg="mod">
          <ac:chgData name="Blevins, Bill" userId="d742dd24-37cf-4905-a68d-23394606bfaf" providerId="ADAL" clId="{3E5F0BC5-06D9-4DD1-9C37-C36730EC5B10}" dt="2022-05-17T21:53:10.965" v="23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levins, Bill" userId="d742dd24-37cf-4905-a68d-23394606bfaf" providerId="ADAL" clId="{3E5F0BC5-06D9-4DD1-9C37-C36730EC5B10}" dt="2022-05-17T21:53:53.878" v="29" actId="20577"/>
        <pc:sldMkLst>
          <pc:docMk/>
          <pc:sldMk cId="2505024755" sldId="274"/>
        </pc:sldMkLst>
        <pc:spChg chg="mod">
          <ac:chgData name="Blevins, Bill" userId="d742dd24-37cf-4905-a68d-23394606bfaf" providerId="ADAL" clId="{3E5F0BC5-06D9-4DD1-9C37-C36730EC5B10}" dt="2022-05-17T21:53:53.878" v="29" actId="20577"/>
          <ac:spMkLst>
            <pc:docMk/>
            <pc:sldMk cId="2505024755" sldId="274"/>
            <ac:spMk id="10" creationId="{464F2262-9563-47FA-B130-5C4061DA7F08}"/>
          </ac:spMkLst>
        </pc:spChg>
      </pc:sldChg>
      <pc:sldChg chg="modSp mod">
        <pc:chgData name="Blevins, Bill" userId="d742dd24-37cf-4905-a68d-23394606bfaf" providerId="ADAL" clId="{3E5F0BC5-06D9-4DD1-9C37-C36730EC5B10}" dt="2022-05-17T21:53:42.005" v="27" actId="20577"/>
        <pc:sldMkLst>
          <pc:docMk/>
          <pc:sldMk cId="2446979676" sldId="276"/>
        </pc:sldMkLst>
        <pc:spChg chg="mod">
          <ac:chgData name="Blevins, Bill" userId="d742dd24-37cf-4905-a68d-23394606bfaf" providerId="ADAL" clId="{3E5F0BC5-06D9-4DD1-9C37-C36730EC5B10}" dt="2022-05-17T21:53:42.005" v="27" actId="20577"/>
          <ac:spMkLst>
            <pc:docMk/>
            <pc:sldMk cId="2446979676" sldId="276"/>
            <ac:spMk id="3" creationId="{F585513F-6A47-4BDA-1214-B92B166A5C42}"/>
          </ac:spMkLst>
        </pc:spChg>
        <pc:spChg chg="mod">
          <ac:chgData name="Blevins, Bill" userId="d742dd24-37cf-4905-a68d-23394606bfaf" providerId="ADAL" clId="{3E5F0BC5-06D9-4DD1-9C37-C36730EC5B10}" dt="2022-05-17T21:53:35.173" v="25" actId="1076"/>
          <ac:spMkLst>
            <pc:docMk/>
            <pc:sldMk cId="2446979676" sldId="276"/>
            <ac:spMk id="8" creationId="{88961981-2359-4AE0-BEAE-C4FEFBA1063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Large Flexible Load Issues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Summary by area of LFL issues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LFL Taskforce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Date 05-18-2022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FDB2C-D14F-41C2-900D-837B2E2AA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Markets Issues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CB592-6B8A-4B82-8CDC-DAF7907B7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5994400" cy="5052221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en-US" sz="1600" dirty="0"/>
              <a:t>AS methodology impacts of LFL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600" dirty="0">
                <a:solidFill>
                  <a:schemeClr val="tx1"/>
                </a:solidFill>
              </a:rPr>
              <a:t>Evaluate processes for AS and other Resource awards for LFLs, specifically BTM LFLs*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1600" dirty="0">
                <a:solidFill>
                  <a:schemeClr val="tx1"/>
                </a:solidFill>
              </a:rPr>
              <a:t>Evaluate telemetry, metering, COP, and other market submission requirements for LFLs*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Any corresponding Business Practice Manual updates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1600" dirty="0">
                <a:solidFill>
                  <a:schemeClr val="tx1"/>
                </a:solidFill>
              </a:rPr>
              <a:t>Evaluate the need for changes in the treatment/modeling of LFLs in the DAM*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1600" dirty="0">
                <a:solidFill>
                  <a:schemeClr val="tx1"/>
                </a:solidFill>
              </a:rPr>
              <a:t>Evaluate the need for changes in the treatment/modeling of LFLs in the RUC*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1600" dirty="0">
                <a:solidFill>
                  <a:schemeClr val="tx1"/>
                </a:solidFill>
              </a:rPr>
              <a:t>If LFLs not required to be CLRs/dispatched by SCED, identify other potential process or tools for deployment of the LFLs*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6B51A-8C17-4185-A8EB-8425DB181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51BDF0-E5EA-698C-FE84-DBC0AA372ED0}"/>
              </a:ext>
            </a:extLst>
          </p:cNvPr>
          <p:cNvSpPr txBox="1"/>
          <p:nvPr/>
        </p:nvSpPr>
        <p:spPr>
          <a:xfrm>
            <a:off x="800100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Champion/Owner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F173BE5E-9059-4683-93A0-8911FD78EF69}"/>
              </a:ext>
            </a:extLst>
          </p:cNvPr>
          <p:cNvSpPr txBox="1">
            <a:spLocks/>
          </p:cNvSpPr>
          <p:nvPr/>
        </p:nvSpPr>
        <p:spPr>
          <a:xfrm>
            <a:off x="7467600" y="990600"/>
            <a:ext cx="4353859" cy="50522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n-US" sz="1600" dirty="0"/>
              <a:t>______________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7.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8.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1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9.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10.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11.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35822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762C-4E70-4DDF-AD9B-B77065B5E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CFCA4-85BD-44FE-99DC-B2D79024B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53848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Are LFL firm 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Transmission Allocation Cost for LFL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Provisions for Standby Service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Requiring to register as CLRs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Evaluate the pros and cons of LFLs* participating in SCED vs. responding passively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Should LFLs be required to register as CLRs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Should there by rules requiring CLRs to be available for SCED </a:t>
            </a:r>
            <a:r>
              <a:rPr lang="en-US" sz="1600" dirty="0" err="1">
                <a:solidFill>
                  <a:schemeClr val="tx1"/>
                </a:solidFill>
              </a:rPr>
              <a:t>distpatch</a:t>
            </a:r>
            <a:endParaRPr lang="en-US" sz="1600" dirty="0">
              <a:solidFill>
                <a:schemeClr val="tx1"/>
              </a:solidFill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Evaluate the need for rules prohibiting the switching between CLR and non-CLR participation and/or nodal and Load Zone settlement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Evaluate need for nodal settlement of LFLs not participating in SCED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If LFLs not required to be CLRs/dispatched by SCED, identify other potential process or tools for deployment of the LFLs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>
              <a:solidFill>
                <a:srgbClr val="0070C0"/>
              </a:solidFill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A4DA1-405A-4F11-AC8B-7B08A3453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66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Interconnection /Planning Issues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90601"/>
            <a:ext cx="70612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Process for efficient Interconnection of Large Loads (LFL1)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Define LFL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Define Interruptible Load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Long term threshold for LFL 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Responsibilities during Interconnection (LFL3)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Tracking and reporting of Large Loads (LFL3)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How should BTM loads be considered for Resource Adequacy reports Milestone for incorporating Large Loads in Planning cases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Incorporation of LFL into GTC and GTL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Impacts on Frequency for tripping of Large Loads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Voltage Control impacts of LFL ramping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Forecasting of LFL in studies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>
                <a:solidFill>
                  <a:schemeClr val="tx1"/>
                </a:solidFill>
              </a:rPr>
              <a:t>RMR considerations for LFL *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D8C4012A-7898-95F3-AD99-57A5F669F612}"/>
              </a:ext>
            </a:extLst>
          </p:cNvPr>
          <p:cNvSpPr txBox="1">
            <a:spLocks/>
          </p:cNvSpPr>
          <p:nvPr/>
        </p:nvSpPr>
        <p:spPr>
          <a:xfrm>
            <a:off x="7457141" y="990601"/>
            <a:ext cx="4353859" cy="50522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200" dirty="0"/>
              <a:t>______________ 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7925E9-0F27-C4F2-AC36-0B794187AC43}"/>
              </a:ext>
            </a:extLst>
          </p:cNvPr>
          <p:cNvSpPr txBox="1"/>
          <p:nvPr/>
        </p:nvSpPr>
        <p:spPr>
          <a:xfrm>
            <a:off x="800100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Champion/Owner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A80EC-ACCD-438C-9DD0-CA1EF481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C3C8E-5854-4148-BA12-BCC120485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6680200" cy="5052221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Evaluate rules and process changes that may be necessary for considering LFLs, particularly those modeled as CLRs/SCED dispatchable, in near-term reliability studies, including the Reliability Unit Commitment (RUC) process.*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RUC system changes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What forecasting in studies for LFL</a:t>
            </a:r>
          </a:p>
          <a:p>
            <a:pPr lvl="1">
              <a:buFont typeface="+mj-lt"/>
              <a:buAutoNum type="arabicPeriod"/>
            </a:pPr>
            <a:r>
              <a:rPr lang="en-US" sz="1400" dirty="0"/>
              <a:t>What processes to use for LFL(AAN)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CLR/Interruptible Load on firm load shed obligations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BTM Load treatment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TSP LFL treatment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Outage coordination impacts for LFL</a:t>
            </a:r>
            <a:endParaRPr lang="en-US" sz="1600" dirty="0">
              <a:solidFill>
                <a:srgbClr val="0070C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sz="1600" dirty="0"/>
              <a:t>UFLS impacts of LFL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BTM Load treatment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LFL treatment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Ramp limits of LFL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Use of regulation due to Load switching up and down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RAS and CMP impacts of LFL</a:t>
            </a:r>
          </a:p>
          <a:p>
            <a:pPr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LFL Shed prior to/during EEA *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F0CF4-CC91-48B7-AFF6-0C74B003D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E74EFFD9-B718-4BC4-3630-17EF01C40B73}"/>
              </a:ext>
            </a:extLst>
          </p:cNvPr>
          <p:cNvSpPr txBox="1">
            <a:spLocks/>
          </p:cNvSpPr>
          <p:nvPr/>
        </p:nvSpPr>
        <p:spPr>
          <a:xfrm>
            <a:off x="7467600" y="990600"/>
            <a:ext cx="4353859" cy="50522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1. ______________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/>
          </a:p>
          <a:p>
            <a:pPr marL="0" indent="0">
              <a:spcBef>
                <a:spcPts val="600"/>
              </a:spcBef>
              <a:buNone/>
            </a:pPr>
            <a:endParaRPr lang="en-US" sz="2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2. ______________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3. ______________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4. ______________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endParaRPr lang="en-US" sz="2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5. ______________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6. ______________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7. ______________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8. ______________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8740D2-D76A-AA07-BBE7-8489A67063AD}"/>
              </a:ext>
            </a:extLst>
          </p:cNvPr>
          <p:cNvSpPr txBox="1"/>
          <p:nvPr/>
        </p:nvSpPr>
        <p:spPr>
          <a:xfrm>
            <a:off x="800100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Champion/Owner</a:t>
            </a:r>
          </a:p>
        </p:txBody>
      </p:sp>
    </p:spTree>
    <p:extLst>
      <p:ext uri="{BB962C8B-B14F-4D97-AF65-F5344CB8AC3E}">
        <p14:creationId xmlns:p14="http://schemas.microsoft.com/office/powerpoint/2010/main" val="2950050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8229E-3D96-4BC3-9DA5-D2E39D32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83192-E9BD-4845-872D-C0668C33D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66802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Forecasting of LFL in day ahead and real-time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Load forecast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/>
              <a:t>Resource Forecasting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AS methodology impacts of LFL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Possibly requiring CLR participation in SCED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Study the value of lost load and diversity of response across different LFLs.*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800" dirty="0">
                <a:solidFill>
                  <a:schemeClr val="tx1"/>
                </a:solidFill>
              </a:rPr>
              <a:t>Should SCED be run more frequently to address increased response and fluctuations from LFLs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Evaluate processes for AS and other Resource awards for LFLs, specifically BTM LFLs*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Evaluate telemetry, metering, COP, and other market submission requirements for LFLs*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sz="1800" dirty="0">
                <a:solidFill>
                  <a:schemeClr val="tx1"/>
                </a:solidFill>
              </a:rPr>
              <a:t>Any corresponding Business Practice Manual updates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72666-F1FE-4390-8FC5-8A26DD254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B70FED14-9544-E9FB-BBB1-495AA5EE4E51}"/>
              </a:ext>
            </a:extLst>
          </p:cNvPr>
          <p:cNvSpPr txBox="1">
            <a:spLocks/>
          </p:cNvSpPr>
          <p:nvPr/>
        </p:nvSpPr>
        <p:spPr>
          <a:xfrm>
            <a:off x="7467600" y="990600"/>
            <a:ext cx="4353859" cy="50522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1. ______________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2. ______________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3. ______________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4. ______________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dirty="0"/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5. ______________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200" dirty="0"/>
              <a:t> </a:t>
            </a:r>
            <a:endParaRPr lang="en-US" sz="32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200" dirty="0"/>
              <a:t>6. ______________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050" dirty="0"/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3DACE5-7BF5-706A-C4AE-30AEA2533B14}"/>
              </a:ext>
            </a:extLst>
          </p:cNvPr>
          <p:cNvSpPr txBox="1"/>
          <p:nvPr/>
        </p:nvSpPr>
        <p:spPr>
          <a:xfrm>
            <a:off x="800100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Champion/Owner</a:t>
            </a:r>
          </a:p>
        </p:txBody>
      </p:sp>
    </p:spTree>
    <p:extLst>
      <p:ext uri="{BB962C8B-B14F-4D97-AF65-F5344CB8AC3E}">
        <p14:creationId xmlns:p14="http://schemas.microsoft.com/office/powerpoint/2010/main" val="625452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29194-D2BA-4BD6-8286-BC47D015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Shed Table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B08F7B-FA86-4BE3-98B8-FBFFE71038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0" y="1135062"/>
            <a:ext cx="4946548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14D30-670D-4F8F-9615-B481E326B5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0CCD3A-75C9-4D21-821B-057C58539E37}"/>
              </a:ext>
            </a:extLst>
          </p:cNvPr>
          <p:cNvSpPr txBox="1"/>
          <p:nvPr/>
        </p:nvSpPr>
        <p:spPr>
          <a:xfrm>
            <a:off x="-25400" y="1524000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CLR/Interruptible Load on firm load shed obligations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1. BTM Load treatment</a:t>
            </a:r>
          </a:p>
          <a:p>
            <a:pPr lvl="1"/>
            <a:r>
              <a:rPr lang="en-US" dirty="0"/>
              <a:t>    Champion ___________________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2. </a:t>
            </a:r>
            <a:r>
              <a:rPr lang="en-US" sz="1800" dirty="0"/>
              <a:t>TSP LFL treatment</a:t>
            </a:r>
          </a:p>
          <a:p>
            <a:pPr lvl="1"/>
            <a:r>
              <a:rPr lang="en-US" dirty="0"/>
              <a:t>    Champion ___________________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88711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20BFA-5836-4E1D-A176-7C99D8F8D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Ahead and Outage Coordination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579F105-08A4-4A85-85E2-F50E248FF1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23074" y="1173162"/>
            <a:ext cx="6362526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68BC7-8DE4-4364-848B-780710AFC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A56AC5-C2DE-4856-800D-80A752435B57}"/>
              </a:ext>
            </a:extLst>
          </p:cNvPr>
          <p:cNvSpPr txBox="1"/>
          <p:nvPr/>
        </p:nvSpPr>
        <p:spPr>
          <a:xfrm>
            <a:off x="25400" y="2982962"/>
            <a:ext cx="5080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1. Outage coordination impacts for LFL</a:t>
            </a:r>
          </a:p>
          <a:p>
            <a:r>
              <a:rPr lang="en-US" sz="1800" dirty="0"/>
              <a:t>	Champion ____________</a:t>
            </a:r>
          </a:p>
          <a:p>
            <a:r>
              <a:rPr lang="en-US" sz="1800" dirty="0"/>
              <a:t>2. RAS and CMP impacts of LFL</a:t>
            </a:r>
          </a:p>
          <a:p>
            <a:r>
              <a:rPr lang="en-US" dirty="0"/>
              <a:t>	Champion ____________</a:t>
            </a:r>
          </a:p>
          <a:p>
            <a:r>
              <a:rPr lang="en-US" dirty="0"/>
              <a:t>3. Forecasting of LFL in day ahead and real-time</a:t>
            </a:r>
          </a:p>
          <a:p>
            <a:pPr lvl="1"/>
            <a:r>
              <a:rPr lang="en-US" dirty="0"/>
              <a:t>Load forecast</a:t>
            </a:r>
          </a:p>
          <a:p>
            <a:pPr lvl="1"/>
            <a:r>
              <a:rPr lang="en-US" dirty="0"/>
              <a:t>Resource Forecasting</a:t>
            </a:r>
          </a:p>
          <a:p>
            <a:pPr lvl="1"/>
            <a:r>
              <a:rPr lang="en-US" dirty="0"/>
              <a:t>	Champion ____________</a:t>
            </a:r>
          </a:p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4F2262-9563-47FA-B130-5C4061DA7F08}"/>
              </a:ext>
            </a:extLst>
          </p:cNvPr>
          <p:cNvSpPr txBox="1"/>
          <p:nvPr/>
        </p:nvSpPr>
        <p:spPr>
          <a:xfrm>
            <a:off x="25400" y="1295400"/>
            <a:ext cx="53976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Evaluate rules and process changes that may be necessary for considering LFLs, particularly those modeled as CLRs/SCED dispatchable, in near-term reliability studies, including the Reliability Unit Commitment (RUC) process.*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4BF58F-F081-4482-8FFD-B86C963FF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1610263"/>
            <a:ext cx="1873982" cy="126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024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7F26B-DABF-44C8-9638-3D6BB5D36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Support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E2C0D64-6FCE-48A9-B5F8-20E845F43D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5600" y="1173162"/>
            <a:ext cx="3399809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E23382-CFCE-42EE-AF10-1ED5E4BE25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EB2462-2437-4BE5-806D-D1125AF8D7D4}"/>
              </a:ext>
            </a:extLst>
          </p:cNvPr>
          <p:cNvSpPr txBox="1"/>
          <p:nvPr/>
        </p:nvSpPr>
        <p:spPr>
          <a:xfrm>
            <a:off x="619580" y="2057400"/>
            <a:ext cx="609872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Ramp limits of LFL</a:t>
            </a:r>
          </a:p>
          <a:p>
            <a:r>
              <a:rPr lang="en-US" dirty="0"/>
              <a:t>	Champion ____________</a:t>
            </a:r>
          </a:p>
          <a:p>
            <a:endParaRPr lang="en-US" sz="1800" dirty="0"/>
          </a:p>
          <a:p>
            <a:r>
              <a:rPr lang="en-US" sz="1800" dirty="0"/>
              <a:t>Use of regulation due to Load swing </a:t>
            </a:r>
          </a:p>
          <a:p>
            <a:r>
              <a:rPr lang="en-US" dirty="0"/>
              <a:t>	Champion ____________</a:t>
            </a:r>
          </a:p>
          <a:p>
            <a:endParaRPr lang="en-US" sz="1800" dirty="0"/>
          </a:p>
          <a:p>
            <a:r>
              <a:rPr lang="en-US" sz="1800" dirty="0"/>
              <a:t>UFLS impacts of LFL</a:t>
            </a:r>
          </a:p>
          <a:p>
            <a:pPr lvl="1"/>
            <a:r>
              <a:rPr lang="en-US" sz="1800" dirty="0"/>
              <a:t>BTM Load treatment</a:t>
            </a:r>
          </a:p>
          <a:p>
            <a:pPr lvl="1"/>
            <a:r>
              <a:rPr lang="en-US" sz="1800" dirty="0"/>
              <a:t>LFL treatment</a:t>
            </a:r>
          </a:p>
          <a:p>
            <a:pPr lvl="1"/>
            <a:r>
              <a:rPr lang="en-US" dirty="0"/>
              <a:t>	Champion ____________</a:t>
            </a:r>
          </a:p>
          <a:p>
            <a:endParaRPr lang="en-US" dirty="0"/>
          </a:p>
          <a:p>
            <a:r>
              <a:rPr lang="en-US" dirty="0"/>
              <a:t>AS methodology impacts of LFL</a:t>
            </a:r>
          </a:p>
          <a:p>
            <a:r>
              <a:rPr lang="en-US" dirty="0"/>
              <a:t>	Champion ____________</a:t>
            </a:r>
          </a:p>
          <a:p>
            <a:endParaRPr lang="en-US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201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0D8D3-996B-4AFE-ADA1-3CF4EFD10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Market tools impacts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BDD4596-5839-4465-A56F-5C8C4033A9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43700" y="1130580"/>
            <a:ext cx="4935500" cy="505301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32FF5-6658-43D3-9764-0E2B3DC59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961981-2359-4AE0-BEAE-C4FEFBA10633}"/>
              </a:ext>
            </a:extLst>
          </p:cNvPr>
          <p:cNvSpPr txBox="1"/>
          <p:nvPr/>
        </p:nvSpPr>
        <p:spPr>
          <a:xfrm>
            <a:off x="228600" y="1443841"/>
            <a:ext cx="60987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Possibly requiring CLR participation in SCED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*</a:t>
            </a:r>
          </a:p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	</a:t>
            </a:r>
            <a:r>
              <a:rPr lang="en-US" dirty="0"/>
              <a:t>Champion ____________</a:t>
            </a:r>
          </a:p>
          <a:p>
            <a:r>
              <a:rPr lang="en-US" dirty="0"/>
              <a:t>Study the value of Lost load and diversity.</a:t>
            </a:r>
          </a:p>
          <a:p>
            <a:r>
              <a:rPr lang="en-US" dirty="0"/>
              <a:t>	Champion ____________</a:t>
            </a:r>
          </a:p>
          <a:p>
            <a:r>
              <a:rPr lang="en-US" dirty="0"/>
              <a:t>Should SCED be run more frequently after LR deployment</a:t>
            </a:r>
          </a:p>
          <a:p>
            <a:pPr lvl="1"/>
            <a:r>
              <a:rPr lang="en-US" dirty="0"/>
              <a:t>	Champion ____________</a:t>
            </a:r>
          </a:p>
          <a:p>
            <a:r>
              <a:rPr lang="en-US" dirty="0"/>
              <a:t>AS awards where BTM LFL and Resources are awarded</a:t>
            </a:r>
          </a:p>
          <a:p>
            <a:r>
              <a:rPr lang="en-US" dirty="0"/>
              <a:t>	Champion ____________</a:t>
            </a:r>
          </a:p>
          <a:p>
            <a:r>
              <a:rPr lang="en-US" dirty="0"/>
              <a:t>LFL telemetry, metering and COP submission requirements for LFL</a:t>
            </a:r>
          </a:p>
          <a:p>
            <a:r>
              <a:rPr lang="en-US" dirty="0"/>
              <a:t>	Champion ____________</a:t>
            </a:r>
          </a:p>
          <a:p>
            <a:r>
              <a:rPr lang="en-US" dirty="0"/>
              <a:t>Business Practice Manual updates to account for LFL</a:t>
            </a:r>
          </a:p>
          <a:p>
            <a:r>
              <a:rPr lang="en-US" dirty="0"/>
              <a:t>	Champion ____________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85513F-6A47-4BDA-1214-B92B166A5C42}"/>
              </a:ext>
            </a:extLst>
          </p:cNvPr>
          <p:cNvSpPr txBox="1"/>
          <p:nvPr/>
        </p:nvSpPr>
        <p:spPr>
          <a:xfrm>
            <a:off x="609600" y="5334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could CLR be something other than SCED dispatchable. *</a:t>
            </a:r>
          </a:p>
        </p:txBody>
      </p:sp>
    </p:spTree>
    <p:extLst>
      <p:ext uri="{BB962C8B-B14F-4D97-AF65-F5344CB8AC3E}">
        <p14:creationId xmlns:p14="http://schemas.microsoft.com/office/powerpoint/2010/main" val="2446979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23007-35EB-43EB-9605-C59F1B31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Markets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15EE2-11D4-4E16-A70D-B64BA5DB0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6299200" cy="505222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Evaluate the need for rules prohibiting the switching between CLR and non-CLR participation and/or nodal and Load Zone settlement*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Identify any needs for metering requirements, specifically as it related to nodal vs. Load Zone settlement*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Evaluate the need for any mitigating measure needs to price oscillations or other related concerns due to fast LFL responses*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Determine if or how LFLs, specifically those modeled as CLRs, should be considered in constraint competitiveness test and Resource mitigation processes*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Study the value of lost load and diversity of response across different LFLs.*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Should SCED be run more frequently to address increased response and fluctuations from LFLs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>
                <a:solidFill>
                  <a:schemeClr val="tx1"/>
                </a:solidFill>
              </a:rPr>
              <a:t>Consider adjust energy settlement from current 15-minute process and weighting</a:t>
            </a:r>
          </a:p>
          <a:p>
            <a:pPr marL="857250" lvl="1" indent="-457200">
              <a:buFont typeface="+mj-lt"/>
              <a:buAutoNum type="alphaLcParenR"/>
            </a:pP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3C36D-E82E-43D9-974E-C88EE3684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077DB16-20D5-40EE-C76A-44983A1DB1CD}"/>
              </a:ext>
            </a:extLst>
          </p:cNvPr>
          <p:cNvSpPr txBox="1">
            <a:spLocks/>
          </p:cNvSpPr>
          <p:nvPr/>
        </p:nvSpPr>
        <p:spPr>
          <a:xfrm>
            <a:off x="7467600" y="990600"/>
            <a:ext cx="4353859" cy="505222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1600" dirty="0"/>
              <a:t>______________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2.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3.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4. ______________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/>
              <a:t>5. ______________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9F2DD2-433C-CE9F-B92E-9141C82E89C2}"/>
              </a:ext>
            </a:extLst>
          </p:cNvPr>
          <p:cNvSpPr txBox="1"/>
          <p:nvPr/>
        </p:nvSpPr>
        <p:spPr>
          <a:xfrm>
            <a:off x="8001000" y="381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Champion/Owner</a:t>
            </a:r>
          </a:p>
        </p:txBody>
      </p:sp>
    </p:spTree>
    <p:extLst>
      <p:ext uri="{BB962C8B-B14F-4D97-AF65-F5344CB8AC3E}">
        <p14:creationId xmlns:p14="http://schemas.microsoft.com/office/powerpoint/2010/main" val="32766080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5C1208F6-BC1F-4C31-86F0-9F9F80E121D5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9C53787C-D064-42E4-B2F3-57DA870F95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5" ma:contentTypeDescription="Create a new document." ma:contentTypeScope="" ma:versionID="bc086b1d27d1d5cd3200bec5c6f498fb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8523d3693b54b68b988c11fe32c00f5a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97deaf5a-01d9-4834-89d2-802f43df0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ded7f6be-006e-48d8-8435-0405bc84a9a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D150501-6051-4FAE-B447-19BC9BFEE0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 by 9 PUBLIC PowerPoint Template</Template>
  <TotalTime>1798</TotalTime>
  <Words>987</Words>
  <Application>Microsoft Office PowerPoint</Application>
  <PresentationFormat>Widescreen</PresentationFormat>
  <Paragraphs>195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Interconnection /Planning Issues</vt:lpstr>
      <vt:lpstr>Operations</vt:lpstr>
      <vt:lpstr>Operations continued</vt:lpstr>
      <vt:lpstr>Load Shed Table</vt:lpstr>
      <vt:lpstr>Day Ahead and Outage Coordination</vt:lpstr>
      <vt:lpstr>Frequency Support</vt:lpstr>
      <vt:lpstr>Operational Market tools impacts</vt:lpstr>
      <vt:lpstr>Markets Issues</vt:lpstr>
      <vt:lpstr>Markets Issues continued</vt:lpstr>
      <vt:lpstr>Policy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Blevins</dc:creator>
  <cp:lastModifiedBy>Bill Blevins</cp:lastModifiedBy>
  <cp:revision>23</cp:revision>
  <cp:lastPrinted>2016-01-21T20:53:15Z</cp:lastPrinted>
  <dcterms:created xsi:type="dcterms:W3CDTF">2022-05-03T14:14:14Z</dcterms:created>
  <dcterms:modified xsi:type="dcterms:W3CDTF">2022-05-17T21:54:38Z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</Properties>
</file>