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1" r:id="rId15"/>
    <p:sldId id="343" r:id="rId16"/>
    <p:sldId id="341" r:id="rId17"/>
    <p:sldId id="344" r:id="rId18"/>
    <p:sldId id="345" r:id="rId19"/>
    <p:sldId id="355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80" d="100"/>
          <a:sy n="80" d="100"/>
        </p:scale>
        <p:origin x="85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May 18,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3C9E1-EFF0-49F1-AC50-621B45206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75" y="1508491"/>
            <a:ext cx="8712108" cy="320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177C0C-047A-4A3A-82D7-6BD6AF2FA5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08" y="1097462"/>
            <a:ext cx="8443692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D8DFD6-9587-41EE-924A-0891F4AFA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15" y="1605373"/>
            <a:ext cx="8132769" cy="33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BEF496-EFB1-4FAD-850D-CC323AB4C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6400"/>
            <a:ext cx="8376630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A99620-505A-45A8-B593-E49E4B9B0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19200"/>
            <a:ext cx="7937680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11A89-598F-42A1-BF7A-C21911B7B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763905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895876-C126-4F1A-BF4E-F04CE91ED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763905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D70C6F-6A5A-4748-A019-61B097962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511442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BC6B97-2770-44AA-8679-8DADD117F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541276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Mar 2022 – Apr 2022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$ 935.1 million in March to $ 1,145.7 million in April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Forward Adjustment Factors and 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Real-Time and Day-Ahead Settlement Point prices in April than in March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$1,941.7 million to $1,875.6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increase in TPE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May 2021 -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Mar 2022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Apr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0F2774-0ED3-46AB-9341-E3172722A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007" y="990600"/>
            <a:ext cx="7577985" cy="354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Apr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08883C-81AF-4DBA-82D6-F6D4B8D1E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220" y="990600"/>
            <a:ext cx="7462151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2021- Apr 2022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F0F770-AD58-4DDA-84F5-86679A389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400" y="892512"/>
            <a:ext cx="8372757" cy="352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Mar 2022 - Apr 2022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349A45-A9A5-4909-A8A2-CBD46CF3B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23" y="990600"/>
            <a:ext cx="7605115" cy="407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Apr 2022*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3DBDD6-AE04-4403-939F-6308EE277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417" y="1211958"/>
            <a:ext cx="7260965" cy="356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Apr 2020- Apr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51C546-DB1A-43D9-A43F-165BE59F3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518" y="1066800"/>
            <a:ext cx="7437765" cy="357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DAF7E6-2B13-42B7-B78D-03FE6C8B9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00" y="1289404"/>
            <a:ext cx="8700600" cy="320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144593</TotalTime>
  <Words>645</Words>
  <Application>Microsoft Office PowerPoint</Application>
  <PresentationFormat>On-screen Show (4:3)</PresentationFormat>
  <Paragraphs>115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Mar 2022 – Apr 2022</vt:lpstr>
      <vt:lpstr>TPE and Forward Adjustment Factors May 2021- Apr 2022</vt:lpstr>
      <vt:lpstr>TPE/Real-Time &amp; Day-Ahead Daily Average Settlement Point Prices for HB_NORTH May 2021- Apr 2022</vt:lpstr>
      <vt:lpstr>Available Credit by Type Compared to Total Potential Exposure (TPE) Feb 2021- Apr 2022</vt:lpstr>
      <vt:lpstr>Discretionary Collateral Mar 2022 - Apr 2022</vt:lpstr>
      <vt:lpstr>TPE and Discretionary Collateral by Market Segment- Apr 2022*</vt:lpstr>
      <vt:lpstr>Discretionary Collateral by Market Segment Apr 2020- Apr 2022</vt:lpstr>
      <vt:lpstr>TPEA Coverage of Settlements May 2021– Mar 2022</vt:lpstr>
      <vt:lpstr>TPEA Coverage of Settlements May 2021– Mar 2022</vt:lpstr>
      <vt:lpstr>TPEA Coverage of Settlements May 2021– Mar 2022</vt:lpstr>
      <vt:lpstr>TPEA Coverage of Settlements May 2021– Mar 2022</vt:lpstr>
      <vt:lpstr>TPES Coverage of Settlements May 2021– Mar 2022</vt:lpstr>
      <vt:lpstr>TPEA Coverage of Settlements May 2021– Mar 2022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TPEA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921</cp:revision>
  <cp:lastPrinted>2019-06-18T19:02:16Z</cp:lastPrinted>
  <dcterms:created xsi:type="dcterms:W3CDTF">2016-01-21T15:20:31Z</dcterms:created>
  <dcterms:modified xsi:type="dcterms:W3CDTF">2022-05-17T15:54:45Z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