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67" r:id="rId7"/>
    <p:sldId id="268" r:id="rId8"/>
    <p:sldId id="269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557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62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Technology Working Group (TWG) meeting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Telecom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08000" y="243682"/>
            <a:ext cx="7264400" cy="518318"/>
          </a:xfrm>
        </p:spPr>
        <p:txBody>
          <a:bodyPr/>
          <a:lstStyle/>
          <a:p>
            <a:r>
              <a:rPr lang="en-US" dirty="0"/>
              <a:t>Update on ERCOT WAN Refresh Project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06400" y="990601"/>
            <a:ext cx="11557000" cy="5052221"/>
          </a:xfrm>
        </p:spPr>
        <p:txBody>
          <a:bodyPr/>
          <a:lstStyle/>
          <a:p>
            <a:pPr marL="0" indent="0">
              <a:buNone/>
            </a:pPr>
            <a:r>
              <a:rPr lang="en-US" sz="2000" b="1" u="sng" dirty="0"/>
              <a:t>Project</a:t>
            </a:r>
            <a:r>
              <a:rPr lang="en-US" sz="2000" dirty="0"/>
              <a:t>:  </a:t>
            </a:r>
          </a:p>
          <a:p>
            <a:r>
              <a:rPr lang="en-US" sz="2000" dirty="0"/>
              <a:t>ERCOT is replacing Legacy AT&amp;T TDM network with a dual T-Mobile MPLS and VoIP alternative</a:t>
            </a:r>
          </a:p>
          <a:p>
            <a:r>
              <a:rPr lang="en-US" sz="2000" dirty="0"/>
              <a:t>This will upgrade network to a more relevant technology and communication platform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u="sng" dirty="0"/>
              <a:t>Objectives</a:t>
            </a:r>
            <a:r>
              <a:rPr lang="en-US" sz="2000" dirty="0"/>
              <a:t>:</a:t>
            </a:r>
          </a:p>
          <a:p>
            <a:r>
              <a:rPr lang="en-US" sz="2000" dirty="0"/>
              <a:t>IP based network with hardware upgrades to Cisco 4331 routers</a:t>
            </a:r>
          </a:p>
          <a:p>
            <a:r>
              <a:rPr lang="en-US" sz="2000" dirty="0"/>
              <a:t>Improved engineering and diversity – Cisco clocking defect removed from the WAN</a:t>
            </a:r>
          </a:p>
          <a:p>
            <a:r>
              <a:rPr lang="en-US" sz="2000" dirty="0"/>
              <a:t>Voice communications updated to Voice over IP (VoIP) technology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u="sng" dirty="0"/>
              <a:t>Status</a:t>
            </a:r>
            <a:r>
              <a:rPr lang="en-US" sz="2000" dirty="0"/>
              <a:t>:  </a:t>
            </a:r>
          </a:p>
          <a:p>
            <a:r>
              <a:rPr lang="en-US" sz="2000" dirty="0"/>
              <a:t>WAN Refresh Project has completed as of mid-May</a:t>
            </a:r>
          </a:p>
          <a:p>
            <a:r>
              <a:rPr lang="en-US" sz="2000" dirty="0"/>
              <a:t>ATT Legacy TDM network has been completely decommissioned</a:t>
            </a:r>
          </a:p>
          <a:p>
            <a:r>
              <a:rPr lang="en-US" sz="2000" dirty="0"/>
              <a:t>All Market Participant (MP) voice lines are converted to VoIP between ERCOT and MP WAN routers (FXS handoff)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08000" y="243682"/>
            <a:ext cx="6578600" cy="518318"/>
          </a:xfrm>
        </p:spPr>
        <p:txBody>
          <a:bodyPr/>
          <a:lstStyle/>
          <a:p>
            <a:r>
              <a:rPr lang="en-US" dirty="0"/>
              <a:t>Update on ERCOT WAN Encryption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u="sng" dirty="0"/>
              <a:t>Project</a:t>
            </a:r>
            <a:r>
              <a:rPr lang="en-US" sz="2400" dirty="0"/>
              <a:t>:</a:t>
            </a:r>
          </a:p>
          <a:p>
            <a:r>
              <a:rPr lang="en-US" sz="2400" dirty="0"/>
              <a:t>To comply with NERC CIP-012, ERCOT is implementing an encrypted VPN tunnel overlay to all WAN Market Participant (MP) sites</a:t>
            </a:r>
          </a:p>
          <a:p>
            <a:pPr marL="0" indent="0">
              <a:buNone/>
            </a:pPr>
            <a:endParaRPr lang="en-US" sz="2400" b="1" u="sng" dirty="0"/>
          </a:p>
          <a:p>
            <a:pPr marL="0" indent="0">
              <a:buNone/>
            </a:pPr>
            <a:r>
              <a:rPr lang="en-US" sz="2400" b="1" u="sng" dirty="0"/>
              <a:t>Objectives</a:t>
            </a:r>
            <a:r>
              <a:rPr lang="en-US" sz="2400" dirty="0"/>
              <a:t>:</a:t>
            </a:r>
          </a:p>
          <a:p>
            <a:r>
              <a:rPr lang="en-US" sz="2400" dirty="0"/>
              <a:t>NERC CIP-012 compliance over entire ERCOT MP WAN</a:t>
            </a:r>
          </a:p>
          <a:p>
            <a:r>
              <a:rPr lang="en-US" sz="2400" dirty="0"/>
              <a:t>All data from ERCOT Data Centers to WAN MPs is traversing encrypted tunnels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u="sng" dirty="0"/>
              <a:t>Status</a:t>
            </a:r>
            <a:r>
              <a:rPr lang="en-US" sz="2400" dirty="0"/>
              <a:t>:</a:t>
            </a:r>
          </a:p>
          <a:p>
            <a:r>
              <a:rPr lang="en-US" sz="2400" dirty="0"/>
              <a:t>Project has completed as of mid-May</a:t>
            </a:r>
          </a:p>
          <a:p>
            <a:r>
              <a:rPr lang="en-US" sz="2400" dirty="0"/>
              <a:t>Market Notice W-X051822-01 Operations sent to MPs on May 18</a:t>
            </a:r>
            <a:r>
              <a:rPr lang="en-US" sz="2400" baseline="30000" dirty="0"/>
              <a:t>th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52929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08000" y="243682"/>
            <a:ext cx="8178800" cy="518318"/>
          </a:xfrm>
        </p:spPr>
        <p:txBody>
          <a:bodyPr/>
          <a:lstStyle/>
          <a:p>
            <a:r>
              <a:rPr lang="en-US" dirty="0"/>
              <a:t>Update on ERCOT WAN Managed Services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06400" y="767179"/>
            <a:ext cx="11379200" cy="5481221"/>
          </a:xfrm>
        </p:spPr>
        <p:txBody>
          <a:bodyPr/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ERCOT’s WAN Managed Services Provider (MSP) notified ERCOT they will Sunset their MSP services</a:t>
            </a:r>
          </a:p>
          <a:p>
            <a:pPr marL="0" indent="0">
              <a:buNone/>
            </a:pPr>
            <a:endParaRPr lang="en-US" sz="1800" b="1" u="sng" dirty="0"/>
          </a:p>
          <a:p>
            <a:pPr marL="0" indent="0">
              <a:buNone/>
            </a:pPr>
            <a:r>
              <a:rPr lang="en-US" sz="1800" b="1" u="sng" dirty="0"/>
              <a:t>Scope:</a:t>
            </a:r>
          </a:p>
          <a:p>
            <a:r>
              <a:rPr lang="en-US" sz="1800" dirty="0"/>
              <a:t>ERCOT initiating process for replacement MSP</a:t>
            </a:r>
          </a:p>
          <a:p>
            <a:r>
              <a:rPr lang="en-US" sz="1800" dirty="0"/>
              <a:t>If required, move MPs to new MSP carrier core network</a:t>
            </a:r>
          </a:p>
          <a:p>
            <a:r>
              <a:rPr lang="en-US" sz="1800" dirty="0"/>
              <a:t>ERCOT anticipates this will take between 6 to 18 months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b="1" u="sng" dirty="0"/>
              <a:t>Objectives</a:t>
            </a:r>
            <a:r>
              <a:rPr lang="en-US" sz="1800" dirty="0"/>
              <a:t>:</a:t>
            </a:r>
          </a:p>
          <a:p>
            <a:r>
              <a:rPr lang="en-US" sz="1800" dirty="0"/>
              <a:t>As we Sunset T-Mobile, ERCOT will ensure continuous operations with all MPs by maintaining High-Availability WAN connectivity</a:t>
            </a:r>
          </a:p>
          <a:p>
            <a:r>
              <a:rPr lang="en-US" sz="1800" dirty="0"/>
              <a:t>MPs will receive timely updates regarding this information</a:t>
            </a:r>
          </a:p>
          <a:p>
            <a:r>
              <a:rPr lang="en-US" sz="1800" dirty="0"/>
              <a:t>ERCOT will manage migration to new MSP and Network</a:t>
            </a:r>
          </a:p>
          <a:p>
            <a:r>
              <a:rPr lang="en-US" sz="1800" dirty="0"/>
              <a:t>ERCOT will work with each MP to migrate and verify all WAN related activities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5905277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1ED7B7B8-5774-4569-A810-363B3D6ADC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552</TotalTime>
  <Words>299</Words>
  <Application>Microsoft Office PowerPoint</Application>
  <PresentationFormat>Widescreen</PresentationFormat>
  <Paragraphs>50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Update on ERCOT WAN Refresh Project</vt:lpstr>
      <vt:lpstr>Update on ERCOT WAN Encryption</vt:lpstr>
      <vt:lpstr>Update on ERCOT WAN Managed Services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Jaksch, Todd</cp:lastModifiedBy>
  <cp:revision>67</cp:revision>
  <cp:lastPrinted>2016-01-21T20:53:15Z</cp:lastPrinted>
  <dcterms:created xsi:type="dcterms:W3CDTF">2016-01-21T15:20:31Z</dcterms:created>
  <dcterms:modified xsi:type="dcterms:W3CDTF">2022-05-16T21:31:22Z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