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29"/>
  </p:notesMasterIdLst>
  <p:handoutMasterIdLst>
    <p:handoutMasterId r:id="rId30"/>
  </p:handoutMasterIdLst>
  <p:sldIdLst>
    <p:sldId id="260" r:id="rId8"/>
    <p:sldId id="318" r:id="rId9"/>
    <p:sldId id="589" r:id="rId10"/>
    <p:sldId id="594" r:id="rId11"/>
    <p:sldId id="321" r:id="rId12"/>
    <p:sldId id="596" r:id="rId13"/>
    <p:sldId id="600" r:id="rId14"/>
    <p:sldId id="612" r:id="rId15"/>
    <p:sldId id="601" r:id="rId16"/>
    <p:sldId id="610" r:id="rId17"/>
    <p:sldId id="602" r:id="rId18"/>
    <p:sldId id="609" r:id="rId19"/>
    <p:sldId id="320" r:id="rId20"/>
    <p:sldId id="603" r:id="rId21"/>
    <p:sldId id="604" r:id="rId22"/>
    <p:sldId id="605" r:id="rId23"/>
    <p:sldId id="606" r:id="rId24"/>
    <p:sldId id="607" r:id="rId25"/>
    <p:sldId id="608" r:id="rId26"/>
    <p:sldId id="595" r:id="rId27"/>
    <p:sldId id="61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4" d="100"/>
          <a:sy n="114" d="100"/>
        </p:scale>
        <p:origin x="210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8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43307467620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37611945240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37611945240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Projects with Interface Change Requirements</a:t>
            </a:r>
          </a:p>
          <a:p>
            <a:r>
              <a:rPr lang="en-US" sz="2400" b="1" dirty="0"/>
              <a:t>NPRR1093, FFRA, Firm-Fuel, ECRS</a:t>
            </a:r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endParaRPr lang="en-US" dirty="0"/>
          </a:p>
          <a:p>
            <a:r>
              <a:rPr lang="en-US" dirty="0"/>
              <a:t>March 19,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Discussion of Confirming Market Readiness (FFRA/ECRS)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piloting improvements in communication and the MP feedback loop with FFRA since not backward compatible and creates reliability risk if not successful:</a:t>
            </a:r>
          </a:p>
          <a:p>
            <a:pPr marL="0" indent="0">
              <a:buNone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Early Market Notice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increase awareness of risks (not backward compatible) and MOTE testing activities that will be required and publicly posted (details in forthcoming market notice on May 20).</a:t>
            </a:r>
          </a:p>
          <a:p>
            <a:pPr>
              <a:buFontTx/>
              <a:buChar char="-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Longer MOTE Duration (extended from 4 weeks to 7 weeks)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Publication of successful submissions by QSEs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Weeks 1 &amp; 2 - No submission summary published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Weeks 3 &amp; 4 - Publish submission summary by QSE (target 50% success)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Weeks 5 &amp; 6 - Publish submission summary by QSE (target 75% success)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  7       - Publish submission summary by QSE (target 95% success)</a:t>
            </a:r>
          </a:p>
          <a:p>
            <a:pPr>
              <a:buFontTx/>
              <a:buChar char="-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25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Feedback for next TWG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plan for next TWG meeting: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 of changes and/or additional details for: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NPRR1093 (R3-May 2022 release)- </a:t>
            </a:r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</a:rPr>
              <a:t>post-launch update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(R5-Oct 2022 release)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 (late 2022)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(first half 2023 release)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Discussion of Market Readiness concepts for FFRA &amp; ECRS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new projects on horizon</a:t>
            </a: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open to feedback/questions for next TWG meeting</a:t>
            </a:r>
          </a:p>
          <a:p>
            <a:pPr lvl="1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can be directed to </a:t>
            </a:r>
            <a:r>
              <a:rPr lang="en-US" sz="1400" dirty="0">
                <a:hlinkClick r:id="rId2"/>
              </a:rPr>
              <a:t>Matt.Mereness@ercot.com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9581-6C74-425D-B36C-B511A7D0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983A-BFAC-4067-86D6-64BA8D18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 1093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ECA7-4F44-410A-A6E3-778579A6D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4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XSD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37968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External Web Services XSD V1.22_NPRR1093</a:t>
            </a:r>
          </a:p>
          <a:p>
            <a:r>
              <a:rPr lang="en-US" sz="2000" dirty="0" err="1"/>
              <a:t>ERCOTCommonTypes</a:t>
            </a:r>
            <a:endParaRPr lang="en-US" sz="20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71AFB8-AEBE-473A-9745-53CEAC936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3295"/>
            <a:ext cx="8610601" cy="28935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A423751-19FB-4ABA-B56D-A2B278F8087E}"/>
              </a:ext>
            </a:extLst>
          </p:cNvPr>
          <p:cNvSpPr/>
          <p:nvPr/>
        </p:nvSpPr>
        <p:spPr>
          <a:xfrm>
            <a:off x="952501" y="4345495"/>
            <a:ext cx="7860484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XSD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 err="1"/>
              <a:t>ERCOTCommonTypes</a:t>
            </a:r>
            <a:endParaRPr lang="en-US" sz="20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B55024-2C81-44DB-BFE9-2A61F36BC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48911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A423751-19FB-4ABA-B56D-A2B278F8087E}"/>
              </a:ext>
            </a:extLst>
          </p:cNvPr>
          <p:cNvSpPr/>
          <p:nvPr/>
        </p:nvSpPr>
        <p:spPr>
          <a:xfrm>
            <a:off x="750116" y="3157238"/>
            <a:ext cx="7860484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7D6D41-16FF-4DC5-83FB-ACB105FEB7E0}"/>
              </a:ext>
            </a:extLst>
          </p:cNvPr>
          <p:cNvSpPr/>
          <p:nvPr/>
        </p:nvSpPr>
        <p:spPr>
          <a:xfrm>
            <a:off x="914400" y="5210544"/>
            <a:ext cx="7860484" cy="3520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56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Interface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/>
              <a:t>EIP_External_Interface_Specifications_v1_22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9C5B07-358E-4737-91B2-75F525126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19201"/>
            <a:ext cx="4419600" cy="18576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AD0976-FD24-4F0B-96BC-47D6D33CF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3097853"/>
            <a:ext cx="5312948" cy="357663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369BC11-8C9B-4FAD-B323-6310BFB226BB}"/>
              </a:ext>
            </a:extLst>
          </p:cNvPr>
          <p:cNvSpPr/>
          <p:nvPr/>
        </p:nvSpPr>
        <p:spPr>
          <a:xfrm>
            <a:off x="2362200" y="4695985"/>
            <a:ext cx="5160548" cy="3332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60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Interface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/>
              <a:t>EIP_External_Interface_Specifications_v1_22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8201C5-2656-4392-849E-FCCC71E29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143000"/>
            <a:ext cx="3129024" cy="52028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DE7C515-0805-4EC9-AA75-5CE748651E1D}"/>
              </a:ext>
            </a:extLst>
          </p:cNvPr>
          <p:cNvSpPr/>
          <p:nvPr/>
        </p:nvSpPr>
        <p:spPr>
          <a:xfrm>
            <a:off x="2590800" y="4648200"/>
            <a:ext cx="3657600" cy="8146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74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Interface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/>
              <a:t>EIP_External_Interface_Specifications_v1_22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C57F0-7772-4F32-BE4F-3173C3E17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5772150" cy="51530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DE7C515-0805-4EC9-AA75-5CE748651E1D}"/>
              </a:ext>
            </a:extLst>
          </p:cNvPr>
          <p:cNvSpPr/>
          <p:nvPr/>
        </p:nvSpPr>
        <p:spPr>
          <a:xfrm>
            <a:off x="2057400" y="4270188"/>
            <a:ext cx="3657600" cy="8146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18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Interface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/>
              <a:t>EIP_External_Interface_Specifications_v1_22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341517-9636-4293-9A69-6734B4898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81232"/>
            <a:ext cx="5819775" cy="20193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DE7C515-0805-4EC9-AA75-5CE748651E1D}"/>
              </a:ext>
            </a:extLst>
          </p:cNvPr>
          <p:cNvSpPr/>
          <p:nvPr/>
        </p:nvSpPr>
        <p:spPr>
          <a:xfrm>
            <a:off x="2133600" y="3291672"/>
            <a:ext cx="3810000" cy="2135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94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6AA292-45FF-46F7-B352-23457A3C9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1276823"/>
            <a:ext cx="6067425" cy="5238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Interface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r>
              <a:rPr lang="en-US" sz="2000" dirty="0"/>
              <a:t>EIP_External_Interface_Specifications_v1_22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E7C515-0805-4EC9-AA75-5CE748651E1D}"/>
              </a:ext>
            </a:extLst>
          </p:cNvPr>
          <p:cNvSpPr/>
          <p:nvPr/>
        </p:nvSpPr>
        <p:spPr>
          <a:xfrm>
            <a:off x="2057400" y="3124200"/>
            <a:ext cx="3810000" cy="4800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9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Purpose</a:t>
            </a:r>
          </a:p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Protocol Projects with Upcoming Market Facing Changes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NPRR1093 Loads in Non-Spin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delivery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delivery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Discussion of Market Readiness concepts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for next TWG Meeting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Appendix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NPRR1093 Details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NPRR 1093 Market Validation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319832"/>
          </a:xfrm>
        </p:spPr>
        <p:txBody>
          <a:bodyPr/>
          <a:lstStyle/>
          <a:p>
            <a:r>
              <a:rPr lang="en-US" sz="2000" dirty="0"/>
              <a:t>MarketSubmissionValidationRules_NP4-450-NPRR1093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0573D-FB5A-4734-8DC8-DED35798A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37738"/>
            <a:ext cx="6619875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5675E-B044-42BD-AA59-7BF26446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Report Impact Summary – NPRR1093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B33DA6E-E7F9-47DA-B238-DFE114FEA7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8600" y="886460"/>
          <a:ext cx="8686800" cy="51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1446383811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31477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Change Summary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59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NP6-557-CD Group Assignments for NCLRs and Off-Line Generation Resources participating in NSRS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Report - Daily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Certified for QSEs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21939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829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NP6-323-CD Real-Time ORDC and Reliability Deployment Price Adders and Reserves by SCED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Modification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13221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Change: Addition of new column ‘RTNCLRNSCAP’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95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NP6-792-ER Historical Real Time ORDC and Reliability Deployment Price Adders and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Modification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13231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Change: Addition of new column ‘RTNCLRNSCAP’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433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NP8-385-ER Monthly Non-Spin NCLR Performance Report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Report - Monthly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Certified for QSEs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22069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255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NP3-911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2-Day Ancillary Services Disclosure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 File: 2d_Self_Arranged_AS_NSPNM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Modification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13057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Change: New CSV output file within the 2-Day Self-Arranged AS ‘2d_Self_Arranged_AS_NSPNM’ due to new NSPNM subtype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3867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NP3-966-ER 60D DAM Disclosure Report</a:t>
                      </a:r>
                    </a:p>
                    <a:p>
                      <a:pPr algn="l" fontAlgn="t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 file: 60-Day QSE-Specific Self-Arranged AS in DAM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Modification</a:t>
                      </a:r>
                    </a:p>
                    <a:p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13051</a:t>
                      </a:r>
                    </a:p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Change: Current NSPIN Column to be split out to account for new subtype of NSPNM</a:t>
                      </a:r>
                      <a:endParaRPr lang="en-US" sz="700" dirty="0">
                        <a:effectLst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41071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NP3-965-ER 60D SCED Disclosure Report</a:t>
                      </a:r>
                    </a:p>
                    <a:p>
                      <a:pPr algn="l" fontAlgn="t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 file: 60-Day QSE-Specific Self-Arranged AS in DAM</a:t>
                      </a:r>
                    </a:p>
                    <a:p>
                      <a:pPr algn="l" fontAlgn="t"/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Modification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ID: 13052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Change: Current NSPIN Column to be split out to account for new subtype of NSPNM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93620280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BA992-2F0F-4D17-9A6B-F829F0404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7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3D6E-CE91-4D60-8480-09C8231C8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Purpose for interface change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5E002-954C-447C-97E7-35DDE1554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BD094A3E-1CA9-431A-A07A-667413CFC7A2}"/>
              </a:ext>
            </a:extLst>
          </p:cNvPr>
          <p:cNvSpPr txBox="1">
            <a:spLocks/>
          </p:cNvSpPr>
          <p:nvPr/>
        </p:nvSpPr>
        <p:spPr>
          <a:xfrm>
            <a:off x="273076" y="1090368"/>
            <a:ext cx="8534400" cy="4319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800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Quick reminder: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Leveraging TWG forum to communicate Protocol project changes where MPs will be required to change their ERCOT interfaces.  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Target audience is Market Participant staff and/or vendors responsible for developing and deploying systems to adapt to market interface changes with ERCOT.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publishing interface changes earlier in project process and using this forum to share technical details, listen to feedback, and provide estimated project dates including MOTE availability and Go-Live dates.</a:t>
            </a:r>
          </a:p>
          <a:p>
            <a:pPr>
              <a:spcAft>
                <a:spcPts val="1200"/>
              </a:spcAft>
            </a:pP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 that this will not be the forum for project business details (will be in project readiness workshops).</a:t>
            </a:r>
          </a:p>
          <a:p>
            <a:endParaRPr lang="en-US" sz="1600" dirty="0"/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6CAAD08E-3803-42E0-AC98-1BE13370E38A}"/>
              </a:ext>
            </a:extLst>
          </p:cNvPr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E7085C4-D6A8-46D9-A1BA-F87C2DEFFCDB}" type="slidenum">
              <a:rPr lang="en-US" sz="900" smtClean="0">
                <a:solidFill>
                  <a:srgbClr val="FFFFFF"/>
                </a:solidFill>
                <a:latin typeface="Arial"/>
              </a:rPr>
              <a:pPr>
                <a:defRPr/>
              </a:pPr>
              <a:t>3</a:t>
            </a:fld>
            <a:endParaRPr lang="en-US" sz="9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747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NPRR1093 </a:t>
            </a:r>
            <a:br>
              <a:rPr lang="en-US" sz="2400" dirty="0"/>
            </a:br>
            <a:r>
              <a:rPr lang="en-US" sz="2400" dirty="0"/>
              <a:t>Load Resource Participation in Non-Spinning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Expands procurement of Non-Spin to include Load Resources</a:t>
            </a:r>
          </a:p>
          <a:p>
            <a:pPr lvl="1"/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“Allow Load Resources that are not Controllable Load Resources to participate in Non-Spinning Reserve so that additional capacity is available to ERCOT Operators for the upcoming winter and summer 2022.” excerpt from NPRR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Go-Live next week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worked to minimize interface changes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Relatively minor changes to Market MMS XML submission 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Changes limited to new values with AS Self-Arrangement and AS Trades for Non-Spin from Load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Backward compatible (traditional Non-Spin AS type remains the same)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changes to Telemetry/ICCP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Changes to Reports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Library of NPRR1093 Requirement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5410200"/>
          </a:xfrm>
        </p:spPr>
        <p:txBody>
          <a:bodyPr/>
          <a:lstStyle/>
          <a:p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Technical Specification Changes: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Posted at prior TWG </a:t>
            </a:r>
            <a:r>
              <a:rPr lang="en-US" sz="1200" dirty="0"/>
              <a:t>(</a:t>
            </a:r>
            <a:r>
              <a:rPr lang="en-US" sz="1200" dirty="0">
                <a:hlinkClick r:id="rId2"/>
              </a:rPr>
              <a:t>https://www.ercot.com/calendar/event?id=1643307467620</a:t>
            </a:r>
            <a:r>
              <a:rPr lang="en-US" sz="1800" dirty="0"/>
              <a:t>)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External_Web_Services_XSD_V1.22_NPRR1093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EIP_External_Interfaces_Specification_v1_22 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 the word doc leverages “gray boxed” language to capture multiple protocol changes.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MarketSubmissionValidationRules_NP4-450-NPRR1093</a:t>
            </a:r>
          </a:p>
          <a:p>
            <a:endParaRPr lang="en-US" sz="18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Transaction Changes (more detail in Appendix):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Trades (new type of Non-Spin, NSPNM)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Self-Arrangement (new type of Non-Spin, NSPNM)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Changes to market facing reports on next slide</a:t>
            </a:r>
          </a:p>
          <a:p>
            <a:pPr lvl="1"/>
            <a:endParaRPr lang="en-US" sz="1800" dirty="0"/>
          </a:p>
          <a:p>
            <a:r>
              <a:rPr lang="en-US" sz="1800" u="sng" dirty="0">
                <a:solidFill>
                  <a:srgbClr val="FF0000"/>
                </a:solidFill>
              </a:rPr>
              <a:t>Key Dates (in Market Notices also):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Project/Business workshop date: April 25, 2022 1-3pm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MOTE availability date May 5, 2022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MOTE support calls May 12, 2022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Go-Live date: May 26, 2022</a:t>
            </a:r>
          </a:p>
          <a:p>
            <a:pPr lvl="1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6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FFRA (in NPRR863)</a:t>
            </a:r>
            <a:br>
              <a:rPr lang="en-US" sz="2400" dirty="0"/>
            </a:br>
            <a:r>
              <a:rPr lang="en-US" sz="2400" dirty="0"/>
              <a:t>Fast-Frequency Response Advancement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Incorporates Fast-Frequency Response into Response Reserves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Project scheduled for October 2022 Go-Live in R5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Originally was planned for go-live Dec 2021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in re-planning stages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specifications previously published are still valid for FFRA changes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detailed content from </a:t>
            </a:r>
            <a:r>
              <a:rPr lang="en-US" sz="1200" dirty="0">
                <a:hlinkClick r:id="rId2"/>
              </a:rPr>
              <a:t>12/7/2021 workshop </a:t>
            </a:r>
            <a:endParaRPr lang="en-US" sz="1200" dirty="0"/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Creates 3 sub-types of RRS products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Structural changes to XML and telemetry additions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Changes affect all QSEs that schedule/sell/buy AS (not backward compatible)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Planning for extending time in MOTE (time for QSE break/fix)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piloting technical market readiness options to mitigate risk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Library of FFRA Requirement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Reminder of specs posted in library zip file at </a:t>
            </a:r>
            <a:r>
              <a:rPr lang="en-US" sz="1800" dirty="0">
                <a:hlinkClick r:id="rId2"/>
              </a:rPr>
              <a:t>12/7/2021 workshop </a:t>
            </a:r>
            <a:endParaRPr lang="en-US" sz="1800" dirty="0"/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MarketSubmissionValidationRules_NP4-450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External Web Services XSD V1.21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EIP External Interfaces Specification v1.21 (FFR &amp; DGR)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ERCOT_Nodal_ICCP_Communications_Handbook_v3_11_Change_Upd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Day Reports XSD v6.xx –Excerpt for workshop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Disclosure Reports Column Definitions Guide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u="sng" dirty="0">
                <a:solidFill>
                  <a:srgbClr val="FF0000"/>
                </a:solidFill>
              </a:rPr>
              <a:t>Estimated Key Dates (will be in future Market Notices also):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Project/Business workshop dates and cutover details: TBD- Late-July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MOTE availability dates: mid-Aug through Sep2022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Market notice this week describes MOTE expectations for AS Qualified QSEs</a:t>
            </a:r>
          </a:p>
          <a:p>
            <a:pPr lvl="3"/>
            <a:r>
              <a:rPr lang="en-US" sz="1050" dirty="0">
                <a:solidFill>
                  <a:srgbClr val="FF0000"/>
                </a:solidFill>
              </a:rPr>
              <a:t>Weeks 1 &amp; 2 - No submission summary published</a:t>
            </a:r>
          </a:p>
          <a:p>
            <a:pPr lvl="3"/>
            <a:r>
              <a:rPr lang="en-US" sz="1050" dirty="0">
                <a:solidFill>
                  <a:srgbClr val="FF0000"/>
                </a:solidFill>
              </a:rPr>
              <a:t>Weeks 3 &amp; 4 - Publish submission summary by QSE (target 50% success)</a:t>
            </a:r>
          </a:p>
          <a:p>
            <a:pPr lvl="3"/>
            <a:r>
              <a:rPr lang="en-US" sz="1050" dirty="0">
                <a:solidFill>
                  <a:srgbClr val="FF0000"/>
                </a:solidFill>
              </a:rPr>
              <a:t>Weeks 5 &amp; 6 - Publish submission summary by QSE (target 75% success)</a:t>
            </a:r>
          </a:p>
          <a:p>
            <a:pPr lvl="3"/>
            <a:r>
              <a:rPr lang="en-US" sz="1050" dirty="0">
                <a:solidFill>
                  <a:srgbClr val="FF0000"/>
                </a:solidFill>
              </a:rPr>
              <a:t>Week   7       - Publish submission summary by QSE (target 95% success)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Go-Live date: R5/October 2022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4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Firm Fuel Supply Service NPRR1120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Firm Fuel Supply will be procured outside of ERCOT systems (via RFP)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Deliver in late 2022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 Interface Impacts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Daily submissions will be required for awarded QSEs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Plan to leverage “Availability Plan” XML Transaction 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Adds another type to Availability Plan submission 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Current types for Black Start, RMR, and Synchronous Condenser Resources)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will share specifications as soon as Business Requirements completed by ERCOT.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7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ECRS (in NPRR863)</a:t>
            </a:r>
            <a:br>
              <a:rPr lang="en-US" sz="2400" dirty="0"/>
            </a:br>
            <a:r>
              <a:rPr lang="en-US" sz="2400" dirty="0"/>
              <a:t>ERCOT Contingency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Incorporates new 10-minute Ancillary Service (ERCOT Contingency Reserve Service).</a:t>
            </a:r>
          </a:p>
          <a:p>
            <a:r>
              <a:rPr lang="en-US" sz="2000">
                <a:solidFill>
                  <a:srgbClr val="FF0000"/>
                </a:solidFill>
              </a:rPr>
              <a:t>Project initiated </a:t>
            </a:r>
            <a:r>
              <a:rPr lang="en-US" sz="2000" dirty="0">
                <a:solidFill>
                  <a:srgbClr val="FF0000"/>
                </a:solidFill>
              </a:rPr>
              <a:t>and targeting 2023 Go-Live in first half of year.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Impacts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Similar to FFRA in terms of level of changes as this new Ancillary Service will impact all AS-related submissions and not be backward compatible.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sharing high-level schedule and impacts so MPs can plan for development resources and budget as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70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276069</TotalTime>
  <Words>1425</Words>
  <Application>Microsoft Office PowerPoint</Application>
  <PresentationFormat>On-screen Show (4:3)</PresentationFormat>
  <Paragraphs>202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1_Custom Design</vt:lpstr>
      <vt:lpstr>Office Theme</vt:lpstr>
      <vt:lpstr>Custom Design</vt:lpstr>
      <vt:lpstr>1_Office Theme</vt:lpstr>
      <vt:lpstr>PowerPoint Presentation</vt:lpstr>
      <vt:lpstr>Outline</vt:lpstr>
      <vt:lpstr>Purpose for interface change discussion</vt:lpstr>
      <vt:lpstr>NPRR1093  Load Resource Participation in Non-Spinning Reserve</vt:lpstr>
      <vt:lpstr>Library of NPRR1093 Requirement Changes</vt:lpstr>
      <vt:lpstr>FFRA (in NPRR863) Fast-Frequency Response Advancement Project</vt:lpstr>
      <vt:lpstr>Library of FFRA Requirement Changes</vt:lpstr>
      <vt:lpstr>Firm Fuel Supply Service NPRR1120 </vt:lpstr>
      <vt:lpstr>ECRS (in NPRR863) ERCOT Contingency Reserve Service</vt:lpstr>
      <vt:lpstr>Discussion of Confirming Market Readiness (FFRA/ECRS)</vt:lpstr>
      <vt:lpstr>Feedback for next TWG Meeting</vt:lpstr>
      <vt:lpstr>Appendix</vt:lpstr>
      <vt:lpstr>NPRR 1093 XSD changes</vt:lpstr>
      <vt:lpstr>NPRR 1093 XSD changes</vt:lpstr>
      <vt:lpstr>NPRR 1093 Interface changes</vt:lpstr>
      <vt:lpstr>NPRR 1093 Interface changes</vt:lpstr>
      <vt:lpstr>NPRR 1093 Interface changes</vt:lpstr>
      <vt:lpstr>NPRR 1093 Interface changes</vt:lpstr>
      <vt:lpstr>NPRR 1093 Interface changes</vt:lpstr>
      <vt:lpstr>NPRR 1093 Market Validation Changes</vt:lpstr>
      <vt:lpstr>Report Impact Summary – NPRR1093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2808</cp:revision>
  <cp:lastPrinted>2020-02-05T17:47:59Z</cp:lastPrinted>
  <dcterms:created xsi:type="dcterms:W3CDTF">2016-01-21T15:20:31Z</dcterms:created>
  <dcterms:modified xsi:type="dcterms:W3CDTF">2022-05-16T20:53:09Z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