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2"/>
  </p:notesMasterIdLst>
  <p:sldIdLst>
    <p:sldId id="256" r:id="rId6"/>
    <p:sldId id="289" r:id="rId7"/>
    <p:sldId id="291" r:id="rId8"/>
    <p:sldId id="290" r:id="rId9"/>
    <p:sldId id="292" r:id="rId10"/>
    <p:sldId id="264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 smtClean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 smtClean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b="1" i="0" kern="0" dirty="0" smtClean="0">
                <a:latin typeface="Tahoma" pitchFamily="84" charset="0"/>
              </a:rPr>
              <a:t>Monitoring and Control</a:t>
            </a:r>
            <a:endParaRPr lang="en-US" b="1" i="0" kern="0" dirty="0">
              <a:latin typeface="Tahoma" pitchFamily="8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 smtClean="0">
                <a:latin typeface="Tahoma" pitchFamily="84" charset="0"/>
              </a:rPr>
              <a:t> </a:t>
            </a: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endParaRPr lang="en-US" sz="2000" i="0" kern="0" dirty="0" smtClean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 smtClean="0">
                <a:latin typeface="Tahoma" pitchFamily="84" charset="0"/>
              </a:rPr>
              <a:t>Wei Qiu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 smtClean="0">
                <a:latin typeface="Tahoma" pitchFamily="84" charset="0"/>
              </a:rPr>
              <a:t>ERCOT TWG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 smtClean="0">
                <a:latin typeface="Tahoma" pitchFamily="84" charset="0"/>
              </a:rPr>
              <a:t>May 19, 2022</a:t>
            </a:r>
            <a:endParaRPr lang="en-US" sz="2000" i="0" kern="0" dirty="0">
              <a:latin typeface="Tahoma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/>
              <a:t>“Loss of Monitoring and/or Control”</a:t>
            </a:r>
          </a:p>
          <a:p>
            <a:r>
              <a:rPr lang="en-US" dirty="0" smtClean="0"/>
              <a:t>Lack of definitions</a:t>
            </a:r>
          </a:p>
          <a:p>
            <a:r>
              <a:rPr lang="en-US" dirty="0" smtClean="0"/>
              <a:t>Different understanding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/>
              <a:t>The ability </a:t>
            </a:r>
            <a:r>
              <a:rPr lang="en-US" dirty="0"/>
              <a:t>to </a:t>
            </a:r>
            <a:r>
              <a:rPr lang="en-US" dirty="0" smtClean="0"/>
              <a:t>accurately receive </a:t>
            </a:r>
            <a:r>
              <a:rPr lang="en-US" dirty="0"/>
              <a:t>relevant </a:t>
            </a:r>
            <a:r>
              <a:rPr lang="en-US" dirty="0" smtClean="0"/>
              <a:t>information about </a:t>
            </a:r>
            <a:r>
              <a:rPr lang="en-US" dirty="0"/>
              <a:t>the </a:t>
            </a:r>
            <a:r>
              <a:rPr lang="en-US" dirty="0" smtClean="0"/>
              <a:t>BES in </a:t>
            </a:r>
            <a:r>
              <a:rPr lang="en-US" dirty="0" smtClean="0">
                <a:solidFill>
                  <a:srgbClr val="FF0000"/>
                </a:solidFill>
              </a:rPr>
              <a:t>Real Time </a:t>
            </a:r>
            <a:r>
              <a:rPr lang="en-US" dirty="0" smtClean="0"/>
              <a:t>and evaluate system conditions using Real-time data to assess existing (pre-Contingency) and potential (post-Contingency) operating conditions to maintain reliability of the BES. This could include, but not be limited to, the ability to evaluate:</a:t>
            </a:r>
            <a:endParaRPr lang="en-US" dirty="0"/>
          </a:p>
          <a:p>
            <a:pPr lvl="1"/>
            <a:r>
              <a:rPr lang="en-US" dirty="0"/>
              <a:t>the current </a:t>
            </a:r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current status and </a:t>
            </a:r>
            <a:r>
              <a:rPr lang="en-US" dirty="0" smtClean="0"/>
              <a:t>capabilities of the generators</a:t>
            </a:r>
          </a:p>
          <a:p>
            <a:pPr lvl="1"/>
            <a:r>
              <a:rPr lang="en-US" dirty="0"/>
              <a:t>the availability of generating operating reserves in real time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current status (open or closed) and real and reactive power flows on the BES tie-lines and </a:t>
            </a:r>
            <a:r>
              <a:rPr lang="en-US" dirty="0" smtClean="0"/>
              <a:t>facilities</a:t>
            </a:r>
          </a:p>
          <a:p>
            <a:pPr lvl="1"/>
            <a:r>
              <a:rPr lang="en-US" dirty="0"/>
              <a:t>the current voltage profile</a:t>
            </a:r>
            <a:endParaRPr lang="en-US" dirty="0" smtClean="0"/>
          </a:p>
          <a:p>
            <a:pPr lvl="1"/>
            <a:r>
              <a:rPr lang="en-US" dirty="0" smtClean="0"/>
              <a:t>resource balance </a:t>
            </a:r>
            <a:r>
              <a:rPr lang="en-US" dirty="0"/>
              <a:t>in real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35297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The ability to </a:t>
            </a:r>
            <a:r>
              <a:rPr lang="en-US" dirty="0" smtClean="0"/>
              <a:t>take and/or direct actions to maintain </a:t>
            </a:r>
            <a:r>
              <a:rPr lang="en-US" dirty="0"/>
              <a:t>the reliability of </a:t>
            </a:r>
            <a:r>
              <a:rPr lang="en-US" dirty="0" smtClean="0"/>
              <a:t>the BES in </a:t>
            </a:r>
            <a:r>
              <a:rPr lang="en-US" dirty="0" smtClean="0">
                <a:solidFill>
                  <a:srgbClr val="FF0000"/>
                </a:solidFill>
              </a:rPr>
              <a:t>Real Time </a:t>
            </a:r>
            <a:r>
              <a:rPr lang="en-US" dirty="0" smtClean="0"/>
              <a:t>via </a:t>
            </a:r>
            <a:r>
              <a:rPr lang="en-US" dirty="0"/>
              <a:t>entity actions or by issuing Operating </a:t>
            </a:r>
            <a:r>
              <a:rPr lang="en-US" dirty="0" smtClean="0"/>
              <a:t>Instructions. </a:t>
            </a:r>
            <a:r>
              <a:rPr lang="en-US" dirty="0"/>
              <a:t>This could include, but not be limited to, the ability </a:t>
            </a:r>
            <a:r>
              <a:rPr lang="en-US" dirty="0" smtClean="0"/>
              <a:t>to </a:t>
            </a:r>
            <a:r>
              <a:rPr lang="en-US" dirty="0"/>
              <a:t>maintain and/or adjust:</a:t>
            </a:r>
          </a:p>
          <a:p>
            <a:pPr lvl="1"/>
            <a:r>
              <a:rPr lang="en-US" dirty="0" smtClean="0"/>
              <a:t>ACE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BES voltage profile </a:t>
            </a:r>
            <a:r>
              <a:rPr lang="en-US" dirty="0" smtClean="0"/>
              <a:t>using </a:t>
            </a:r>
            <a:r>
              <a:rPr lang="en-US" dirty="0"/>
              <a:t>available reactive resources</a:t>
            </a:r>
          </a:p>
          <a:p>
            <a:pPr lvl="1"/>
            <a:r>
              <a:rPr lang="en-US" dirty="0" smtClean="0"/>
              <a:t>BES </a:t>
            </a:r>
            <a:r>
              <a:rPr lang="en-US" dirty="0"/>
              <a:t>facility line flows and voltages within IROLs, SOLs and facility ratings using available generation dispatch, re-dispatch or load shedding as </a:t>
            </a:r>
            <a:r>
              <a:rPr lang="en-US" dirty="0" smtClean="0"/>
              <a:t>necessary</a:t>
            </a:r>
          </a:p>
          <a:p>
            <a:pPr lvl="1"/>
            <a:r>
              <a:rPr lang="en-US" dirty="0" smtClean="0"/>
              <a:t>Facility </a:t>
            </a:r>
            <a:r>
              <a:rPr lang="en-US" dirty="0"/>
              <a:t>output and adjust in accordance to agree upon </a:t>
            </a:r>
            <a:r>
              <a:rPr lang="en-US" dirty="0" smtClean="0"/>
              <a:t>schedules</a:t>
            </a:r>
            <a:endParaRPr lang="en-US" dirty="0"/>
          </a:p>
          <a:p>
            <a:pPr lvl="1"/>
            <a:r>
              <a:rPr lang="en-US" dirty="0" smtClean="0"/>
              <a:t>Planned </a:t>
            </a:r>
            <a:r>
              <a:rPr lang="en-US" dirty="0"/>
              <a:t>transmission facility </a:t>
            </a:r>
            <a:r>
              <a:rPr lang="en-US" dirty="0" smtClean="0"/>
              <a:t>outages based </a:t>
            </a:r>
            <a:r>
              <a:rPr lang="en-US" dirty="0"/>
              <a:t>on current transmission system conditions and any unplanned element losses (generation or transmission) that could affect the reliability of the current plan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Draft -- Done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Comments -- ongoing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Approval --- NERC </a:t>
            </a:r>
            <a:r>
              <a:rPr lang="en-US" dirty="0" smtClean="0"/>
              <a:t>Event Analysis Subcommittee (</a:t>
            </a:r>
            <a:r>
              <a:rPr lang="en-US" dirty="0" smtClean="0"/>
              <a:t>EAS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ERO Event Analysis Process Document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 smtClean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 smtClean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 smtClean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1EF14B-9FC4-4933-9DF9-300B895476B4}">
  <ds:schemaRefs>
    <ds:schemaRef ds:uri="a614bff7-06ef-4380-81cc-ebb8f858167d"/>
    <ds:schemaRef ds:uri="http://schemas.microsoft.com/office/infopath/2007/PartnerControls"/>
    <ds:schemaRef ds:uri="be72bb46-7b96-43f6-b3d2-cb56bca42853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276</Words>
  <Application>Microsoft Office PowerPoint</Application>
  <PresentationFormat>On-screen Show (4:3)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Lucida Grande</vt:lpstr>
      <vt:lpstr>Tahoma</vt:lpstr>
      <vt:lpstr>Verdana</vt:lpstr>
      <vt:lpstr>Wingdings</vt:lpstr>
      <vt:lpstr>NERCTheme</vt:lpstr>
      <vt:lpstr>PowerPoint Presentation</vt:lpstr>
      <vt:lpstr>Challenges</vt:lpstr>
      <vt:lpstr>Monitoring</vt:lpstr>
      <vt:lpstr>Control</vt:lpstr>
      <vt:lpstr>Status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2022-05-10T16:38:26Z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