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8" r:id="rId7"/>
    <p:sldId id="269" r:id="rId8"/>
    <p:sldId id="27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Modeling Upgrade to CIM16: Application and Data Products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fld id="{7E92964A-7690-4879-83EA-272C3DB10A14}" type="datetime4">
              <a:rPr lang="en-US" smtClean="0">
                <a:solidFill>
                  <a:schemeClr val="tx2"/>
                </a:solidFill>
              </a:rPr>
              <a:t>May 16, 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1"/>
            <a:ext cx="11658600" cy="4953000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2000" dirty="0"/>
              <a:t>Since 2010, the Network Model Management System (NMMS) produces models using the CIM10 schema (with customizations)</a:t>
            </a:r>
          </a:p>
          <a:p>
            <a:pPr lvl="1"/>
            <a:r>
              <a:rPr lang="en-US" sz="2000" dirty="0"/>
              <a:t>In 2021, a process was developed a post-process to translate a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is formalizing a project to enhance NMMS to natively produce CIM16 model files</a:t>
            </a:r>
          </a:p>
          <a:p>
            <a:pPr lvl="1"/>
            <a:r>
              <a:rPr lang="en-US" sz="2000" dirty="0"/>
              <a:t>Reduce the need for ERCOT-specific legacy code in vendor applications</a:t>
            </a:r>
          </a:p>
          <a:p>
            <a:pPr lvl="1"/>
            <a:r>
              <a:rPr lang="en-US" sz="2000" dirty="0"/>
              <a:t>Currently collecting vendor estimates and determining resource loading</a:t>
            </a:r>
          </a:p>
          <a:p>
            <a:pPr lvl="1"/>
            <a:r>
              <a:rPr lang="en-US" sz="2000" dirty="0"/>
              <a:t>Tentatively scheduled to start in first half of 2023</a:t>
            </a:r>
          </a:p>
          <a:p>
            <a:pPr lvl="1"/>
            <a:r>
              <a:rPr lang="en-US" sz="2000" dirty="0"/>
              <a:t>Project duration is estimated at 18-24 months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10287000" cy="4518822"/>
          </a:xfrm>
        </p:spPr>
        <p:txBody>
          <a:bodyPr/>
          <a:lstStyle/>
          <a:p>
            <a:r>
              <a:rPr lang="en-US" sz="2800" dirty="0"/>
              <a:t>Any processes utilizing files directly-created from NMMS will need to prepare for an updated schema.</a:t>
            </a:r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2"/>
            <a:endParaRPr lang="en-US" sz="2400" dirty="0"/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A27C-6B62-4C47-A963-1E5ABAD2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Schema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F7B57-6950-4E2C-91E6-0475E25FA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3C526FF-DC4C-4A5F-A141-625CB1ADEACE}"/>
              </a:ext>
            </a:extLst>
          </p:cNvPr>
          <p:cNvGrpSpPr/>
          <p:nvPr/>
        </p:nvGrpSpPr>
        <p:grpSpPr>
          <a:xfrm>
            <a:off x="5943600" y="1371600"/>
            <a:ext cx="5194586" cy="1981200"/>
            <a:chOff x="6997414" y="914400"/>
            <a:chExt cx="5194586" cy="19812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158CE3-5677-4ECE-B884-0409AEB26B41}"/>
                </a:ext>
              </a:extLst>
            </p:cNvPr>
            <p:cNvSpPr/>
            <p:nvPr/>
          </p:nvSpPr>
          <p:spPr>
            <a:xfrm>
              <a:off x="6997414" y="914400"/>
              <a:ext cx="5194586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6155AB7-D88B-4CFC-BE99-DA682F77038D}"/>
                </a:ext>
              </a:extLst>
            </p:cNvPr>
            <p:cNvGrpSpPr/>
            <p:nvPr/>
          </p:nvGrpSpPr>
          <p:grpSpPr>
            <a:xfrm>
              <a:off x="7052296" y="1417995"/>
              <a:ext cx="5038104" cy="1271836"/>
              <a:chOff x="5093124" y="2495673"/>
              <a:chExt cx="5038104" cy="127183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C9C492-29D4-4435-A0C0-CEF0739A649F}"/>
                  </a:ext>
                </a:extLst>
              </p:cNvPr>
              <p:cNvSpPr txBox="1"/>
              <p:nvPr/>
            </p:nvSpPr>
            <p:spPr>
              <a:xfrm>
                <a:off x="6707119" y="2495673"/>
                <a:ext cx="981872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Equipment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C6E5ABD-9DB8-438E-848E-F848889B229F}"/>
                  </a:ext>
                </a:extLst>
              </p:cNvPr>
              <p:cNvSpPr txBox="1"/>
              <p:nvPr/>
            </p:nvSpPr>
            <p:spPr>
              <a:xfrm>
                <a:off x="5093124" y="2930836"/>
                <a:ext cx="1490664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Power Transformer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11B364-1279-42F9-8CC8-0194C2F7FDE0}"/>
                  </a:ext>
                </a:extLst>
              </p:cNvPr>
              <p:cNvSpPr txBox="1"/>
              <p:nvPr/>
            </p:nvSpPr>
            <p:spPr>
              <a:xfrm>
                <a:off x="7145040" y="2982399"/>
                <a:ext cx="1734770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200" dirty="0"/>
                  <a:t>Conducting Equipment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0CC2EB-129C-41CA-86BA-ADD892F6B835}"/>
                  </a:ext>
                </a:extLst>
              </p:cNvPr>
              <p:cNvSpPr txBox="1"/>
              <p:nvPr/>
            </p:nvSpPr>
            <p:spPr>
              <a:xfrm>
                <a:off x="6080568" y="3459732"/>
                <a:ext cx="1725729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Transformer Winding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7B6C4C6-3C3C-41F9-929D-C66AFF9CFB20}"/>
                  </a:ext>
                </a:extLst>
              </p:cNvPr>
              <p:cNvSpPr txBox="1"/>
              <p:nvPr/>
            </p:nvSpPr>
            <p:spPr>
              <a:xfrm>
                <a:off x="9314914" y="2986274"/>
                <a:ext cx="816314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Terminal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94A3F5CE-E11E-4136-B1DE-4FC6279E0975}"/>
                  </a:ext>
                </a:extLst>
              </p:cNvPr>
              <p:cNvCxnSpPr>
                <a:stCxn id="10" idx="0"/>
                <a:endCxn id="9" idx="1"/>
              </p:cNvCxnSpPr>
              <p:nvPr/>
            </p:nvCxnSpPr>
            <p:spPr>
              <a:xfrm flipV="1">
                <a:off x="5838456" y="2649562"/>
                <a:ext cx="868663" cy="28127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D9D8EAF4-660E-4BDF-8702-2428837A485C}"/>
                  </a:ext>
                </a:extLst>
              </p:cNvPr>
              <p:cNvCxnSpPr>
                <a:stCxn id="11" idx="0"/>
                <a:endCxn id="9" idx="3"/>
              </p:cNvCxnSpPr>
              <p:nvPr/>
            </p:nvCxnSpPr>
            <p:spPr>
              <a:xfrm flipH="1" flipV="1">
                <a:off x="7688991" y="2649562"/>
                <a:ext cx="323434" cy="33283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B0322F56-C7B3-4359-96FC-EDBE07770694}"/>
                  </a:ext>
                </a:extLst>
              </p:cNvPr>
              <p:cNvCxnSpPr>
                <a:cxnSpLocks/>
                <a:stCxn id="12" idx="3"/>
                <a:endCxn id="11" idx="2"/>
              </p:cNvCxnSpPr>
              <p:nvPr/>
            </p:nvCxnSpPr>
            <p:spPr>
              <a:xfrm flipV="1">
                <a:off x="7806297" y="3259398"/>
                <a:ext cx="206128" cy="35422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75A3D9D-41AE-43BA-9C2D-2A612664AE75}"/>
                  </a:ext>
                </a:extLst>
              </p:cNvPr>
              <p:cNvCxnSpPr>
                <a:cxnSpLocks/>
                <a:stCxn id="12" idx="1"/>
                <a:endCxn id="10" idx="2"/>
              </p:cNvCxnSpPr>
              <p:nvPr/>
            </p:nvCxnSpPr>
            <p:spPr>
              <a:xfrm flipH="1" flipV="1">
                <a:off x="5838456" y="3207835"/>
                <a:ext cx="242112" cy="40578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726C583-5FF4-4611-858C-1948F48DF7C8}"/>
                  </a:ext>
                </a:extLst>
              </p:cNvPr>
              <p:cNvCxnSpPr>
                <a:cxnSpLocks/>
                <a:stCxn id="13" idx="1"/>
                <a:endCxn id="11" idx="3"/>
              </p:cNvCxnSpPr>
              <p:nvPr/>
            </p:nvCxnSpPr>
            <p:spPr>
              <a:xfrm flipH="1" flipV="1">
                <a:off x="8879810" y="3120899"/>
                <a:ext cx="435104" cy="1926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F8EC452-BEBD-451D-B61A-219BB1AEC7EC}"/>
                </a:ext>
              </a:extLst>
            </p:cNvPr>
            <p:cNvSpPr txBox="1"/>
            <p:nvPr/>
          </p:nvSpPr>
          <p:spPr>
            <a:xfrm>
              <a:off x="6997414" y="947232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CIM10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A02045B-BAF0-4055-9FFD-1B76F505CFFC}"/>
              </a:ext>
            </a:extLst>
          </p:cNvPr>
          <p:cNvGrpSpPr/>
          <p:nvPr/>
        </p:nvGrpSpPr>
        <p:grpSpPr>
          <a:xfrm>
            <a:off x="5968532" y="4014477"/>
            <a:ext cx="5194586" cy="1752070"/>
            <a:chOff x="6997414" y="3534046"/>
            <a:chExt cx="5194586" cy="175207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9A6A8CE-2127-4905-8A68-F45C4A72806D}"/>
                </a:ext>
              </a:extLst>
            </p:cNvPr>
            <p:cNvGrpSpPr/>
            <p:nvPr/>
          </p:nvGrpSpPr>
          <p:grpSpPr>
            <a:xfrm>
              <a:off x="7267648" y="4051927"/>
              <a:ext cx="4761029" cy="1048535"/>
              <a:chOff x="5093124" y="4738099"/>
              <a:chExt cx="4761029" cy="1048535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FC819E-B445-4A76-B3FF-26921DC0F1BA}"/>
                  </a:ext>
                </a:extLst>
              </p:cNvPr>
              <p:cNvSpPr txBox="1"/>
              <p:nvPr/>
            </p:nvSpPr>
            <p:spPr>
              <a:xfrm>
                <a:off x="5093124" y="4744331"/>
                <a:ext cx="1490664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Power Transformer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C2693B-115F-45AC-B95A-64062820DE51}"/>
                  </a:ext>
                </a:extLst>
              </p:cNvPr>
              <p:cNvSpPr txBox="1"/>
              <p:nvPr/>
            </p:nvSpPr>
            <p:spPr>
              <a:xfrm>
                <a:off x="7028874" y="4738100"/>
                <a:ext cx="1734770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200" dirty="0"/>
                  <a:t>Conducting Equipment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D9F1E2F-6769-4B08-A767-97E57D353C0B}"/>
                  </a:ext>
                </a:extLst>
              </p:cNvPr>
              <p:cNvSpPr txBox="1"/>
              <p:nvPr/>
            </p:nvSpPr>
            <p:spPr>
              <a:xfrm>
                <a:off x="9037839" y="4738099"/>
                <a:ext cx="816314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Terminal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79639B4E-B130-4505-823A-8F69F2350373}"/>
                  </a:ext>
                </a:extLst>
              </p:cNvPr>
              <p:cNvCxnSpPr>
                <a:cxnSpLocks/>
                <a:stCxn id="28" idx="3"/>
                <a:endCxn id="25" idx="2"/>
              </p:cNvCxnSpPr>
              <p:nvPr/>
            </p:nvCxnSpPr>
            <p:spPr>
              <a:xfrm flipV="1">
                <a:off x="8293524" y="5045876"/>
                <a:ext cx="1152472" cy="4822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006038E-3D31-40DF-9465-910D8DDCCBAC}"/>
                  </a:ext>
                </a:extLst>
              </p:cNvPr>
              <p:cNvCxnSpPr>
                <a:cxnSpLocks/>
                <a:stCxn id="24" idx="1"/>
                <a:endCxn id="23" idx="3"/>
              </p:cNvCxnSpPr>
              <p:nvPr/>
            </p:nvCxnSpPr>
            <p:spPr>
              <a:xfrm flipH="1">
                <a:off x="6583788" y="4876600"/>
                <a:ext cx="445086" cy="6231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A628AF3-440F-4EEA-B7B6-4CC4B18D7F19}"/>
                  </a:ext>
                </a:extLst>
              </p:cNvPr>
              <p:cNvSpPr txBox="1"/>
              <p:nvPr/>
            </p:nvSpPr>
            <p:spPr>
              <a:xfrm>
                <a:off x="6848779" y="5263414"/>
                <a:ext cx="1444745" cy="523220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</a:lstStyle>
              <a:p>
                <a:pPr algn="ctr"/>
                <a:r>
                  <a:rPr lang="en-US" sz="1400" dirty="0">
                    <a:solidFill>
                      <a:srgbClr val="FF0000"/>
                    </a:solidFill>
                  </a:rPr>
                  <a:t>Transformer End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1ADA972-9A4C-43F1-AA12-071833EECAEE}"/>
                  </a:ext>
                </a:extLst>
              </p:cNvPr>
              <p:cNvCxnSpPr>
                <a:cxnSpLocks/>
                <a:stCxn id="23" idx="2"/>
                <a:endCxn id="28" idx="1"/>
              </p:cNvCxnSpPr>
              <p:nvPr/>
            </p:nvCxnSpPr>
            <p:spPr>
              <a:xfrm>
                <a:off x="5838456" y="5021330"/>
                <a:ext cx="1010323" cy="50369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DD628AA1-A342-4D75-B861-A40C8C311328}"/>
                  </a:ext>
                </a:extLst>
              </p:cNvPr>
              <p:cNvCxnSpPr>
                <a:cxnSpLocks/>
                <a:stCxn id="25" idx="1"/>
                <a:endCxn id="24" idx="3"/>
              </p:cNvCxnSpPr>
              <p:nvPr/>
            </p:nvCxnSpPr>
            <p:spPr>
              <a:xfrm flipH="1" flipV="1">
                <a:off x="8763644" y="4876600"/>
                <a:ext cx="274195" cy="1538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493EAAC-2D0F-4900-A6BD-B5F924D0A000}"/>
                </a:ext>
              </a:extLst>
            </p:cNvPr>
            <p:cNvSpPr/>
            <p:nvPr/>
          </p:nvSpPr>
          <p:spPr>
            <a:xfrm>
              <a:off x="6997414" y="3534046"/>
              <a:ext cx="5194586" cy="175207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E4BE3CB-AC5C-49CD-AA2B-ABA1A5CCBBF6}"/>
                </a:ext>
              </a:extLst>
            </p:cNvPr>
            <p:cNvSpPr txBox="1"/>
            <p:nvPr/>
          </p:nvSpPr>
          <p:spPr>
            <a:xfrm>
              <a:off x="6997414" y="356687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CIM16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3534FEC-4B77-4035-8968-09C86B5581F2}"/>
              </a:ext>
            </a:extLst>
          </p:cNvPr>
          <p:cNvSpPr txBox="1"/>
          <p:nvPr/>
        </p:nvSpPr>
        <p:spPr>
          <a:xfrm>
            <a:off x="152400" y="3199904"/>
            <a:ext cx="5647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CIM16 attributes associated to a </a:t>
            </a:r>
            <a:r>
              <a:rPr lang="en-US" dirty="0" err="1"/>
              <a:t>TransformerWinding</a:t>
            </a:r>
            <a:r>
              <a:rPr lang="en-US" dirty="0"/>
              <a:t> are moved to a new class called </a:t>
            </a:r>
            <a:r>
              <a:rPr lang="en-US" dirty="0" err="1"/>
              <a:t>TransformerEnd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134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234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Overview – Upgrading from CIM10 to CIM16</vt:lpstr>
      <vt:lpstr>Who/What is Affected?</vt:lpstr>
      <vt:lpstr>Example Schema Change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52</cp:revision>
  <cp:lastPrinted>2016-01-21T20:53:15Z</cp:lastPrinted>
  <dcterms:created xsi:type="dcterms:W3CDTF">2016-01-21T15:20:31Z</dcterms:created>
  <dcterms:modified xsi:type="dcterms:W3CDTF">2022-05-16T21:04:19Z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