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8" r:id="rId3"/>
    <p:sldId id="264" r:id="rId4"/>
    <p:sldId id="26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125" autoAdjust="0"/>
  </p:normalViewPr>
  <p:slideViewPr>
    <p:cSldViewPr snapToGrid="0">
      <p:cViewPr varScale="1">
        <p:scale>
          <a:sx n="62" d="100"/>
          <a:sy n="6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Canamar" userId="32338c8f-4e41-48e3-98a5-2a36eeb92941" providerId="ADAL" clId="{28F1952F-A5E5-4464-9B7E-771FA1C47F2A}"/>
    <pc:docChg chg="custSel modSld">
      <pc:chgData name="Jorge Canamar" userId="32338c8f-4e41-48e3-98a5-2a36eeb92941" providerId="ADAL" clId="{28F1952F-A5E5-4464-9B7E-771FA1C47F2A}" dt="2022-05-13T23:02:46.242" v="382" actId="20577"/>
      <pc:docMkLst>
        <pc:docMk/>
      </pc:docMkLst>
      <pc:sldChg chg="modSp mod">
        <pc:chgData name="Jorge Canamar" userId="32338c8f-4e41-48e3-98a5-2a36eeb92941" providerId="ADAL" clId="{28F1952F-A5E5-4464-9B7E-771FA1C47F2A}" dt="2022-05-13T23:02:46.242" v="382" actId="20577"/>
        <pc:sldMkLst>
          <pc:docMk/>
          <pc:sldMk cId="1088455389" sldId="268"/>
        </pc:sldMkLst>
        <pc:spChg chg="mod">
          <ac:chgData name="Jorge Canamar" userId="32338c8f-4e41-48e3-98a5-2a36eeb92941" providerId="ADAL" clId="{28F1952F-A5E5-4464-9B7E-771FA1C47F2A}" dt="2022-05-13T23:02:46.242" v="382" actId="20577"/>
          <ac:spMkLst>
            <pc:docMk/>
            <pc:sldMk cId="1088455389" sldId="268"/>
            <ac:spMk id="3" creationId="{73BC15FE-E8D8-4AFF-9E7F-89D8840B5E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8919-52B0-48D2-B197-5F39A45A46B8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4744-6E46-43C0-AEB8-F9D14284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00032"/>
            <a:ext cx="1005840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0CA33-0510-4949-8ADD-8F8161961F7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ui.zhang@austinenergy.com" TargetMode="External"/><Relationship Id="rId2" Type="http://schemas.openxmlformats.org/officeDocument/2006/relationships/hyperlink" Target="mailto:jcanamar@huntutility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E2AD-6070-4686-8F20-EA36868F4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PGDTF Transition – RPG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7FA9-9F1D-4D86-90EA-79ADEA8F5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05/17/2022</a:t>
            </a:r>
          </a:p>
          <a:p>
            <a:r>
              <a:rPr lang="en-US" dirty="0"/>
              <a:t>Jorge Canamar (Chair)</a:t>
            </a:r>
          </a:p>
          <a:p>
            <a:r>
              <a:rPr lang="en-US" dirty="0" err="1"/>
              <a:t>Jianhui</a:t>
            </a:r>
            <a:r>
              <a:rPr lang="en-US" dirty="0"/>
              <a:t> Zhang (Vice Chair)</a:t>
            </a:r>
          </a:p>
        </p:txBody>
      </p:sp>
    </p:spTree>
    <p:extLst>
      <p:ext uri="{BB962C8B-B14F-4D97-AF65-F5344CB8AC3E}">
        <p14:creationId xmlns:p14="http://schemas.microsoft.com/office/powerpoint/2010/main" val="417159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A77AD-1B3B-425E-B4A5-86F3B687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PGDTF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C15FE-E8D8-4AFF-9E7F-89D8840B5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The PGDTF has completed </a:t>
            </a:r>
            <a:r>
              <a:rPr lang="en-US" dirty="0">
                <a:ea typeface="Times New Roman" panose="02020603050405020304" pitchFamily="18" charset="0"/>
              </a:rPr>
              <a:t>the items in its scope and is ready to be retired</a:t>
            </a:r>
          </a:p>
          <a:p>
            <a:r>
              <a:rPr lang="en-US" dirty="0"/>
              <a:t>The modeling, maintenance of data and studies of GMD events needs to transition to being normal business practices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effectLst/>
                <a:ea typeface="Times New Roman" panose="02020603050405020304" pitchFamily="18" charset="0"/>
              </a:rPr>
              <a:t>After meeting with all the possible working groups equipped to handle the new responsibilities, the task force identified </a:t>
            </a:r>
            <a:r>
              <a:rPr lang="en-US" b="1" dirty="0">
                <a:effectLst/>
                <a:ea typeface="Times New Roman" panose="02020603050405020304" pitchFamily="18" charset="0"/>
              </a:rPr>
              <a:t>SSWG</a:t>
            </a:r>
            <a:r>
              <a:rPr lang="en-US" dirty="0">
                <a:effectLst/>
                <a:ea typeface="Times New Roman" panose="02020603050405020304" pitchFamily="18" charset="0"/>
              </a:rPr>
              <a:t> as the best suited group</a:t>
            </a:r>
          </a:p>
          <a:p>
            <a:r>
              <a:rPr lang="en-US" dirty="0">
                <a:ea typeface="Times New Roman" panose="02020603050405020304" pitchFamily="18" charset="0"/>
              </a:rPr>
              <a:t>The conclusion was presented to ROS in February of this year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US" dirty="0"/>
              <a:t>PGDTF recommended modeling responsibilities be inherited by </a:t>
            </a:r>
            <a:r>
              <a:rPr lang="en-US" b="1" dirty="0"/>
              <a:t>ERCOT and SSWG</a:t>
            </a:r>
          </a:p>
          <a:p>
            <a:pPr lvl="1"/>
            <a:r>
              <a:rPr lang="en-US" dirty="0"/>
              <a:t>Planning, study processes and future studies results are to be done by </a:t>
            </a:r>
            <a:r>
              <a:rPr lang="en-US" b="1" dirty="0"/>
              <a:t>ERCOT and PLWG</a:t>
            </a:r>
          </a:p>
          <a:p>
            <a:pPr marL="0" indent="0">
              <a:buNone/>
            </a:pPr>
            <a:r>
              <a:rPr lang="en-US" dirty="0"/>
              <a:t>ROS agreed with the conclusion and directed the task force to coordinate with all the working groups involved in the transition before bringing it in for a </a:t>
            </a:r>
            <a:r>
              <a:rPr lang="en-US"/>
              <a:t>formal 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5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E4971-1E88-4CC6-A53C-0E4A26D599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0434" y="123290"/>
            <a:ext cx="10058400" cy="853147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373FFE6-8DD0-4CBC-B820-0E59332B7A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73149"/>
              </p:ext>
            </p:extLst>
          </p:nvPr>
        </p:nvGraphicFramePr>
        <p:xfrm>
          <a:off x="1658471" y="920855"/>
          <a:ext cx="8740588" cy="4848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915219" imgH="4391038" progId="Excel.Sheet.12">
                  <p:embed/>
                </p:oleObj>
              </mc:Choice>
              <mc:Fallback>
                <p:oleObj name="Worksheet" r:id="rId2" imgW="7915219" imgH="4391038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373FFE6-8DD0-4CBC-B820-0E59332B7A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58471" y="920855"/>
                        <a:ext cx="8740588" cy="4848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648300-2011-4D95-B354-64E8A2532B8B}"/>
              </a:ext>
            </a:extLst>
          </p:cNvPr>
          <p:cNvSpPr txBox="1">
            <a:spLocks/>
          </p:cNvSpPr>
          <p:nvPr/>
        </p:nvSpPr>
        <p:spPr>
          <a:xfrm>
            <a:off x="1658470" y="5769725"/>
            <a:ext cx="9570363" cy="6244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All the data required for existing facilities has already been gathered by each TSP for the last GMDVA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SCR 818 would lighten the burden of submitting any new data – currently recommended for approval by ERCOT BOARD</a:t>
            </a:r>
          </a:p>
        </p:txBody>
      </p:sp>
    </p:spTree>
    <p:extLst>
      <p:ext uri="{BB962C8B-B14F-4D97-AF65-F5344CB8AC3E}">
        <p14:creationId xmlns:p14="http://schemas.microsoft.com/office/powerpoint/2010/main" val="250315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E4971-1E88-4CC6-A53C-0E4A26D599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4835"/>
            <a:ext cx="10058400" cy="894868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874C585-570C-49DC-A539-B9F5610FF5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097117"/>
              </p:ext>
            </p:extLst>
          </p:nvPr>
        </p:nvGraphicFramePr>
        <p:xfrm>
          <a:off x="1168132" y="919703"/>
          <a:ext cx="9907626" cy="504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505625" imgH="3819498" progId="Excel.Sheet.12">
                  <p:embed/>
                </p:oleObj>
              </mc:Choice>
              <mc:Fallback>
                <p:oleObj name="Worksheet" r:id="rId2" imgW="7505625" imgH="3819498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874C585-570C-49DC-A539-B9F5610FF5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68132" y="919703"/>
                        <a:ext cx="9907626" cy="504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59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Jorge </a:t>
            </a:r>
            <a:r>
              <a:rPr lang="en-US" dirty="0" err="1"/>
              <a:t>canamar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jcanamar@huntutility.com</a:t>
            </a:r>
            <a:endParaRPr lang="en-US" dirty="0"/>
          </a:p>
          <a:p>
            <a:r>
              <a:rPr lang="en-US" dirty="0" err="1"/>
              <a:t>Jianhui</a:t>
            </a:r>
            <a:r>
              <a:rPr lang="en-US" dirty="0"/>
              <a:t> </a:t>
            </a:r>
            <a:r>
              <a:rPr lang="en-US" dirty="0" err="1"/>
              <a:t>zhang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jianhui.zhang@austinenergy.com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18750</TotalTime>
  <Words>206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Worksheet</vt:lpstr>
      <vt:lpstr>PGDTF Transition – RPG </vt:lpstr>
      <vt:lpstr>PGDTF Transition</vt:lpstr>
      <vt:lpstr>Responsibility Matrix</vt:lpstr>
      <vt:lpstr>Responsibility Matrix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Resposnbilites</dc:title>
  <dc:creator>Meier, Eric</dc:creator>
  <cp:lastModifiedBy>Jorge Canamar</cp:lastModifiedBy>
  <cp:revision>27</cp:revision>
  <dcterms:created xsi:type="dcterms:W3CDTF">2022-01-12T18:49:21Z</dcterms:created>
  <dcterms:modified xsi:type="dcterms:W3CDTF">2022-05-13T23:02:47Z</dcterms:modified>
</cp:coreProperties>
</file>