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82" r:id="rId8"/>
    <p:sldId id="283" r:id="rId9"/>
    <p:sldId id="333" r:id="rId10"/>
    <p:sldId id="330" r:id="rId11"/>
    <p:sldId id="33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6" autoAdjust="0"/>
    <p:restoredTop sz="95417" autoAdjust="0"/>
  </p:normalViewPr>
  <p:slideViewPr>
    <p:cSldViewPr showGuides="1">
      <p:cViewPr varScale="1">
        <p:scale>
          <a:sx n="109" d="100"/>
          <a:sy n="109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4\RENA_Jan_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4\RENA_Jan_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4\122021_crrba_plo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4\122021_crrba_plo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Monthly!$Q$2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A88-43D1-8AB4-19AC530F4142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A88-43D1-8AB4-19AC530F4142}"/>
              </c:ext>
            </c:extLst>
          </c:dPt>
          <c:cat>
            <c:strRef>
              <c:f>Monthly!$P$3:$P$27</c:f>
              <c:strCache>
                <c:ptCount val="25"/>
                <c:pt idx="0">
                  <c:v>2020_1</c:v>
                </c:pt>
                <c:pt idx="1">
                  <c:v>2020_2</c:v>
                </c:pt>
                <c:pt idx="2">
                  <c:v>2020_3</c:v>
                </c:pt>
                <c:pt idx="3">
                  <c:v>2020_4</c:v>
                </c:pt>
                <c:pt idx="4">
                  <c:v>2020_5</c:v>
                </c:pt>
                <c:pt idx="5">
                  <c:v>2020_6</c:v>
                </c:pt>
                <c:pt idx="6">
                  <c:v>2020_7</c:v>
                </c:pt>
                <c:pt idx="7">
                  <c:v>2020_8</c:v>
                </c:pt>
                <c:pt idx="8">
                  <c:v>2020_9</c:v>
                </c:pt>
                <c:pt idx="9">
                  <c:v>2020_10</c:v>
                </c:pt>
                <c:pt idx="10">
                  <c:v>2020_11</c:v>
                </c:pt>
                <c:pt idx="11">
                  <c:v>2020_12</c:v>
                </c:pt>
                <c:pt idx="12">
                  <c:v>2021_1</c:v>
                </c:pt>
                <c:pt idx="13">
                  <c:v>2021_2</c:v>
                </c:pt>
                <c:pt idx="14">
                  <c:v>2021_3</c:v>
                </c:pt>
                <c:pt idx="15">
                  <c:v>2021_4</c:v>
                </c:pt>
                <c:pt idx="16">
                  <c:v>2021_5</c:v>
                </c:pt>
                <c:pt idx="17">
                  <c:v>2021_6</c:v>
                </c:pt>
                <c:pt idx="18">
                  <c:v>2021_7</c:v>
                </c:pt>
                <c:pt idx="19">
                  <c:v>2021_8</c:v>
                </c:pt>
                <c:pt idx="20">
                  <c:v>2021_9</c:v>
                </c:pt>
                <c:pt idx="21">
                  <c:v>2021_10</c:v>
                </c:pt>
                <c:pt idx="22">
                  <c:v>2021_11</c:v>
                </c:pt>
                <c:pt idx="23">
                  <c:v>2021_12</c:v>
                </c:pt>
                <c:pt idx="24">
                  <c:v>2022_1</c:v>
                </c:pt>
              </c:strCache>
            </c:strRef>
          </c:cat>
          <c:val>
            <c:numRef>
              <c:f>Monthly!$Q$3:$Q$27</c:f>
              <c:numCache>
                <c:formatCode>#,##0</c:formatCode>
                <c:ptCount val="25"/>
                <c:pt idx="0">
                  <c:v>6398653.7600000007</c:v>
                </c:pt>
                <c:pt idx="1">
                  <c:v>7591379.410000002</c:v>
                </c:pt>
                <c:pt idx="2">
                  <c:v>26975003.069999997</c:v>
                </c:pt>
                <c:pt idx="3">
                  <c:v>2782950.2200000007</c:v>
                </c:pt>
                <c:pt idx="4">
                  <c:v>14204605.040000008</c:v>
                </c:pt>
                <c:pt idx="5">
                  <c:v>-295501.83</c:v>
                </c:pt>
                <c:pt idx="6">
                  <c:v>1374127.76</c:v>
                </c:pt>
                <c:pt idx="7">
                  <c:v>-13329665.039999999</c:v>
                </c:pt>
                <c:pt idx="8">
                  <c:v>5265833.459999999</c:v>
                </c:pt>
                <c:pt idx="9">
                  <c:v>-2876364.1299999994</c:v>
                </c:pt>
                <c:pt idx="10">
                  <c:v>22308654.66</c:v>
                </c:pt>
                <c:pt idx="11">
                  <c:v>5117961.3900000006</c:v>
                </c:pt>
                <c:pt idx="12">
                  <c:v>5414406.5199999986</c:v>
                </c:pt>
                <c:pt idx="13">
                  <c:v>-57004649.330000006</c:v>
                </c:pt>
                <c:pt idx="14">
                  <c:v>15662765.750000004</c:v>
                </c:pt>
                <c:pt idx="15">
                  <c:v>9977037.0099999998</c:v>
                </c:pt>
                <c:pt idx="16">
                  <c:v>1113330.9400000002</c:v>
                </c:pt>
                <c:pt idx="17">
                  <c:v>-2344357.1199999992</c:v>
                </c:pt>
                <c:pt idx="18">
                  <c:v>1729081.9</c:v>
                </c:pt>
                <c:pt idx="19">
                  <c:v>2069008.2799999996</c:v>
                </c:pt>
                <c:pt idx="20">
                  <c:v>3082125.6600000006</c:v>
                </c:pt>
                <c:pt idx="21">
                  <c:v>2923332.1899999995</c:v>
                </c:pt>
                <c:pt idx="22">
                  <c:v>8666284.5699999984</c:v>
                </c:pt>
                <c:pt idx="23">
                  <c:v>9817803.5</c:v>
                </c:pt>
                <c:pt idx="24">
                  <c:v>2936568.9399999995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A88-43D1-8AB4-19AC530F41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208"/>
        <c:axId val="467677344"/>
      </c:barChart>
      <c:catAx>
        <c:axId val="46767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7344"/>
        <c:crosses val="autoZero"/>
        <c:auto val="1"/>
        <c:lblAlgn val="ctr"/>
        <c:lblOffset val="100"/>
        <c:tickLblSkip val="3"/>
        <c:noMultiLvlLbl val="0"/>
      </c:catAx>
      <c:valAx>
        <c:axId val="467677344"/>
        <c:scaling>
          <c:orientation val="minMax"/>
          <c:max val="30000000"/>
          <c:min val="-6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2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Daily RENA vs RT Congestion Rent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Jan_RENA!$I$1</c:f>
              <c:strCache>
                <c:ptCount val="1"/>
                <c:pt idx="0">
                  <c:v>Sum of RT Congestion Rent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Jan_RENA!$H$2:$H$32</c:f>
              <c:numCache>
                <c:formatCode>m/d/yyyy</c:formatCode>
                <c:ptCount val="31"/>
                <c:pt idx="0">
                  <c:v>44562</c:v>
                </c:pt>
                <c:pt idx="1">
                  <c:v>44563</c:v>
                </c:pt>
                <c:pt idx="2">
                  <c:v>44564</c:v>
                </c:pt>
                <c:pt idx="3">
                  <c:v>44565</c:v>
                </c:pt>
                <c:pt idx="4">
                  <c:v>44566</c:v>
                </c:pt>
                <c:pt idx="5">
                  <c:v>44567</c:v>
                </c:pt>
                <c:pt idx="6">
                  <c:v>44568</c:v>
                </c:pt>
                <c:pt idx="7">
                  <c:v>44569</c:v>
                </c:pt>
                <c:pt idx="8">
                  <c:v>44570</c:v>
                </c:pt>
                <c:pt idx="9">
                  <c:v>44571</c:v>
                </c:pt>
                <c:pt idx="10">
                  <c:v>44572</c:v>
                </c:pt>
                <c:pt idx="11">
                  <c:v>44573</c:v>
                </c:pt>
                <c:pt idx="12">
                  <c:v>44574</c:v>
                </c:pt>
                <c:pt idx="13">
                  <c:v>44575</c:v>
                </c:pt>
                <c:pt idx="14">
                  <c:v>44576</c:v>
                </c:pt>
                <c:pt idx="15">
                  <c:v>44577</c:v>
                </c:pt>
                <c:pt idx="16">
                  <c:v>44578</c:v>
                </c:pt>
                <c:pt idx="17">
                  <c:v>44579</c:v>
                </c:pt>
                <c:pt idx="18">
                  <c:v>44580</c:v>
                </c:pt>
                <c:pt idx="19">
                  <c:v>44581</c:v>
                </c:pt>
                <c:pt idx="20">
                  <c:v>44582</c:v>
                </c:pt>
                <c:pt idx="21">
                  <c:v>44583</c:v>
                </c:pt>
                <c:pt idx="22">
                  <c:v>44584</c:v>
                </c:pt>
                <c:pt idx="23">
                  <c:v>44585</c:v>
                </c:pt>
                <c:pt idx="24">
                  <c:v>44586</c:v>
                </c:pt>
                <c:pt idx="25">
                  <c:v>44587</c:v>
                </c:pt>
                <c:pt idx="26">
                  <c:v>44588</c:v>
                </c:pt>
                <c:pt idx="27">
                  <c:v>44589</c:v>
                </c:pt>
                <c:pt idx="28">
                  <c:v>44590</c:v>
                </c:pt>
                <c:pt idx="29">
                  <c:v>44591</c:v>
                </c:pt>
                <c:pt idx="30">
                  <c:v>44592</c:v>
                </c:pt>
              </c:numCache>
            </c:numRef>
          </c:cat>
          <c:val>
            <c:numRef>
              <c:f>Jan_RENA!$I$2:$I$32</c:f>
              <c:numCache>
                <c:formatCode>#,##0.0</c:formatCode>
                <c:ptCount val="31"/>
                <c:pt idx="0">
                  <c:v>5237290.0499999989</c:v>
                </c:pt>
                <c:pt idx="1">
                  <c:v>2515715.4400000004</c:v>
                </c:pt>
                <c:pt idx="2">
                  <c:v>1495691.5999999999</c:v>
                </c:pt>
                <c:pt idx="3">
                  <c:v>4794443.6999999983</c:v>
                </c:pt>
                <c:pt idx="4">
                  <c:v>426277.57</c:v>
                </c:pt>
                <c:pt idx="5">
                  <c:v>3078453.81</c:v>
                </c:pt>
                <c:pt idx="6">
                  <c:v>12221670.760000002</c:v>
                </c:pt>
                <c:pt idx="7">
                  <c:v>3560953.1500000004</c:v>
                </c:pt>
                <c:pt idx="8">
                  <c:v>2729300.53</c:v>
                </c:pt>
                <c:pt idx="9">
                  <c:v>2779978.2699999991</c:v>
                </c:pt>
                <c:pt idx="10">
                  <c:v>525783.66000000015</c:v>
                </c:pt>
                <c:pt idx="11">
                  <c:v>39254.019999999997</c:v>
                </c:pt>
                <c:pt idx="12">
                  <c:v>12253.630000000001</c:v>
                </c:pt>
                <c:pt idx="13">
                  <c:v>2669566.1400000006</c:v>
                </c:pt>
                <c:pt idx="14">
                  <c:v>9992691.2200000007</c:v>
                </c:pt>
                <c:pt idx="15">
                  <c:v>754164.69</c:v>
                </c:pt>
                <c:pt idx="16">
                  <c:v>4246152.6899999995</c:v>
                </c:pt>
                <c:pt idx="17">
                  <c:v>7931827.1599999992</c:v>
                </c:pt>
                <c:pt idx="18">
                  <c:v>7463650.3400000008</c:v>
                </c:pt>
                <c:pt idx="19">
                  <c:v>7895804.1800000006</c:v>
                </c:pt>
                <c:pt idx="20">
                  <c:v>1344249.6199999999</c:v>
                </c:pt>
                <c:pt idx="21">
                  <c:v>700058.14</c:v>
                </c:pt>
                <c:pt idx="22">
                  <c:v>119439.41</c:v>
                </c:pt>
                <c:pt idx="23">
                  <c:v>190274.59</c:v>
                </c:pt>
                <c:pt idx="24">
                  <c:v>3321507.7899999996</c:v>
                </c:pt>
                <c:pt idx="25">
                  <c:v>6061851.1999999993</c:v>
                </c:pt>
                <c:pt idx="26">
                  <c:v>1087547.75</c:v>
                </c:pt>
                <c:pt idx="27">
                  <c:v>1966685.3399999999</c:v>
                </c:pt>
                <c:pt idx="28">
                  <c:v>4430431.47</c:v>
                </c:pt>
                <c:pt idx="29">
                  <c:v>2871393.7600000002</c:v>
                </c:pt>
                <c:pt idx="30">
                  <c:v>6075969.7800000012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8B-4DA3-9162-7CB7DFF407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8200368"/>
        <c:axId val="846835072"/>
      </c:areaChart>
      <c:barChart>
        <c:barDir val="col"/>
        <c:grouping val="clustered"/>
        <c:varyColors val="0"/>
        <c:ser>
          <c:idx val="1"/>
          <c:order val="1"/>
          <c:tx>
            <c:strRef>
              <c:f>Jan_RENA!$E$1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  <a:effectLst/>
          </c:spPr>
          <c:invertIfNegative val="0"/>
          <c:cat>
            <c:numRef>
              <c:f>Jan_RENA!$H$2:$H$32</c:f>
              <c:numCache>
                <c:formatCode>m/d/yyyy</c:formatCode>
                <c:ptCount val="31"/>
                <c:pt idx="0">
                  <c:v>44562</c:v>
                </c:pt>
                <c:pt idx="1">
                  <c:v>44563</c:v>
                </c:pt>
                <c:pt idx="2">
                  <c:v>44564</c:v>
                </c:pt>
                <c:pt idx="3">
                  <c:v>44565</c:v>
                </c:pt>
                <c:pt idx="4">
                  <c:v>44566</c:v>
                </c:pt>
                <c:pt idx="5">
                  <c:v>44567</c:v>
                </c:pt>
                <c:pt idx="6">
                  <c:v>44568</c:v>
                </c:pt>
                <c:pt idx="7">
                  <c:v>44569</c:v>
                </c:pt>
                <c:pt idx="8">
                  <c:v>44570</c:v>
                </c:pt>
                <c:pt idx="9">
                  <c:v>44571</c:v>
                </c:pt>
                <c:pt idx="10">
                  <c:v>44572</c:v>
                </c:pt>
                <c:pt idx="11">
                  <c:v>44573</c:v>
                </c:pt>
                <c:pt idx="12">
                  <c:v>44574</c:v>
                </c:pt>
                <c:pt idx="13">
                  <c:v>44575</c:v>
                </c:pt>
                <c:pt idx="14">
                  <c:v>44576</c:v>
                </c:pt>
                <c:pt idx="15">
                  <c:v>44577</c:v>
                </c:pt>
                <c:pt idx="16">
                  <c:v>44578</c:v>
                </c:pt>
                <c:pt idx="17">
                  <c:v>44579</c:v>
                </c:pt>
                <c:pt idx="18">
                  <c:v>44580</c:v>
                </c:pt>
                <c:pt idx="19">
                  <c:v>44581</c:v>
                </c:pt>
                <c:pt idx="20">
                  <c:v>44582</c:v>
                </c:pt>
                <c:pt idx="21">
                  <c:v>44583</c:v>
                </c:pt>
                <c:pt idx="22">
                  <c:v>44584</c:v>
                </c:pt>
                <c:pt idx="23">
                  <c:v>44585</c:v>
                </c:pt>
                <c:pt idx="24">
                  <c:v>44586</c:v>
                </c:pt>
                <c:pt idx="25">
                  <c:v>44587</c:v>
                </c:pt>
                <c:pt idx="26">
                  <c:v>44588</c:v>
                </c:pt>
                <c:pt idx="27">
                  <c:v>44589</c:v>
                </c:pt>
                <c:pt idx="28">
                  <c:v>44590</c:v>
                </c:pt>
                <c:pt idx="29">
                  <c:v>44591</c:v>
                </c:pt>
                <c:pt idx="30">
                  <c:v>44592</c:v>
                </c:pt>
              </c:numCache>
            </c:numRef>
          </c:cat>
          <c:val>
            <c:numRef>
              <c:f>Jan_RENA!$E$2:$E$32</c:f>
              <c:numCache>
                <c:formatCode>#,##0.0</c:formatCode>
                <c:ptCount val="31"/>
                <c:pt idx="0">
                  <c:v>-302006.69</c:v>
                </c:pt>
                <c:pt idx="1">
                  <c:v>178692.81</c:v>
                </c:pt>
                <c:pt idx="2">
                  <c:v>-20259.12</c:v>
                </c:pt>
                <c:pt idx="3">
                  <c:v>44470.33</c:v>
                </c:pt>
                <c:pt idx="4">
                  <c:v>24841.79</c:v>
                </c:pt>
                <c:pt idx="5">
                  <c:v>-36055.589999999997</c:v>
                </c:pt>
                <c:pt idx="6">
                  <c:v>644792.16</c:v>
                </c:pt>
                <c:pt idx="7">
                  <c:v>-298902.98</c:v>
                </c:pt>
                <c:pt idx="8">
                  <c:v>7127.22</c:v>
                </c:pt>
                <c:pt idx="9">
                  <c:v>264142.03000000003</c:v>
                </c:pt>
                <c:pt idx="10">
                  <c:v>92502.13</c:v>
                </c:pt>
                <c:pt idx="11">
                  <c:v>34059.550000000003</c:v>
                </c:pt>
                <c:pt idx="12">
                  <c:v>38538.18</c:v>
                </c:pt>
                <c:pt idx="13">
                  <c:v>12553.64</c:v>
                </c:pt>
                <c:pt idx="14">
                  <c:v>306878.90999999997</c:v>
                </c:pt>
                <c:pt idx="15">
                  <c:v>8291.48</c:v>
                </c:pt>
                <c:pt idx="16">
                  <c:v>127673.05</c:v>
                </c:pt>
                <c:pt idx="17">
                  <c:v>190404.43</c:v>
                </c:pt>
                <c:pt idx="18">
                  <c:v>241972.17</c:v>
                </c:pt>
                <c:pt idx="19">
                  <c:v>495680.77</c:v>
                </c:pt>
                <c:pt idx="20">
                  <c:v>68366.84</c:v>
                </c:pt>
                <c:pt idx="21">
                  <c:v>80108.240000000005</c:v>
                </c:pt>
                <c:pt idx="22">
                  <c:v>-7708.91</c:v>
                </c:pt>
                <c:pt idx="23">
                  <c:v>36212.839999999997</c:v>
                </c:pt>
                <c:pt idx="24">
                  <c:v>-564367.57999999996</c:v>
                </c:pt>
                <c:pt idx="25">
                  <c:v>322419.34000000003</c:v>
                </c:pt>
                <c:pt idx="26">
                  <c:v>-111538.88</c:v>
                </c:pt>
                <c:pt idx="27">
                  <c:v>82406.55</c:v>
                </c:pt>
                <c:pt idx="28">
                  <c:v>559065.13</c:v>
                </c:pt>
                <c:pt idx="29">
                  <c:v>114778.11</c:v>
                </c:pt>
                <c:pt idx="30">
                  <c:v>301430.99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8B-4DA3-9162-7CB7DFF407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193864"/>
        <c:axId val="467679304"/>
      </c:barChart>
      <c:catAx>
        <c:axId val="19219386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9304"/>
        <c:crosses val="autoZero"/>
        <c:auto val="0"/>
        <c:lblAlgn val="ctr"/>
        <c:lblOffset val="100"/>
        <c:tickLblSkip val="5"/>
        <c:tickMarkSkip val="5"/>
        <c:noMultiLvlLbl val="0"/>
      </c:catAx>
      <c:valAx>
        <c:axId val="467679304"/>
        <c:scaling>
          <c:orientation val="minMax"/>
          <c:max val="1500000"/>
          <c:min val="-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193864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846835072"/>
        <c:scaling>
          <c:orientation val="minMax"/>
          <c:max val="15000000"/>
          <c:min val="-5000000"/>
        </c:scaling>
        <c:delete val="0"/>
        <c:axPos val="r"/>
        <c:numFmt formatCode="#,##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8200368"/>
        <c:crosses val="max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dateAx>
        <c:axId val="78820036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846835072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Estimated DAM oversold vs RENA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Jan_RENA!$J$1</c:f>
              <c:strCache>
                <c:ptCount val="1"/>
                <c:pt idx="0">
                  <c:v>Sum of oversold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Jan_RENA!$H$2:$H$32</c:f>
              <c:numCache>
                <c:formatCode>m/d/yyyy</c:formatCode>
                <c:ptCount val="31"/>
                <c:pt idx="0">
                  <c:v>44562</c:v>
                </c:pt>
                <c:pt idx="1">
                  <c:v>44563</c:v>
                </c:pt>
                <c:pt idx="2">
                  <c:v>44564</c:v>
                </c:pt>
                <c:pt idx="3">
                  <c:v>44565</c:v>
                </c:pt>
                <c:pt idx="4">
                  <c:v>44566</c:v>
                </c:pt>
                <c:pt idx="5">
                  <c:v>44567</c:v>
                </c:pt>
                <c:pt idx="6">
                  <c:v>44568</c:v>
                </c:pt>
                <c:pt idx="7">
                  <c:v>44569</c:v>
                </c:pt>
                <c:pt idx="8">
                  <c:v>44570</c:v>
                </c:pt>
                <c:pt idx="9">
                  <c:v>44571</c:v>
                </c:pt>
                <c:pt idx="10">
                  <c:v>44572</c:v>
                </c:pt>
                <c:pt idx="11">
                  <c:v>44573</c:v>
                </c:pt>
                <c:pt idx="12">
                  <c:v>44574</c:v>
                </c:pt>
                <c:pt idx="13">
                  <c:v>44575</c:v>
                </c:pt>
                <c:pt idx="14">
                  <c:v>44576</c:v>
                </c:pt>
                <c:pt idx="15">
                  <c:v>44577</c:v>
                </c:pt>
                <c:pt idx="16">
                  <c:v>44578</c:v>
                </c:pt>
                <c:pt idx="17">
                  <c:v>44579</c:v>
                </c:pt>
                <c:pt idx="18">
                  <c:v>44580</c:v>
                </c:pt>
                <c:pt idx="19">
                  <c:v>44581</c:v>
                </c:pt>
                <c:pt idx="20">
                  <c:v>44582</c:v>
                </c:pt>
                <c:pt idx="21">
                  <c:v>44583</c:v>
                </c:pt>
                <c:pt idx="22">
                  <c:v>44584</c:v>
                </c:pt>
                <c:pt idx="23">
                  <c:v>44585</c:v>
                </c:pt>
                <c:pt idx="24">
                  <c:v>44586</c:v>
                </c:pt>
                <c:pt idx="25">
                  <c:v>44587</c:v>
                </c:pt>
                <c:pt idx="26">
                  <c:v>44588</c:v>
                </c:pt>
                <c:pt idx="27">
                  <c:v>44589</c:v>
                </c:pt>
                <c:pt idx="28">
                  <c:v>44590</c:v>
                </c:pt>
                <c:pt idx="29">
                  <c:v>44591</c:v>
                </c:pt>
                <c:pt idx="30">
                  <c:v>44592</c:v>
                </c:pt>
              </c:numCache>
            </c:numRef>
          </c:cat>
          <c:val>
            <c:numRef>
              <c:f>Jan_RENA!$J$2:$J$32</c:f>
              <c:numCache>
                <c:formatCode>#,##0.0</c:formatCode>
                <c:ptCount val="31"/>
                <c:pt idx="0">
                  <c:v>-441461.81</c:v>
                </c:pt>
                <c:pt idx="1">
                  <c:v>108449.17000000001</c:v>
                </c:pt>
                <c:pt idx="2">
                  <c:v>-64382.95</c:v>
                </c:pt>
                <c:pt idx="3">
                  <c:v>-64331.920000000027</c:v>
                </c:pt>
                <c:pt idx="4">
                  <c:v>43801.850000000006</c:v>
                </c:pt>
                <c:pt idx="5">
                  <c:v>-284237.39999999997</c:v>
                </c:pt>
                <c:pt idx="6">
                  <c:v>442632.55</c:v>
                </c:pt>
                <c:pt idx="7">
                  <c:v>-204129.1</c:v>
                </c:pt>
                <c:pt idx="8">
                  <c:v>9304.7600000000111</c:v>
                </c:pt>
                <c:pt idx="9">
                  <c:v>287460.47999999998</c:v>
                </c:pt>
                <c:pt idx="10">
                  <c:v>111874.80000000002</c:v>
                </c:pt>
                <c:pt idx="11">
                  <c:v>31842.29</c:v>
                </c:pt>
                <c:pt idx="12">
                  <c:v>36276.61</c:v>
                </c:pt>
                <c:pt idx="13">
                  <c:v>4030.850000000004</c:v>
                </c:pt>
                <c:pt idx="14">
                  <c:v>474202.05000000005</c:v>
                </c:pt>
                <c:pt idx="15">
                  <c:v>-2678.1199999999953</c:v>
                </c:pt>
                <c:pt idx="16">
                  <c:v>147699.99</c:v>
                </c:pt>
                <c:pt idx="17">
                  <c:v>218423.91999999998</c:v>
                </c:pt>
                <c:pt idx="18">
                  <c:v>89632.089999999967</c:v>
                </c:pt>
                <c:pt idx="19">
                  <c:v>-117765.19999999998</c:v>
                </c:pt>
                <c:pt idx="20">
                  <c:v>24837.64</c:v>
                </c:pt>
                <c:pt idx="21">
                  <c:v>74764.03</c:v>
                </c:pt>
                <c:pt idx="22">
                  <c:v>-2697.93</c:v>
                </c:pt>
                <c:pt idx="23">
                  <c:v>35840.21</c:v>
                </c:pt>
                <c:pt idx="24">
                  <c:v>-622963.31000000006</c:v>
                </c:pt>
                <c:pt idx="25">
                  <c:v>207371.00999999998</c:v>
                </c:pt>
                <c:pt idx="26">
                  <c:v>-99358.28</c:v>
                </c:pt>
                <c:pt idx="27">
                  <c:v>-302527.45000000007</c:v>
                </c:pt>
                <c:pt idx="28">
                  <c:v>29330.37</c:v>
                </c:pt>
                <c:pt idx="29">
                  <c:v>104657.74000000002</c:v>
                </c:pt>
                <c:pt idx="30">
                  <c:v>913451.87000000023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2D-4E5D-A685-4932C36BF236}"/>
            </c:ext>
          </c:extLst>
        </c:ser>
        <c:ser>
          <c:idx val="1"/>
          <c:order val="1"/>
          <c:tx>
            <c:strRef>
              <c:f>Jan_RENA!$E$1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Jan_RENA!$H$2:$H$32</c:f>
              <c:numCache>
                <c:formatCode>m/d/yyyy</c:formatCode>
                <c:ptCount val="31"/>
                <c:pt idx="0">
                  <c:v>44562</c:v>
                </c:pt>
                <c:pt idx="1">
                  <c:v>44563</c:v>
                </c:pt>
                <c:pt idx="2">
                  <c:v>44564</c:v>
                </c:pt>
                <c:pt idx="3">
                  <c:v>44565</c:v>
                </c:pt>
                <c:pt idx="4">
                  <c:v>44566</c:v>
                </c:pt>
                <c:pt idx="5">
                  <c:v>44567</c:v>
                </c:pt>
                <c:pt idx="6">
                  <c:v>44568</c:v>
                </c:pt>
                <c:pt idx="7">
                  <c:v>44569</c:v>
                </c:pt>
                <c:pt idx="8">
                  <c:v>44570</c:v>
                </c:pt>
                <c:pt idx="9">
                  <c:v>44571</c:v>
                </c:pt>
                <c:pt idx="10">
                  <c:v>44572</c:v>
                </c:pt>
                <c:pt idx="11">
                  <c:v>44573</c:v>
                </c:pt>
                <c:pt idx="12">
                  <c:v>44574</c:v>
                </c:pt>
                <c:pt idx="13">
                  <c:v>44575</c:v>
                </c:pt>
                <c:pt idx="14">
                  <c:v>44576</c:v>
                </c:pt>
                <c:pt idx="15">
                  <c:v>44577</c:v>
                </c:pt>
                <c:pt idx="16">
                  <c:v>44578</c:v>
                </c:pt>
                <c:pt idx="17">
                  <c:v>44579</c:v>
                </c:pt>
                <c:pt idx="18">
                  <c:v>44580</c:v>
                </c:pt>
                <c:pt idx="19">
                  <c:v>44581</c:v>
                </c:pt>
                <c:pt idx="20">
                  <c:v>44582</c:v>
                </c:pt>
                <c:pt idx="21">
                  <c:v>44583</c:v>
                </c:pt>
                <c:pt idx="22">
                  <c:v>44584</c:v>
                </c:pt>
                <c:pt idx="23">
                  <c:v>44585</c:v>
                </c:pt>
                <c:pt idx="24">
                  <c:v>44586</c:v>
                </c:pt>
                <c:pt idx="25">
                  <c:v>44587</c:v>
                </c:pt>
                <c:pt idx="26">
                  <c:v>44588</c:v>
                </c:pt>
                <c:pt idx="27">
                  <c:v>44589</c:v>
                </c:pt>
                <c:pt idx="28">
                  <c:v>44590</c:v>
                </c:pt>
                <c:pt idx="29">
                  <c:v>44591</c:v>
                </c:pt>
                <c:pt idx="30">
                  <c:v>44592</c:v>
                </c:pt>
              </c:numCache>
            </c:numRef>
          </c:cat>
          <c:val>
            <c:numRef>
              <c:f>Jan_RENA!$E$2:$E$32</c:f>
              <c:numCache>
                <c:formatCode>#,##0.0</c:formatCode>
                <c:ptCount val="31"/>
                <c:pt idx="0">
                  <c:v>-302006.69</c:v>
                </c:pt>
                <c:pt idx="1">
                  <c:v>178692.81</c:v>
                </c:pt>
                <c:pt idx="2">
                  <c:v>-20259.12</c:v>
                </c:pt>
                <c:pt idx="3">
                  <c:v>44470.33</c:v>
                </c:pt>
                <c:pt idx="4">
                  <c:v>24841.79</c:v>
                </c:pt>
                <c:pt idx="5">
                  <c:v>-36055.589999999997</c:v>
                </c:pt>
                <c:pt idx="6">
                  <c:v>644792.16</c:v>
                </c:pt>
                <c:pt idx="7">
                  <c:v>-298902.98</c:v>
                </c:pt>
                <c:pt idx="8">
                  <c:v>7127.22</c:v>
                </c:pt>
                <c:pt idx="9">
                  <c:v>264142.03000000003</c:v>
                </c:pt>
                <c:pt idx="10">
                  <c:v>92502.13</c:v>
                </c:pt>
                <c:pt idx="11">
                  <c:v>34059.550000000003</c:v>
                </c:pt>
                <c:pt idx="12">
                  <c:v>38538.18</c:v>
                </c:pt>
                <c:pt idx="13">
                  <c:v>12553.64</c:v>
                </c:pt>
                <c:pt idx="14">
                  <c:v>306878.90999999997</c:v>
                </c:pt>
                <c:pt idx="15">
                  <c:v>8291.48</c:v>
                </c:pt>
                <c:pt idx="16">
                  <c:v>127673.05</c:v>
                </c:pt>
                <c:pt idx="17">
                  <c:v>190404.43</c:v>
                </c:pt>
                <c:pt idx="18">
                  <c:v>241972.17</c:v>
                </c:pt>
                <c:pt idx="19">
                  <c:v>495680.77</c:v>
                </c:pt>
                <c:pt idx="20">
                  <c:v>68366.84</c:v>
                </c:pt>
                <c:pt idx="21">
                  <c:v>80108.240000000005</c:v>
                </c:pt>
                <c:pt idx="22">
                  <c:v>-7708.91</c:v>
                </c:pt>
                <c:pt idx="23">
                  <c:v>36212.839999999997</c:v>
                </c:pt>
                <c:pt idx="24">
                  <c:v>-564367.57999999996</c:v>
                </c:pt>
                <c:pt idx="25">
                  <c:v>322419.34000000003</c:v>
                </c:pt>
                <c:pt idx="26">
                  <c:v>-111538.88</c:v>
                </c:pt>
                <c:pt idx="27">
                  <c:v>82406.55</c:v>
                </c:pt>
                <c:pt idx="28">
                  <c:v>559065.13</c:v>
                </c:pt>
                <c:pt idx="29">
                  <c:v>114778.11</c:v>
                </c:pt>
                <c:pt idx="30">
                  <c:v>301430.99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2D-4E5D-A685-4932C36BF2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600"/>
        <c:axId val="467675776"/>
      </c:barChart>
      <c:catAx>
        <c:axId val="46767460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5776"/>
        <c:crosses val="autoZero"/>
        <c:auto val="0"/>
        <c:lblAlgn val="ctr"/>
        <c:lblOffset val="100"/>
        <c:tickLblSkip val="5"/>
        <c:noMultiLvlLbl val="0"/>
      </c:catAx>
      <c:valAx>
        <c:axId val="467675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60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CRR value</a:t>
            </a:r>
            <a:r>
              <a:rPr lang="en-US" b="1" baseline="0"/>
              <a:t> vs DAM congestion Rent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Payment/Charge to CRRAH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44562</c:v>
                </c:pt>
                <c:pt idx="1">
                  <c:v>44563</c:v>
                </c:pt>
                <c:pt idx="2">
                  <c:v>44564</c:v>
                </c:pt>
                <c:pt idx="3">
                  <c:v>44565</c:v>
                </c:pt>
                <c:pt idx="4">
                  <c:v>44566</c:v>
                </c:pt>
                <c:pt idx="5">
                  <c:v>44567</c:v>
                </c:pt>
                <c:pt idx="6">
                  <c:v>44568</c:v>
                </c:pt>
                <c:pt idx="7">
                  <c:v>44569</c:v>
                </c:pt>
                <c:pt idx="8">
                  <c:v>44570</c:v>
                </c:pt>
                <c:pt idx="9">
                  <c:v>44571</c:v>
                </c:pt>
                <c:pt idx="10">
                  <c:v>44572</c:v>
                </c:pt>
                <c:pt idx="11">
                  <c:v>44573</c:v>
                </c:pt>
                <c:pt idx="12">
                  <c:v>44574</c:v>
                </c:pt>
                <c:pt idx="13">
                  <c:v>44575</c:v>
                </c:pt>
                <c:pt idx="14">
                  <c:v>44576</c:v>
                </c:pt>
                <c:pt idx="15">
                  <c:v>44577</c:v>
                </c:pt>
                <c:pt idx="16">
                  <c:v>44578</c:v>
                </c:pt>
                <c:pt idx="17">
                  <c:v>44579</c:v>
                </c:pt>
                <c:pt idx="18">
                  <c:v>44580</c:v>
                </c:pt>
                <c:pt idx="19">
                  <c:v>44581</c:v>
                </c:pt>
                <c:pt idx="20">
                  <c:v>44582</c:v>
                </c:pt>
                <c:pt idx="21">
                  <c:v>44583</c:v>
                </c:pt>
                <c:pt idx="22">
                  <c:v>44584</c:v>
                </c:pt>
                <c:pt idx="23">
                  <c:v>44585</c:v>
                </c:pt>
                <c:pt idx="24">
                  <c:v>44586</c:v>
                </c:pt>
                <c:pt idx="25">
                  <c:v>44587</c:v>
                </c:pt>
                <c:pt idx="26">
                  <c:v>44588</c:v>
                </c:pt>
                <c:pt idx="27">
                  <c:v>44589</c:v>
                </c:pt>
                <c:pt idx="28">
                  <c:v>44590</c:v>
                </c:pt>
                <c:pt idx="29">
                  <c:v>44591</c:v>
                </c:pt>
                <c:pt idx="30">
                  <c:v>44592</c:v>
                </c:pt>
              </c:numCache>
            </c:numRef>
          </c:cat>
          <c:val>
            <c:numRef>
              <c:f>Sheet1!$B$2:$B$32</c:f>
              <c:numCache>
                <c:formatCode>#,##0.0</c:formatCode>
                <c:ptCount val="31"/>
                <c:pt idx="0">
                  <c:v>5384245.46</c:v>
                </c:pt>
                <c:pt idx="1">
                  <c:v>3108287.59</c:v>
                </c:pt>
                <c:pt idx="2">
                  <c:v>2223047.67</c:v>
                </c:pt>
                <c:pt idx="3">
                  <c:v>4699587.75</c:v>
                </c:pt>
                <c:pt idx="4">
                  <c:v>409284.45</c:v>
                </c:pt>
                <c:pt idx="5">
                  <c:v>2329522.9</c:v>
                </c:pt>
                <c:pt idx="6">
                  <c:v>3529114.3600000003</c:v>
                </c:pt>
                <c:pt idx="7">
                  <c:v>4189042.09</c:v>
                </c:pt>
                <c:pt idx="8">
                  <c:v>4246817.6900000004</c:v>
                </c:pt>
                <c:pt idx="9">
                  <c:v>2908351.3200000003</c:v>
                </c:pt>
                <c:pt idx="10">
                  <c:v>1412978.07</c:v>
                </c:pt>
                <c:pt idx="11">
                  <c:v>548444.4</c:v>
                </c:pt>
                <c:pt idx="12">
                  <c:v>403382.99</c:v>
                </c:pt>
                <c:pt idx="13">
                  <c:v>3032762.42</c:v>
                </c:pt>
                <c:pt idx="14">
                  <c:v>7406294.6799999997</c:v>
                </c:pt>
                <c:pt idx="15">
                  <c:v>1161500.82</c:v>
                </c:pt>
                <c:pt idx="16">
                  <c:v>2365005.4500000002</c:v>
                </c:pt>
                <c:pt idx="17">
                  <c:v>8116844.1900000004</c:v>
                </c:pt>
                <c:pt idx="18">
                  <c:v>6962402.7400000002</c:v>
                </c:pt>
                <c:pt idx="19">
                  <c:v>7616272.8799999999</c:v>
                </c:pt>
                <c:pt idx="20">
                  <c:v>4537948.6900000004</c:v>
                </c:pt>
                <c:pt idx="21">
                  <c:v>1043432.2100000001</c:v>
                </c:pt>
                <c:pt idx="22">
                  <c:v>228149.64999999997</c:v>
                </c:pt>
                <c:pt idx="23">
                  <c:v>220453.62000000002</c:v>
                </c:pt>
                <c:pt idx="24">
                  <c:v>1926323.1999999997</c:v>
                </c:pt>
                <c:pt idx="25">
                  <c:v>1234424.8600000001</c:v>
                </c:pt>
                <c:pt idx="26">
                  <c:v>2263037.73</c:v>
                </c:pt>
                <c:pt idx="27">
                  <c:v>3269722.24</c:v>
                </c:pt>
                <c:pt idx="28">
                  <c:v>1509400.2200000002</c:v>
                </c:pt>
                <c:pt idx="29">
                  <c:v>1795745.3900000001</c:v>
                </c:pt>
                <c:pt idx="30">
                  <c:v>1838844.86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AA-4906-9798-AF482061925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DACONGRENT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44562</c:v>
                </c:pt>
                <c:pt idx="1">
                  <c:v>44563</c:v>
                </c:pt>
                <c:pt idx="2">
                  <c:v>44564</c:v>
                </c:pt>
                <c:pt idx="3">
                  <c:v>44565</c:v>
                </c:pt>
                <c:pt idx="4">
                  <c:v>44566</c:v>
                </c:pt>
                <c:pt idx="5">
                  <c:v>44567</c:v>
                </c:pt>
                <c:pt idx="6">
                  <c:v>44568</c:v>
                </c:pt>
                <c:pt idx="7">
                  <c:v>44569</c:v>
                </c:pt>
                <c:pt idx="8">
                  <c:v>44570</c:v>
                </c:pt>
                <c:pt idx="9">
                  <c:v>44571</c:v>
                </c:pt>
                <c:pt idx="10">
                  <c:v>44572</c:v>
                </c:pt>
                <c:pt idx="11">
                  <c:v>44573</c:v>
                </c:pt>
                <c:pt idx="12">
                  <c:v>44574</c:v>
                </c:pt>
                <c:pt idx="13">
                  <c:v>44575</c:v>
                </c:pt>
                <c:pt idx="14">
                  <c:v>44576</c:v>
                </c:pt>
                <c:pt idx="15">
                  <c:v>44577</c:v>
                </c:pt>
                <c:pt idx="16">
                  <c:v>44578</c:v>
                </c:pt>
                <c:pt idx="17">
                  <c:v>44579</c:v>
                </c:pt>
                <c:pt idx="18">
                  <c:v>44580</c:v>
                </c:pt>
                <c:pt idx="19">
                  <c:v>44581</c:v>
                </c:pt>
                <c:pt idx="20">
                  <c:v>44582</c:v>
                </c:pt>
                <c:pt idx="21">
                  <c:v>44583</c:v>
                </c:pt>
                <c:pt idx="22">
                  <c:v>44584</c:v>
                </c:pt>
                <c:pt idx="23">
                  <c:v>44585</c:v>
                </c:pt>
                <c:pt idx="24">
                  <c:v>44586</c:v>
                </c:pt>
                <c:pt idx="25">
                  <c:v>44587</c:v>
                </c:pt>
                <c:pt idx="26">
                  <c:v>44588</c:v>
                </c:pt>
                <c:pt idx="27">
                  <c:v>44589</c:v>
                </c:pt>
                <c:pt idx="28">
                  <c:v>44590</c:v>
                </c:pt>
                <c:pt idx="29">
                  <c:v>44591</c:v>
                </c:pt>
                <c:pt idx="30">
                  <c:v>44592</c:v>
                </c:pt>
              </c:numCache>
            </c:numRef>
          </c:cat>
          <c:val>
            <c:numRef>
              <c:f>Sheet1!$C$2:$C$32</c:f>
              <c:numCache>
                <c:formatCode>#,##0.0</c:formatCode>
                <c:ptCount val="31"/>
                <c:pt idx="0">
                  <c:v>5258850.29</c:v>
                </c:pt>
                <c:pt idx="1">
                  <c:v>4058126.36</c:v>
                </c:pt>
                <c:pt idx="2">
                  <c:v>2259568.61</c:v>
                </c:pt>
                <c:pt idx="3">
                  <c:v>5119909.99</c:v>
                </c:pt>
                <c:pt idx="4">
                  <c:v>426266.08</c:v>
                </c:pt>
                <c:pt idx="5">
                  <c:v>2599028.84</c:v>
                </c:pt>
                <c:pt idx="6">
                  <c:v>3991309.94</c:v>
                </c:pt>
                <c:pt idx="7">
                  <c:v>4110909.79</c:v>
                </c:pt>
                <c:pt idx="8">
                  <c:v>4538213.0599999996</c:v>
                </c:pt>
                <c:pt idx="9">
                  <c:v>3010572.02</c:v>
                </c:pt>
                <c:pt idx="10">
                  <c:v>1333935.67</c:v>
                </c:pt>
                <c:pt idx="11">
                  <c:v>551399.56999999995</c:v>
                </c:pt>
                <c:pt idx="12">
                  <c:v>439110.51</c:v>
                </c:pt>
                <c:pt idx="13">
                  <c:v>3685354.91</c:v>
                </c:pt>
                <c:pt idx="14">
                  <c:v>9066312.3800000008</c:v>
                </c:pt>
                <c:pt idx="15">
                  <c:v>1329845.0900000001</c:v>
                </c:pt>
                <c:pt idx="16">
                  <c:v>2287604.35</c:v>
                </c:pt>
                <c:pt idx="17">
                  <c:v>8234638.2699999996</c:v>
                </c:pt>
                <c:pt idx="18">
                  <c:v>7193616.2999999998</c:v>
                </c:pt>
                <c:pt idx="19">
                  <c:v>8359191.8600000003</c:v>
                </c:pt>
                <c:pt idx="20">
                  <c:v>5061202.13</c:v>
                </c:pt>
                <c:pt idx="21">
                  <c:v>1371907.91</c:v>
                </c:pt>
                <c:pt idx="22">
                  <c:v>293646.96999999997</c:v>
                </c:pt>
                <c:pt idx="23">
                  <c:v>244211.66</c:v>
                </c:pt>
                <c:pt idx="24">
                  <c:v>1728107.56</c:v>
                </c:pt>
                <c:pt idx="25">
                  <c:v>1344962.99</c:v>
                </c:pt>
                <c:pt idx="26">
                  <c:v>2420232.5699999998</c:v>
                </c:pt>
                <c:pt idx="27">
                  <c:v>3512945.25</c:v>
                </c:pt>
                <c:pt idx="28">
                  <c:v>1488353.25</c:v>
                </c:pt>
                <c:pt idx="29">
                  <c:v>1776956.88</c:v>
                </c:pt>
                <c:pt idx="30">
                  <c:v>1762761.85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AA-4906-9798-AF48206192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3646160"/>
        <c:axId val="693647336"/>
      </c:barChart>
      <c:catAx>
        <c:axId val="693646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7336"/>
        <c:crosses val="autoZero"/>
        <c:auto val="0"/>
        <c:lblAlgn val="ctr"/>
        <c:lblOffset val="100"/>
        <c:tickLblSkip val="5"/>
        <c:noMultiLvlLbl val="0"/>
      </c:catAx>
      <c:valAx>
        <c:axId val="69364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6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Daily Credit/Charge to CRR Balancing Account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4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DAILY_CREDIT_OR_SHORT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44562</c:v>
                </c:pt>
                <c:pt idx="1">
                  <c:v>44563</c:v>
                </c:pt>
                <c:pt idx="2">
                  <c:v>44564</c:v>
                </c:pt>
                <c:pt idx="3">
                  <c:v>44565</c:v>
                </c:pt>
                <c:pt idx="4">
                  <c:v>44566</c:v>
                </c:pt>
                <c:pt idx="5">
                  <c:v>44567</c:v>
                </c:pt>
                <c:pt idx="6">
                  <c:v>44568</c:v>
                </c:pt>
                <c:pt idx="7">
                  <c:v>44569</c:v>
                </c:pt>
                <c:pt idx="8">
                  <c:v>44570</c:v>
                </c:pt>
                <c:pt idx="9">
                  <c:v>44571</c:v>
                </c:pt>
                <c:pt idx="10">
                  <c:v>44572</c:v>
                </c:pt>
                <c:pt idx="11">
                  <c:v>44573</c:v>
                </c:pt>
                <c:pt idx="12">
                  <c:v>44574</c:v>
                </c:pt>
                <c:pt idx="13">
                  <c:v>44575</c:v>
                </c:pt>
                <c:pt idx="14">
                  <c:v>44576</c:v>
                </c:pt>
                <c:pt idx="15">
                  <c:v>44577</c:v>
                </c:pt>
                <c:pt idx="16">
                  <c:v>44578</c:v>
                </c:pt>
                <c:pt idx="17">
                  <c:v>44579</c:v>
                </c:pt>
                <c:pt idx="18">
                  <c:v>44580</c:v>
                </c:pt>
                <c:pt idx="19">
                  <c:v>44581</c:v>
                </c:pt>
                <c:pt idx="20">
                  <c:v>44582</c:v>
                </c:pt>
                <c:pt idx="21">
                  <c:v>44583</c:v>
                </c:pt>
                <c:pt idx="22">
                  <c:v>44584</c:v>
                </c:pt>
                <c:pt idx="23">
                  <c:v>44585</c:v>
                </c:pt>
                <c:pt idx="24">
                  <c:v>44586</c:v>
                </c:pt>
                <c:pt idx="25">
                  <c:v>44587</c:v>
                </c:pt>
                <c:pt idx="26">
                  <c:v>44588</c:v>
                </c:pt>
                <c:pt idx="27">
                  <c:v>44589</c:v>
                </c:pt>
                <c:pt idx="28">
                  <c:v>44590</c:v>
                </c:pt>
                <c:pt idx="29">
                  <c:v>44591</c:v>
                </c:pt>
                <c:pt idx="30">
                  <c:v>44592</c:v>
                </c:pt>
              </c:numCache>
            </c:numRef>
          </c:cat>
          <c:val>
            <c:numRef>
              <c:f>Sheet1!$D$2:$D$32</c:f>
              <c:numCache>
                <c:formatCode>#,##0.0</c:formatCode>
                <c:ptCount val="31"/>
                <c:pt idx="0">
                  <c:v>-125395.17</c:v>
                </c:pt>
                <c:pt idx="1">
                  <c:v>949838.77</c:v>
                </c:pt>
                <c:pt idx="2">
                  <c:v>36520.94</c:v>
                </c:pt>
                <c:pt idx="3">
                  <c:v>420322.24</c:v>
                </c:pt>
                <c:pt idx="4">
                  <c:v>16981.63</c:v>
                </c:pt>
                <c:pt idx="5">
                  <c:v>269505.94</c:v>
                </c:pt>
                <c:pt idx="6">
                  <c:v>462195.58</c:v>
                </c:pt>
                <c:pt idx="7">
                  <c:v>-78132.3</c:v>
                </c:pt>
                <c:pt idx="8">
                  <c:v>291395.37</c:v>
                </c:pt>
                <c:pt idx="9">
                  <c:v>102220.7</c:v>
                </c:pt>
                <c:pt idx="10">
                  <c:v>-79042.399999999994</c:v>
                </c:pt>
                <c:pt idx="11">
                  <c:v>2955.17</c:v>
                </c:pt>
                <c:pt idx="12">
                  <c:v>35727.519999999997</c:v>
                </c:pt>
                <c:pt idx="13">
                  <c:v>652592.49</c:v>
                </c:pt>
                <c:pt idx="14">
                  <c:v>1660017.7</c:v>
                </c:pt>
                <c:pt idx="15">
                  <c:v>168344.27</c:v>
                </c:pt>
                <c:pt idx="16">
                  <c:v>-77401.100000000006</c:v>
                </c:pt>
                <c:pt idx="17">
                  <c:v>117794.08</c:v>
                </c:pt>
                <c:pt idx="18">
                  <c:v>231213.56</c:v>
                </c:pt>
                <c:pt idx="19">
                  <c:v>742918.98</c:v>
                </c:pt>
                <c:pt idx="20">
                  <c:v>523253.44</c:v>
                </c:pt>
                <c:pt idx="21">
                  <c:v>328475.7</c:v>
                </c:pt>
                <c:pt idx="22">
                  <c:v>65497.32</c:v>
                </c:pt>
                <c:pt idx="23">
                  <c:v>23758.04</c:v>
                </c:pt>
                <c:pt idx="24">
                  <c:v>-198215.64</c:v>
                </c:pt>
                <c:pt idx="25">
                  <c:v>110538.13</c:v>
                </c:pt>
                <c:pt idx="26">
                  <c:v>157194.84</c:v>
                </c:pt>
                <c:pt idx="27">
                  <c:v>243223.01</c:v>
                </c:pt>
                <c:pt idx="28">
                  <c:v>-21046.97</c:v>
                </c:pt>
                <c:pt idx="29">
                  <c:v>-18788.509999999998</c:v>
                </c:pt>
                <c:pt idx="30">
                  <c:v>-76083.009999999995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1D-4033-BA23-5FCF0F9319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6490160"/>
        <c:axId val="716486632"/>
      </c:barChart>
      <c:catAx>
        <c:axId val="716490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86632"/>
        <c:crosses val="autoZero"/>
        <c:auto val="0"/>
        <c:lblAlgn val="ctr"/>
        <c:lblOffset val="100"/>
        <c:tickLblSkip val="5"/>
        <c:noMultiLvlLbl val="0"/>
      </c:catAx>
      <c:valAx>
        <c:axId val="716486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90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4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6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69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Review of January RENA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Jian Chen</a:t>
            </a: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CMWG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April 25th, 2022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Sum of RENA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7465529"/>
              </p:ext>
            </p:extLst>
          </p:nvPr>
        </p:nvGraphicFramePr>
        <p:xfrm>
          <a:off x="838200" y="1447800"/>
          <a:ext cx="74676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795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with RT Congestion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319832"/>
          </a:xfrm>
        </p:spPr>
        <p:txBody>
          <a:bodyPr/>
          <a:lstStyle/>
          <a:p>
            <a:r>
              <a:rPr lang="en-US" sz="2000" dirty="0"/>
              <a:t>The total RENA in January was $2.9M, while the total SCED congestion rent was around $108.5M.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8202693"/>
              </p:ext>
            </p:extLst>
          </p:nvPr>
        </p:nvGraphicFramePr>
        <p:xfrm>
          <a:off x="657224" y="2362200"/>
          <a:ext cx="7877175" cy="3344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143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and estimated DAM oversold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3165"/>
            <a:ext cx="8534400" cy="4319832"/>
          </a:xfrm>
        </p:spPr>
        <p:txBody>
          <a:bodyPr/>
          <a:lstStyle/>
          <a:p>
            <a:r>
              <a:rPr lang="en-US" sz="2000" dirty="0"/>
              <a:t>The total estimated DAM oversold amount in January was around $1.2M.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1473751"/>
              </p:ext>
            </p:extLst>
          </p:nvPr>
        </p:nvGraphicFramePr>
        <p:xfrm>
          <a:off x="685800" y="2407005"/>
          <a:ext cx="7948613" cy="3295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2886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5182"/>
            <a:ext cx="8610600" cy="5204618"/>
          </a:xfrm>
        </p:spPr>
        <p:txBody>
          <a:bodyPr/>
          <a:lstStyle/>
          <a:p>
            <a:pPr marL="0" indent="0">
              <a:buNone/>
            </a:pPr>
            <a:endParaRPr lang="en-US" sz="2200" dirty="0"/>
          </a:p>
          <a:p>
            <a:endParaRPr lang="en-US" sz="2000" dirty="0"/>
          </a:p>
          <a:p>
            <a:r>
              <a:rPr lang="en-US" sz="2000" dirty="0"/>
              <a:t>The RENA observed in January 2022 was relatively low.</a:t>
            </a:r>
          </a:p>
          <a:p>
            <a:endParaRPr lang="en-US" sz="2000" dirty="0"/>
          </a:p>
          <a:p>
            <a:r>
              <a:rPr lang="en-US" sz="2000" dirty="0"/>
              <a:t>The highest RENA happened on OD 1/7 with $645k, which was mostly related to DAM “oversold”.</a:t>
            </a:r>
          </a:p>
          <a:p>
            <a:endParaRPr lang="en-US" sz="2000" dirty="0"/>
          </a:p>
          <a:p>
            <a:pPr algn="just"/>
            <a:r>
              <a:rPr lang="en-US" sz="2000" dirty="0"/>
              <a:t>PTP w/links to options didn’t make significant impact to RENA in January. The highest amount of its impact happened on 1/29 with $403k. </a:t>
            </a:r>
          </a:p>
          <a:p>
            <a:endParaRPr lang="en-US" sz="2000" dirty="0"/>
          </a:p>
          <a:p>
            <a:endParaRPr lang="en-US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8304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CRR Balance Account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5165690"/>
              </p:ext>
            </p:extLst>
          </p:nvPr>
        </p:nvGraphicFramePr>
        <p:xfrm>
          <a:off x="457200" y="1066800"/>
          <a:ext cx="8305799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7125659"/>
              </p:ext>
            </p:extLst>
          </p:nvPr>
        </p:nvGraphicFramePr>
        <p:xfrm>
          <a:off x="457200" y="3581400"/>
          <a:ext cx="8357300" cy="2741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05537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38229</TotalTime>
  <Words>160</Words>
  <Application>Microsoft Office PowerPoint</Application>
  <PresentationFormat>On-screen Show (4:3)</PresentationFormat>
  <Paragraphs>39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Sum of RENA </vt:lpstr>
      <vt:lpstr>Daily RENA with RT Congestion </vt:lpstr>
      <vt:lpstr>Daily RENA and estimated DAM oversold</vt:lpstr>
      <vt:lpstr>Summary</vt:lpstr>
      <vt:lpstr>January CRR Balance Account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Chen, Jian</cp:lastModifiedBy>
  <cp:revision>561</cp:revision>
  <cp:lastPrinted>2021-07-16T14:42:57Z</cp:lastPrinted>
  <dcterms:created xsi:type="dcterms:W3CDTF">2016-01-21T15:20:31Z</dcterms:created>
  <dcterms:modified xsi:type="dcterms:W3CDTF">2022-04-21T14:41:58Z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