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3"/>
  </p:notesMasterIdLst>
  <p:handoutMasterIdLst>
    <p:handoutMasterId r:id="rId14"/>
  </p:handoutMasterIdLst>
  <p:sldIdLst>
    <p:sldId id="260" r:id="rId7"/>
    <p:sldId id="282" r:id="rId8"/>
    <p:sldId id="283" r:id="rId9"/>
    <p:sldId id="333" r:id="rId10"/>
    <p:sldId id="330" r:id="rId11"/>
    <p:sldId id="337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A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6" autoAdjust="0"/>
    <p:restoredTop sz="95417" autoAdjust="0"/>
  </p:normalViewPr>
  <p:slideViewPr>
    <p:cSldViewPr showGuides="1">
      <p:cViewPr varScale="1">
        <p:scale>
          <a:sx n="109" d="100"/>
          <a:sy n="109" d="100"/>
        </p:scale>
        <p:origin x="1704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Market_Design_&amp;_Analytics\Users\jchen\Study\CMWG\2022_05\RENA_Feb_202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Market_Design_&amp;_Analytics\Users\jchen\Study\CMWG\2022_05\RENA_Feb_2022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Market_Design_&amp;_Analytics\Users\jchen\Study\CMWG\2022_05\RENA_Feb_2022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Market_Design_&amp;_Analytics\Users\jchen\Study\CMWG\2022_05\012022_crrba_plot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Market_Design_&amp;_Analytics\Users\jchen\Study\CMWG\2022_05\012022_crrba_plot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Monthly RENA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Monthly!$Q$2</c:f>
              <c:strCache>
                <c:ptCount val="1"/>
                <c:pt idx="0">
                  <c:v>RENA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2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746-4242-BD73-6861BA094A3D}"/>
              </c:ext>
            </c:extLst>
          </c:dPt>
          <c:dPt>
            <c:idx val="24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A746-4242-BD73-6861BA094A3D}"/>
              </c:ext>
            </c:extLst>
          </c:dPt>
          <c:cat>
            <c:strRef>
              <c:f>Monthly!$P$3:$P$27</c:f>
              <c:strCache>
                <c:ptCount val="25"/>
                <c:pt idx="0">
                  <c:v>2020_2</c:v>
                </c:pt>
                <c:pt idx="1">
                  <c:v>2020_3</c:v>
                </c:pt>
                <c:pt idx="2">
                  <c:v>2020_4</c:v>
                </c:pt>
                <c:pt idx="3">
                  <c:v>2020_5</c:v>
                </c:pt>
                <c:pt idx="4">
                  <c:v>2020_6</c:v>
                </c:pt>
                <c:pt idx="5">
                  <c:v>2020_7</c:v>
                </c:pt>
                <c:pt idx="6">
                  <c:v>2020_8</c:v>
                </c:pt>
                <c:pt idx="7">
                  <c:v>2020_9</c:v>
                </c:pt>
                <c:pt idx="8">
                  <c:v>2020_10</c:v>
                </c:pt>
                <c:pt idx="9">
                  <c:v>2020_11</c:v>
                </c:pt>
                <c:pt idx="10">
                  <c:v>2020_12</c:v>
                </c:pt>
                <c:pt idx="11">
                  <c:v>2021_1</c:v>
                </c:pt>
                <c:pt idx="12">
                  <c:v>2021_2</c:v>
                </c:pt>
                <c:pt idx="13">
                  <c:v>2021_3</c:v>
                </c:pt>
                <c:pt idx="14">
                  <c:v>2021_4</c:v>
                </c:pt>
                <c:pt idx="15">
                  <c:v>2021_5</c:v>
                </c:pt>
                <c:pt idx="16">
                  <c:v>2021_6</c:v>
                </c:pt>
                <c:pt idx="17">
                  <c:v>2021_7</c:v>
                </c:pt>
                <c:pt idx="18">
                  <c:v>2021_8</c:v>
                </c:pt>
                <c:pt idx="19">
                  <c:v>2021_9</c:v>
                </c:pt>
                <c:pt idx="20">
                  <c:v>2021_10</c:v>
                </c:pt>
                <c:pt idx="21">
                  <c:v>2021_11</c:v>
                </c:pt>
                <c:pt idx="22">
                  <c:v>2021_12</c:v>
                </c:pt>
                <c:pt idx="23">
                  <c:v>2022_1</c:v>
                </c:pt>
                <c:pt idx="24">
                  <c:v>2022_2</c:v>
                </c:pt>
              </c:strCache>
            </c:strRef>
          </c:cat>
          <c:val>
            <c:numRef>
              <c:f>Monthly!$Q$3:$Q$27</c:f>
              <c:numCache>
                <c:formatCode>#,##0.0</c:formatCode>
                <c:ptCount val="25"/>
                <c:pt idx="0">
                  <c:v>7591379.410000002</c:v>
                </c:pt>
                <c:pt idx="1">
                  <c:v>26975003.069999997</c:v>
                </c:pt>
                <c:pt idx="2">
                  <c:v>2782950.2200000007</c:v>
                </c:pt>
                <c:pt idx="3">
                  <c:v>14204605.040000008</c:v>
                </c:pt>
                <c:pt idx="4">
                  <c:v>-295501.83</c:v>
                </c:pt>
                <c:pt idx="5">
                  <c:v>1374127.76</c:v>
                </c:pt>
                <c:pt idx="6">
                  <c:v>-13329665.039999999</c:v>
                </c:pt>
                <c:pt idx="7">
                  <c:v>5265833.459999999</c:v>
                </c:pt>
                <c:pt idx="8">
                  <c:v>-2876364.1299999994</c:v>
                </c:pt>
                <c:pt idx="9">
                  <c:v>22308654.66</c:v>
                </c:pt>
                <c:pt idx="10">
                  <c:v>5117961.3900000006</c:v>
                </c:pt>
                <c:pt idx="11">
                  <c:v>5414406.5199999986</c:v>
                </c:pt>
                <c:pt idx="12">
                  <c:v>-57004649.330000006</c:v>
                </c:pt>
                <c:pt idx="13">
                  <c:v>15662765.750000004</c:v>
                </c:pt>
                <c:pt idx="14">
                  <c:v>9977037.0099999998</c:v>
                </c:pt>
                <c:pt idx="15">
                  <c:v>1113330.9400000002</c:v>
                </c:pt>
                <c:pt idx="16">
                  <c:v>-2344357.1199999992</c:v>
                </c:pt>
                <c:pt idx="17">
                  <c:v>1729081.9</c:v>
                </c:pt>
                <c:pt idx="18">
                  <c:v>2069008.2799999996</c:v>
                </c:pt>
                <c:pt idx="19">
                  <c:v>3082125.6600000006</c:v>
                </c:pt>
                <c:pt idx="20">
                  <c:v>2992724.4100000006</c:v>
                </c:pt>
                <c:pt idx="21">
                  <c:v>8578594.2199999988</c:v>
                </c:pt>
                <c:pt idx="22">
                  <c:v>9817803.5</c:v>
                </c:pt>
                <c:pt idx="23">
                  <c:v>2936568.9399999995</c:v>
                </c:pt>
                <c:pt idx="24">
                  <c:v>4447274.9499999993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746-4242-BD73-6861BA094A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67674208"/>
        <c:axId val="467677344"/>
      </c:barChart>
      <c:catAx>
        <c:axId val="467674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677344"/>
        <c:crosses val="autoZero"/>
        <c:auto val="1"/>
        <c:lblAlgn val="ctr"/>
        <c:lblOffset val="100"/>
        <c:tickLblSkip val="3"/>
        <c:noMultiLvlLbl val="0"/>
      </c:catAx>
      <c:valAx>
        <c:axId val="467677344"/>
        <c:scaling>
          <c:orientation val="minMax"/>
          <c:max val="30000000"/>
          <c:min val="-6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674208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Daily RENA vs RT Congestion Rent</a:t>
            </a:r>
            <a:endParaRPr lang="en-US" sz="14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areaChart>
        <c:grouping val="standard"/>
        <c:varyColors val="0"/>
        <c:ser>
          <c:idx val="0"/>
          <c:order val="0"/>
          <c:tx>
            <c:strRef>
              <c:f>Feb_RENA!$I$1</c:f>
              <c:strCache>
                <c:ptCount val="1"/>
                <c:pt idx="0">
                  <c:v>Sum of RT Congestion Rent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numRef>
              <c:f>Feb_RENA!$H$2:$H$29</c:f>
              <c:numCache>
                <c:formatCode>m/d/yyyy</c:formatCode>
                <c:ptCount val="28"/>
                <c:pt idx="0">
                  <c:v>44593</c:v>
                </c:pt>
                <c:pt idx="1">
                  <c:v>44594</c:v>
                </c:pt>
                <c:pt idx="2">
                  <c:v>44595</c:v>
                </c:pt>
                <c:pt idx="3">
                  <c:v>44596</c:v>
                </c:pt>
                <c:pt idx="4">
                  <c:v>44597</c:v>
                </c:pt>
                <c:pt idx="5">
                  <c:v>44598</c:v>
                </c:pt>
                <c:pt idx="6">
                  <c:v>44599</c:v>
                </c:pt>
                <c:pt idx="7">
                  <c:v>44600</c:v>
                </c:pt>
                <c:pt idx="8">
                  <c:v>44601</c:v>
                </c:pt>
                <c:pt idx="9">
                  <c:v>44602</c:v>
                </c:pt>
                <c:pt idx="10">
                  <c:v>44603</c:v>
                </c:pt>
                <c:pt idx="11">
                  <c:v>44604</c:v>
                </c:pt>
                <c:pt idx="12">
                  <c:v>44605</c:v>
                </c:pt>
                <c:pt idx="13">
                  <c:v>44606</c:v>
                </c:pt>
                <c:pt idx="14">
                  <c:v>44607</c:v>
                </c:pt>
                <c:pt idx="15">
                  <c:v>44608</c:v>
                </c:pt>
                <c:pt idx="16">
                  <c:v>44609</c:v>
                </c:pt>
                <c:pt idx="17">
                  <c:v>44610</c:v>
                </c:pt>
                <c:pt idx="18">
                  <c:v>44611</c:v>
                </c:pt>
                <c:pt idx="19">
                  <c:v>44612</c:v>
                </c:pt>
                <c:pt idx="20">
                  <c:v>44613</c:v>
                </c:pt>
                <c:pt idx="21">
                  <c:v>44614</c:v>
                </c:pt>
                <c:pt idx="22">
                  <c:v>44615</c:v>
                </c:pt>
                <c:pt idx="23">
                  <c:v>44616</c:v>
                </c:pt>
                <c:pt idx="24">
                  <c:v>44617</c:v>
                </c:pt>
                <c:pt idx="25">
                  <c:v>44618</c:v>
                </c:pt>
                <c:pt idx="26">
                  <c:v>44619</c:v>
                </c:pt>
                <c:pt idx="27">
                  <c:v>44620</c:v>
                </c:pt>
              </c:numCache>
            </c:numRef>
          </c:cat>
          <c:val>
            <c:numRef>
              <c:f>Feb_RENA!$I$2:$I$29</c:f>
              <c:numCache>
                <c:formatCode>#,##0.0</c:formatCode>
                <c:ptCount val="28"/>
                <c:pt idx="0">
                  <c:v>6655504.5599999996</c:v>
                </c:pt>
                <c:pt idx="1">
                  <c:v>1087940.7099999997</c:v>
                </c:pt>
                <c:pt idx="2">
                  <c:v>9839899.9200000018</c:v>
                </c:pt>
                <c:pt idx="3">
                  <c:v>11874921.66</c:v>
                </c:pt>
                <c:pt idx="4">
                  <c:v>2123268.2800000007</c:v>
                </c:pt>
                <c:pt idx="5">
                  <c:v>958297.8</c:v>
                </c:pt>
                <c:pt idx="6">
                  <c:v>1106152.1299999999</c:v>
                </c:pt>
                <c:pt idx="7">
                  <c:v>11912789.719999999</c:v>
                </c:pt>
                <c:pt idx="8">
                  <c:v>630051.62</c:v>
                </c:pt>
                <c:pt idx="9">
                  <c:v>638279.56000000006</c:v>
                </c:pt>
                <c:pt idx="10">
                  <c:v>4897669.8499999996</c:v>
                </c:pt>
                <c:pt idx="11">
                  <c:v>5110252.9200000018</c:v>
                </c:pt>
                <c:pt idx="12">
                  <c:v>486554.44</c:v>
                </c:pt>
                <c:pt idx="13">
                  <c:v>3502897.82</c:v>
                </c:pt>
                <c:pt idx="14">
                  <c:v>12287284.779999997</c:v>
                </c:pt>
                <c:pt idx="15">
                  <c:v>9865383.7300000004</c:v>
                </c:pt>
                <c:pt idx="16">
                  <c:v>7953124.8200000012</c:v>
                </c:pt>
                <c:pt idx="17">
                  <c:v>1735963.6400000001</c:v>
                </c:pt>
                <c:pt idx="18">
                  <c:v>1074359.8899999999</c:v>
                </c:pt>
                <c:pt idx="19">
                  <c:v>6099704.8600000003</c:v>
                </c:pt>
                <c:pt idx="20">
                  <c:v>8455861.7500000019</c:v>
                </c:pt>
                <c:pt idx="21">
                  <c:v>5076204.4400000004</c:v>
                </c:pt>
                <c:pt idx="22">
                  <c:v>11684326.460000001</c:v>
                </c:pt>
                <c:pt idx="23">
                  <c:v>4037890.4499999993</c:v>
                </c:pt>
                <c:pt idx="24">
                  <c:v>1364851.5</c:v>
                </c:pt>
                <c:pt idx="25">
                  <c:v>87620.52</c:v>
                </c:pt>
                <c:pt idx="26">
                  <c:v>121933.85</c:v>
                </c:pt>
                <c:pt idx="27">
                  <c:v>619440.52999999991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1D-49E2-B805-FCA40D70E0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88200368"/>
        <c:axId val="846835072"/>
      </c:areaChart>
      <c:barChart>
        <c:barDir val="col"/>
        <c:grouping val="clustered"/>
        <c:varyColors val="0"/>
        <c:ser>
          <c:idx val="1"/>
          <c:order val="1"/>
          <c:tx>
            <c:strRef>
              <c:f>Feb_RENA!$E$1</c:f>
              <c:strCache>
                <c:ptCount val="1"/>
                <c:pt idx="0">
                  <c:v>RENA</c:v>
                </c:pt>
              </c:strCache>
            </c:strRef>
          </c:tx>
          <c:spPr>
            <a:solidFill>
              <a:schemeClr val="accent2"/>
            </a:solidFill>
            <a:ln w="25400">
              <a:noFill/>
            </a:ln>
            <a:effectLst/>
          </c:spPr>
          <c:invertIfNegative val="0"/>
          <c:cat>
            <c:numRef>
              <c:f>Feb_RENA!$H$2:$H$29</c:f>
              <c:numCache>
                <c:formatCode>m/d/yyyy</c:formatCode>
                <c:ptCount val="28"/>
                <c:pt idx="0">
                  <c:v>44593</c:v>
                </c:pt>
                <c:pt idx="1">
                  <c:v>44594</c:v>
                </c:pt>
                <c:pt idx="2">
                  <c:v>44595</c:v>
                </c:pt>
                <c:pt idx="3">
                  <c:v>44596</c:v>
                </c:pt>
                <c:pt idx="4">
                  <c:v>44597</c:v>
                </c:pt>
                <c:pt idx="5">
                  <c:v>44598</c:v>
                </c:pt>
                <c:pt idx="6">
                  <c:v>44599</c:v>
                </c:pt>
                <c:pt idx="7">
                  <c:v>44600</c:v>
                </c:pt>
                <c:pt idx="8">
                  <c:v>44601</c:v>
                </c:pt>
                <c:pt idx="9">
                  <c:v>44602</c:v>
                </c:pt>
                <c:pt idx="10">
                  <c:v>44603</c:v>
                </c:pt>
                <c:pt idx="11">
                  <c:v>44604</c:v>
                </c:pt>
                <c:pt idx="12">
                  <c:v>44605</c:v>
                </c:pt>
                <c:pt idx="13">
                  <c:v>44606</c:v>
                </c:pt>
                <c:pt idx="14">
                  <c:v>44607</c:v>
                </c:pt>
                <c:pt idx="15">
                  <c:v>44608</c:v>
                </c:pt>
                <c:pt idx="16">
                  <c:v>44609</c:v>
                </c:pt>
                <c:pt idx="17">
                  <c:v>44610</c:v>
                </c:pt>
                <c:pt idx="18">
                  <c:v>44611</c:v>
                </c:pt>
                <c:pt idx="19">
                  <c:v>44612</c:v>
                </c:pt>
                <c:pt idx="20">
                  <c:v>44613</c:v>
                </c:pt>
                <c:pt idx="21">
                  <c:v>44614</c:v>
                </c:pt>
                <c:pt idx="22">
                  <c:v>44615</c:v>
                </c:pt>
                <c:pt idx="23">
                  <c:v>44616</c:v>
                </c:pt>
                <c:pt idx="24">
                  <c:v>44617</c:v>
                </c:pt>
                <c:pt idx="25">
                  <c:v>44618</c:v>
                </c:pt>
                <c:pt idx="26">
                  <c:v>44619</c:v>
                </c:pt>
                <c:pt idx="27">
                  <c:v>44620</c:v>
                </c:pt>
              </c:numCache>
            </c:numRef>
          </c:cat>
          <c:val>
            <c:numRef>
              <c:f>Feb_RENA!$E$2:$E$29</c:f>
              <c:numCache>
                <c:formatCode>#,##0.0</c:formatCode>
                <c:ptCount val="28"/>
                <c:pt idx="0">
                  <c:v>285041.99</c:v>
                </c:pt>
                <c:pt idx="1">
                  <c:v>67973.399999999994</c:v>
                </c:pt>
                <c:pt idx="2">
                  <c:v>-1329956.8799999999</c:v>
                </c:pt>
                <c:pt idx="3">
                  <c:v>-668620.43999999994</c:v>
                </c:pt>
                <c:pt idx="4">
                  <c:v>162906.22</c:v>
                </c:pt>
                <c:pt idx="5">
                  <c:v>220367.28</c:v>
                </c:pt>
                <c:pt idx="6">
                  <c:v>-51869.02</c:v>
                </c:pt>
                <c:pt idx="7">
                  <c:v>788129.95</c:v>
                </c:pt>
                <c:pt idx="8">
                  <c:v>9067.66</c:v>
                </c:pt>
                <c:pt idx="9">
                  <c:v>37701.19</c:v>
                </c:pt>
                <c:pt idx="10">
                  <c:v>298443.71000000002</c:v>
                </c:pt>
                <c:pt idx="11">
                  <c:v>558275.31999999995</c:v>
                </c:pt>
                <c:pt idx="12">
                  <c:v>69360.02</c:v>
                </c:pt>
                <c:pt idx="13">
                  <c:v>561251.28</c:v>
                </c:pt>
                <c:pt idx="14">
                  <c:v>409798.05</c:v>
                </c:pt>
                <c:pt idx="15">
                  <c:v>610824.48</c:v>
                </c:pt>
                <c:pt idx="16">
                  <c:v>488257.8</c:v>
                </c:pt>
                <c:pt idx="17">
                  <c:v>373820.63</c:v>
                </c:pt>
                <c:pt idx="18">
                  <c:v>19694.310000000001</c:v>
                </c:pt>
                <c:pt idx="19">
                  <c:v>49583.25</c:v>
                </c:pt>
                <c:pt idx="20">
                  <c:v>553565.48</c:v>
                </c:pt>
                <c:pt idx="21">
                  <c:v>243525.97</c:v>
                </c:pt>
                <c:pt idx="22">
                  <c:v>-485669.65</c:v>
                </c:pt>
                <c:pt idx="23">
                  <c:v>839500.28</c:v>
                </c:pt>
                <c:pt idx="24">
                  <c:v>315364.46999999997</c:v>
                </c:pt>
                <c:pt idx="25">
                  <c:v>-4210.1499999999996</c:v>
                </c:pt>
                <c:pt idx="26">
                  <c:v>-13776.53</c:v>
                </c:pt>
                <c:pt idx="27">
                  <c:v>38924.879999999997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A1D-49E2-B805-FCA40D70E0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2193864"/>
        <c:axId val="467679304"/>
      </c:barChart>
      <c:catAx>
        <c:axId val="192193864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679304"/>
        <c:crosses val="autoZero"/>
        <c:auto val="0"/>
        <c:lblAlgn val="ctr"/>
        <c:lblOffset val="100"/>
        <c:tickLblSkip val="5"/>
        <c:tickMarkSkip val="5"/>
        <c:noMultiLvlLbl val="0"/>
      </c:catAx>
      <c:valAx>
        <c:axId val="467679304"/>
        <c:scaling>
          <c:orientation val="minMax"/>
          <c:max val="1500000"/>
          <c:min val="-1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2193864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valAx>
        <c:axId val="846835072"/>
        <c:scaling>
          <c:orientation val="minMax"/>
          <c:max val="15000000"/>
          <c:min val="-10000000"/>
        </c:scaling>
        <c:delete val="0"/>
        <c:axPos val="r"/>
        <c:numFmt formatCode="#,##0.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8200368"/>
        <c:crosses val="max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dateAx>
        <c:axId val="788200368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extTo"/>
        <c:crossAx val="846835072"/>
        <c:crosses val="autoZero"/>
        <c:auto val="1"/>
        <c:lblOffset val="100"/>
        <c:baseTimeUnit val="days"/>
      </c:date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Estimated DAM oversold vs RENA</a:t>
            </a:r>
            <a:endParaRPr lang="en-US" sz="14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Feb_RENA!$J$1</c:f>
              <c:strCache>
                <c:ptCount val="1"/>
                <c:pt idx="0">
                  <c:v>Sum of oversold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Feb_RENA!$H$2:$H$29</c:f>
              <c:numCache>
                <c:formatCode>m/d/yyyy</c:formatCode>
                <c:ptCount val="28"/>
                <c:pt idx="0">
                  <c:v>44593</c:v>
                </c:pt>
                <c:pt idx="1">
                  <c:v>44594</c:v>
                </c:pt>
                <c:pt idx="2">
                  <c:v>44595</c:v>
                </c:pt>
                <c:pt idx="3">
                  <c:v>44596</c:v>
                </c:pt>
                <c:pt idx="4">
                  <c:v>44597</c:v>
                </c:pt>
                <c:pt idx="5">
                  <c:v>44598</c:v>
                </c:pt>
                <c:pt idx="6">
                  <c:v>44599</c:v>
                </c:pt>
                <c:pt idx="7">
                  <c:v>44600</c:v>
                </c:pt>
                <c:pt idx="8">
                  <c:v>44601</c:v>
                </c:pt>
                <c:pt idx="9">
                  <c:v>44602</c:v>
                </c:pt>
                <c:pt idx="10">
                  <c:v>44603</c:v>
                </c:pt>
                <c:pt idx="11">
                  <c:v>44604</c:v>
                </c:pt>
                <c:pt idx="12">
                  <c:v>44605</c:v>
                </c:pt>
                <c:pt idx="13">
                  <c:v>44606</c:v>
                </c:pt>
                <c:pt idx="14">
                  <c:v>44607</c:v>
                </c:pt>
                <c:pt idx="15">
                  <c:v>44608</c:v>
                </c:pt>
                <c:pt idx="16">
                  <c:v>44609</c:v>
                </c:pt>
                <c:pt idx="17">
                  <c:v>44610</c:v>
                </c:pt>
                <c:pt idx="18">
                  <c:v>44611</c:v>
                </c:pt>
                <c:pt idx="19">
                  <c:v>44612</c:v>
                </c:pt>
                <c:pt idx="20">
                  <c:v>44613</c:v>
                </c:pt>
                <c:pt idx="21">
                  <c:v>44614</c:v>
                </c:pt>
                <c:pt idx="22">
                  <c:v>44615</c:v>
                </c:pt>
                <c:pt idx="23">
                  <c:v>44616</c:v>
                </c:pt>
                <c:pt idx="24">
                  <c:v>44617</c:v>
                </c:pt>
                <c:pt idx="25">
                  <c:v>44618</c:v>
                </c:pt>
                <c:pt idx="26">
                  <c:v>44619</c:v>
                </c:pt>
                <c:pt idx="27">
                  <c:v>44620</c:v>
                </c:pt>
              </c:numCache>
            </c:numRef>
          </c:cat>
          <c:val>
            <c:numRef>
              <c:f>Feb_RENA!$J$2:$J$29</c:f>
              <c:numCache>
                <c:formatCode>#,##0.0</c:formatCode>
                <c:ptCount val="28"/>
                <c:pt idx="0">
                  <c:v>344047.48999999993</c:v>
                </c:pt>
                <c:pt idx="1">
                  <c:v>47043.680000000008</c:v>
                </c:pt>
                <c:pt idx="2">
                  <c:v>-1751048.6699999997</c:v>
                </c:pt>
                <c:pt idx="3">
                  <c:v>-941267.14000000013</c:v>
                </c:pt>
                <c:pt idx="4">
                  <c:v>172319.83</c:v>
                </c:pt>
                <c:pt idx="5">
                  <c:v>272582.45999999996</c:v>
                </c:pt>
                <c:pt idx="6">
                  <c:v>-83256.62</c:v>
                </c:pt>
                <c:pt idx="7">
                  <c:v>-706827.79000000027</c:v>
                </c:pt>
                <c:pt idx="8">
                  <c:v>-16345.150000000001</c:v>
                </c:pt>
                <c:pt idx="9">
                  <c:v>21999.580000000005</c:v>
                </c:pt>
                <c:pt idx="10">
                  <c:v>274262.98</c:v>
                </c:pt>
                <c:pt idx="11">
                  <c:v>390279.83999999997</c:v>
                </c:pt>
                <c:pt idx="12">
                  <c:v>60756.469999999994</c:v>
                </c:pt>
                <c:pt idx="13">
                  <c:v>541179.55999999994</c:v>
                </c:pt>
                <c:pt idx="14">
                  <c:v>246611.13</c:v>
                </c:pt>
                <c:pt idx="15">
                  <c:v>506579.58</c:v>
                </c:pt>
                <c:pt idx="16">
                  <c:v>311629.81</c:v>
                </c:pt>
                <c:pt idx="17">
                  <c:v>348934.39999999997</c:v>
                </c:pt>
                <c:pt idx="18">
                  <c:v>61242.270000000004</c:v>
                </c:pt>
                <c:pt idx="19">
                  <c:v>-85307.26</c:v>
                </c:pt>
                <c:pt idx="20">
                  <c:v>443778.5500000001</c:v>
                </c:pt>
                <c:pt idx="21">
                  <c:v>137339.95000000007</c:v>
                </c:pt>
                <c:pt idx="22">
                  <c:v>-1536716.4199999995</c:v>
                </c:pt>
                <c:pt idx="23">
                  <c:v>849731.72000000009</c:v>
                </c:pt>
                <c:pt idx="24">
                  <c:v>309510.22000000003</c:v>
                </c:pt>
                <c:pt idx="25">
                  <c:v>-5343.89</c:v>
                </c:pt>
                <c:pt idx="26">
                  <c:v>-19282.440000000002</c:v>
                </c:pt>
                <c:pt idx="27">
                  <c:v>-264665.77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7B-4855-A34E-C66E9ADBB063}"/>
            </c:ext>
          </c:extLst>
        </c:ser>
        <c:ser>
          <c:idx val="1"/>
          <c:order val="1"/>
          <c:tx>
            <c:strRef>
              <c:f>Feb_RENA!$E$1</c:f>
              <c:strCache>
                <c:ptCount val="1"/>
                <c:pt idx="0">
                  <c:v>RENA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Feb_RENA!$H$2:$H$29</c:f>
              <c:numCache>
                <c:formatCode>m/d/yyyy</c:formatCode>
                <c:ptCount val="28"/>
                <c:pt idx="0">
                  <c:v>44593</c:v>
                </c:pt>
                <c:pt idx="1">
                  <c:v>44594</c:v>
                </c:pt>
                <c:pt idx="2">
                  <c:v>44595</c:v>
                </c:pt>
                <c:pt idx="3">
                  <c:v>44596</c:v>
                </c:pt>
                <c:pt idx="4">
                  <c:v>44597</c:v>
                </c:pt>
                <c:pt idx="5">
                  <c:v>44598</c:v>
                </c:pt>
                <c:pt idx="6">
                  <c:v>44599</c:v>
                </c:pt>
                <c:pt idx="7">
                  <c:v>44600</c:v>
                </c:pt>
                <c:pt idx="8">
                  <c:v>44601</c:v>
                </c:pt>
                <c:pt idx="9">
                  <c:v>44602</c:v>
                </c:pt>
                <c:pt idx="10">
                  <c:v>44603</c:v>
                </c:pt>
                <c:pt idx="11">
                  <c:v>44604</c:v>
                </c:pt>
                <c:pt idx="12">
                  <c:v>44605</c:v>
                </c:pt>
                <c:pt idx="13">
                  <c:v>44606</c:v>
                </c:pt>
                <c:pt idx="14">
                  <c:v>44607</c:v>
                </c:pt>
                <c:pt idx="15">
                  <c:v>44608</c:v>
                </c:pt>
                <c:pt idx="16">
                  <c:v>44609</c:v>
                </c:pt>
                <c:pt idx="17">
                  <c:v>44610</c:v>
                </c:pt>
                <c:pt idx="18">
                  <c:v>44611</c:v>
                </c:pt>
                <c:pt idx="19">
                  <c:v>44612</c:v>
                </c:pt>
                <c:pt idx="20">
                  <c:v>44613</c:v>
                </c:pt>
                <c:pt idx="21">
                  <c:v>44614</c:v>
                </c:pt>
                <c:pt idx="22">
                  <c:v>44615</c:v>
                </c:pt>
                <c:pt idx="23">
                  <c:v>44616</c:v>
                </c:pt>
                <c:pt idx="24">
                  <c:v>44617</c:v>
                </c:pt>
                <c:pt idx="25">
                  <c:v>44618</c:v>
                </c:pt>
                <c:pt idx="26">
                  <c:v>44619</c:v>
                </c:pt>
                <c:pt idx="27">
                  <c:v>44620</c:v>
                </c:pt>
              </c:numCache>
            </c:numRef>
          </c:cat>
          <c:val>
            <c:numRef>
              <c:f>Feb_RENA!$E$2:$E$29</c:f>
              <c:numCache>
                <c:formatCode>#,##0.0</c:formatCode>
                <c:ptCount val="28"/>
                <c:pt idx="0">
                  <c:v>285041.99</c:v>
                </c:pt>
                <c:pt idx="1">
                  <c:v>67973.399999999994</c:v>
                </c:pt>
                <c:pt idx="2">
                  <c:v>-1329956.8799999999</c:v>
                </c:pt>
                <c:pt idx="3">
                  <c:v>-668620.43999999994</c:v>
                </c:pt>
                <c:pt idx="4">
                  <c:v>162906.22</c:v>
                </c:pt>
                <c:pt idx="5">
                  <c:v>220367.28</c:v>
                </c:pt>
                <c:pt idx="6">
                  <c:v>-51869.02</c:v>
                </c:pt>
                <c:pt idx="7">
                  <c:v>788129.95</c:v>
                </c:pt>
                <c:pt idx="8">
                  <c:v>9067.66</c:v>
                </c:pt>
                <c:pt idx="9">
                  <c:v>37701.19</c:v>
                </c:pt>
                <c:pt idx="10">
                  <c:v>298443.71000000002</c:v>
                </c:pt>
                <c:pt idx="11">
                  <c:v>558275.31999999995</c:v>
                </c:pt>
                <c:pt idx="12">
                  <c:v>69360.02</c:v>
                </c:pt>
                <c:pt idx="13">
                  <c:v>561251.28</c:v>
                </c:pt>
                <c:pt idx="14">
                  <c:v>409798.05</c:v>
                </c:pt>
                <c:pt idx="15">
                  <c:v>610824.48</c:v>
                </c:pt>
                <c:pt idx="16">
                  <c:v>488257.8</c:v>
                </c:pt>
                <c:pt idx="17">
                  <c:v>373820.63</c:v>
                </c:pt>
                <c:pt idx="18">
                  <c:v>19694.310000000001</c:v>
                </c:pt>
                <c:pt idx="19">
                  <c:v>49583.25</c:v>
                </c:pt>
                <c:pt idx="20">
                  <c:v>553565.48</c:v>
                </c:pt>
                <c:pt idx="21">
                  <c:v>243525.97</c:v>
                </c:pt>
                <c:pt idx="22">
                  <c:v>-485669.65</c:v>
                </c:pt>
                <c:pt idx="23">
                  <c:v>839500.28</c:v>
                </c:pt>
                <c:pt idx="24">
                  <c:v>315364.46999999997</c:v>
                </c:pt>
                <c:pt idx="25">
                  <c:v>-4210.1499999999996</c:v>
                </c:pt>
                <c:pt idx="26">
                  <c:v>-13776.53</c:v>
                </c:pt>
                <c:pt idx="27">
                  <c:v>38924.879999999997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47B-4855-A34E-C66E9ADBB0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67674600"/>
        <c:axId val="467675776"/>
      </c:barChart>
      <c:catAx>
        <c:axId val="467674600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675776"/>
        <c:crosses val="autoZero"/>
        <c:auto val="0"/>
        <c:lblAlgn val="ctr"/>
        <c:lblOffset val="100"/>
        <c:tickLblSkip val="5"/>
        <c:noMultiLvlLbl val="0"/>
      </c:catAx>
      <c:valAx>
        <c:axId val="467675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674600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en-US" sz="14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rPr>
              <a:t>Daily Credit/Charge to CRR Balancing Account 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en-US" sz="1400" b="1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DAILY_CREDIT_OR_SHORT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Sheet1!$A$2:$A$29</c:f>
              <c:numCache>
                <c:formatCode>m/d/yyyy</c:formatCode>
                <c:ptCount val="28"/>
                <c:pt idx="0">
                  <c:v>44593</c:v>
                </c:pt>
                <c:pt idx="1">
                  <c:v>44594</c:v>
                </c:pt>
                <c:pt idx="2">
                  <c:v>44595</c:v>
                </c:pt>
                <c:pt idx="3">
                  <c:v>44596</c:v>
                </c:pt>
                <c:pt idx="4">
                  <c:v>44597</c:v>
                </c:pt>
                <c:pt idx="5">
                  <c:v>44598</c:v>
                </c:pt>
                <c:pt idx="6">
                  <c:v>44599</c:v>
                </c:pt>
                <c:pt idx="7">
                  <c:v>44600</c:v>
                </c:pt>
                <c:pt idx="8">
                  <c:v>44601</c:v>
                </c:pt>
                <c:pt idx="9">
                  <c:v>44602</c:v>
                </c:pt>
                <c:pt idx="10">
                  <c:v>44603</c:v>
                </c:pt>
                <c:pt idx="11">
                  <c:v>44604</c:v>
                </c:pt>
                <c:pt idx="12">
                  <c:v>44605</c:v>
                </c:pt>
                <c:pt idx="13">
                  <c:v>44606</c:v>
                </c:pt>
                <c:pt idx="14">
                  <c:v>44607</c:v>
                </c:pt>
                <c:pt idx="15">
                  <c:v>44608</c:v>
                </c:pt>
                <c:pt idx="16">
                  <c:v>44609</c:v>
                </c:pt>
                <c:pt idx="17">
                  <c:v>44610</c:v>
                </c:pt>
                <c:pt idx="18">
                  <c:v>44611</c:v>
                </c:pt>
                <c:pt idx="19">
                  <c:v>44612</c:v>
                </c:pt>
                <c:pt idx="20">
                  <c:v>44613</c:v>
                </c:pt>
                <c:pt idx="21">
                  <c:v>44614</c:v>
                </c:pt>
                <c:pt idx="22">
                  <c:v>44615</c:v>
                </c:pt>
                <c:pt idx="23">
                  <c:v>44616</c:v>
                </c:pt>
                <c:pt idx="24">
                  <c:v>44617</c:v>
                </c:pt>
                <c:pt idx="25">
                  <c:v>44618</c:v>
                </c:pt>
                <c:pt idx="26">
                  <c:v>44619</c:v>
                </c:pt>
                <c:pt idx="27">
                  <c:v>44620</c:v>
                </c:pt>
              </c:numCache>
            </c:numRef>
          </c:cat>
          <c:val>
            <c:numRef>
              <c:f>Sheet1!$D$2:$D$29</c:f>
              <c:numCache>
                <c:formatCode>#,##0.0</c:formatCode>
                <c:ptCount val="28"/>
                <c:pt idx="0">
                  <c:v>-476131.69</c:v>
                </c:pt>
                <c:pt idx="1">
                  <c:v>-759457.48</c:v>
                </c:pt>
                <c:pt idx="2">
                  <c:v>2380976.0699999998</c:v>
                </c:pt>
                <c:pt idx="3">
                  <c:v>4317242.78</c:v>
                </c:pt>
                <c:pt idx="4">
                  <c:v>936698.14</c:v>
                </c:pt>
                <c:pt idx="5">
                  <c:v>-95664.72</c:v>
                </c:pt>
                <c:pt idx="6">
                  <c:v>68477.2</c:v>
                </c:pt>
                <c:pt idx="7">
                  <c:v>-443614.68</c:v>
                </c:pt>
                <c:pt idx="8">
                  <c:v>188044.85</c:v>
                </c:pt>
                <c:pt idx="9">
                  <c:v>45115.32</c:v>
                </c:pt>
                <c:pt idx="10">
                  <c:v>-148442.13</c:v>
                </c:pt>
                <c:pt idx="11">
                  <c:v>577554.16</c:v>
                </c:pt>
                <c:pt idx="12">
                  <c:v>42319.28</c:v>
                </c:pt>
                <c:pt idx="13">
                  <c:v>191591.58</c:v>
                </c:pt>
                <c:pt idx="14">
                  <c:v>-657943.41</c:v>
                </c:pt>
                <c:pt idx="15">
                  <c:v>-70934.259999999995</c:v>
                </c:pt>
                <c:pt idx="16">
                  <c:v>-506239.48</c:v>
                </c:pt>
                <c:pt idx="17">
                  <c:v>155397.87</c:v>
                </c:pt>
                <c:pt idx="18">
                  <c:v>138145.01999999999</c:v>
                </c:pt>
                <c:pt idx="19">
                  <c:v>918153.29</c:v>
                </c:pt>
                <c:pt idx="20">
                  <c:v>404506.83</c:v>
                </c:pt>
                <c:pt idx="21">
                  <c:v>108378.88</c:v>
                </c:pt>
                <c:pt idx="22">
                  <c:v>925764.16</c:v>
                </c:pt>
                <c:pt idx="23">
                  <c:v>852566.82</c:v>
                </c:pt>
                <c:pt idx="24">
                  <c:v>675680.47</c:v>
                </c:pt>
                <c:pt idx="25">
                  <c:v>208941.45</c:v>
                </c:pt>
                <c:pt idx="26">
                  <c:v>165084.20000000001</c:v>
                </c:pt>
                <c:pt idx="27">
                  <c:v>106460.58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6B3-4899-8AB5-18C3E62DB2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16490160"/>
        <c:axId val="716486632"/>
      </c:barChart>
      <c:catAx>
        <c:axId val="716490160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6486632"/>
        <c:crosses val="autoZero"/>
        <c:auto val="0"/>
        <c:lblAlgn val="ctr"/>
        <c:lblOffset val="100"/>
        <c:tickLblSkip val="5"/>
        <c:noMultiLvlLbl val="0"/>
      </c:catAx>
      <c:valAx>
        <c:axId val="7164866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6490160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Daily CRR value</a:t>
            </a:r>
            <a:r>
              <a:rPr lang="en-US" b="1" baseline="0"/>
              <a:t> vs DAM congestion Rent</a:t>
            </a:r>
            <a:endParaRPr lang="en-US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Payment/Charge to CRRAH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Sheet1!$A$2:$A$29</c:f>
              <c:numCache>
                <c:formatCode>m/d/yyyy</c:formatCode>
                <c:ptCount val="28"/>
                <c:pt idx="0">
                  <c:v>44593</c:v>
                </c:pt>
                <c:pt idx="1">
                  <c:v>44594</c:v>
                </c:pt>
                <c:pt idx="2">
                  <c:v>44595</c:v>
                </c:pt>
                <c:pt idx="3">
                  <c:v>44596</c:v>
                </c:pt>
                <c:pt idx="4">
                  <c:v>44597</c:v>
                </c:pt>
                <c:pt idx="5">
                  <c:v>44598</c:v>
                </c:pt>
                <c:pt idx="6">
                  <c:v>44599</c:v>
                </c:pt>
                <c:pt idx="7">
                  <c:v>44600</c:v>
                </c:pt>
                <c:pt idx="8">
                  <c:v>44601</c:v>
                </c:pt>
                <c:pt idx="9">
                  <c:v>44602</c:v>
                </c:pt>
                <c:pt idx="10">
                  <c:v>44603</c:v>
                </c:pt>
                <c:pt idx="11">
                  <c:v>44604</c:v>
                </c:pt>
                <c:pt idx="12">
                  <c:v>44605</c:v>
                </c:pt>
                <c:pt idx="13">
                  <c:v>44606</c:v>
                </c:pt>
                <c:pt idx="14">
                  <c:v>44607</c:v>
                </c:pt>
                <c:pt idx="15">
                  <c:v>44608</c:v>
                </c:pt>
                <c:pt idx="16">
                  <c:v>44609</c:v>
                </c:pt>
                <c:pt idx="17">
                  <c:v>44610</c:v>
                </c:pt>
                <c:pt idx="18">
                  <c:v>44611</c:v>
                </c:pt>
                <c:pt idx="19">
                  <c:v>44612</c:v>
                </c:pt>
                <c:pt idx="20">
                  <c:v>44613</c:v>
                </c:pt>
                <c:pt idx="21">
                  <c:v>44614</c:v>
                </c:pt>
                <c:pt idx="22">
                  <c:v>44615</c:v>
                </c:pt>
                <c:pt idx="23">
                  <c:v>44616</c:v>
                </c:pt>
                <c:pt idx="24">
                  <c:v>44617</c:v>
                </c:pt>
                <c:pt idx="25">
                  <c:v>44618</c:v>
                </c:pt>
                <c:pt idx="26">
                  <c:v>44619</c:v>
                </c:pt>
                <c:pt idx="27">
                  <c:v>44620</c:v>
                </c:pt>
              </c:numCache>
            </c:numRef>
          </c:cat>
          <c:val>
            <c:numRef>
              <c:f>Sheet1!$B$2:$B$29</c:f>
              <c:numCache>
                <c:formatCode>#,##0.0</c:formatCode>
                <c:ptCount val="28"/>
                <c:pt idx="0">
                  <c:v>2867487.04</c:v>
                </c:pt>
                <c:pt idx="1">
                  <c:v>6071538.0999999996</c:v>
                </c:pt>
                <c:pt idx="2">
                  <c:v>11385851.9</c:v>
                </c:pt>
                <c:pt idx="3">
                  <c:v>14126097.710000001</c:v>
                </c:pt>
                <c:pt idx="4">
                  <c:v>3549831.7299999995</c:v>
                </c:pt>
                <c:pt idx="5">
                  <c:v>3051636.84</c:v>
                </c:pt>
                <c:pt idx="6">
                  <c:v>1449545.18</c:v>
                </c:pt>
                <c:pt idx="7">
                  <c:v>3348004.14</c:v>
                </c:pt>
                <c:pt idx="8">
                  <c:v>737347.85</c:v>
                </c:pt>
                <c:pt idx="9">
                  <c:v>757859.67999999993</c:v>
                </c:pt>
                <c:pt idx="10">
                  <c:v>5762938.0099999998</c:v>
                </c:pt>
                <c:pt idx="11">
                  <c:v>6586432.1399999997</c:v>
                </c:pt>
                <c:pt idx="12">
                  <c:v>1893480.9800000002</c:v>
                </c:pt>
                <c:pt idx="13">
                  <c:v>4954216.72</c:v>
                </c:pt>
                <c:pt idx="14">
                  <c:v>11979135.059999999</c:v>
                </c:pt>
                <c:pt idx="15">
                  <c:v>10242095.619999999</c:v>
                </c:pt>
                <c:pt idx="16">
                  <c:v>8245809.5300000003</c:v>
                </c:pt>
                <c:pt idx="17">
                  <c:v>2208416.8499999996</c:v>
                </c:pt>
                <c:pt idx="18">
                  <c:v>1121600.23</c:v>
                </c:pt>
                <c:pt idx="19">
                  <c:v>6455289.6699999999</c:v>
                </c:pt>
                <c:pt idx="20">
                  <c:v>8032000.3000000007</c:v>
                </c:pt>
                <c:pt idx="21">
                  <c:v>4408879.2899999991</c:v>
                </c:pt>
                <c:pt idx="22">
                  <c:v>4090486.0399999996</c:v>
                </c:pt>
                <c:pt idx="23">
                  <c:v>2837453.3200000003</c:v>
                </c:pt>
                <c:pt idx="24">
                  <c:v>3455725.4400000004</c:v>
                </c:pt>
                <c:pt idx="25">
                  <c:v>1537097.68</c:v>
                </c:pt>
                <c:pt idx="26">
                  <c:v>552236.4</c:v>
                </c:pt>
                <c:pt idx="27">
                  <c:v>682160.73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2A8-4756-8FCA-F8C9F771832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DACONGRENT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Sheet1!$A$2:$A$29</c:f>
              <c:numCache>
                <c:formatCode>m/d/yyyy</c:formatCode>
                <c:ptCount val="28"/>
                <c:pt idx="0">
                  <c:v>44593</c:v>
                </c:pt>
                <c:pt idx="1">
                  <c:v>44594</c:v>
                </c:pt>
                <c:pt idx="2">
                  <c:v>44595</c:v>
                </c:pt>
                <c:pt idx="3">
                  <c:v>44596</c:v>
                </c:pt>
                <c:pt idx="4">
                  <c:v>44597</c:v>
                </c:pt>
                <c:pt idx="5">
                  <c:v>44598</c:v>
                </c:pt>
                <c:pt idx="6">
                  <c:v>44599</c:v>
                </c:pt>
                <c:pt idx="7">
                  <c:v>44600</c:v>
                </c:pt>
                <c:pt idx="8">
                  <c:v>44601</c:v>
                </c:pt>
                <c:pt idx="9">
                  <c:v>44602</c:v>
                </c:pt>
                <c:pt idx="10">
                  <c:v>44603</c:v>
                </c:pt>
                <c:pt idx="11">
                  <c:v>44604</c:v>
                </c:pt>
                <c:pt idx="12">
                  <c:v>44605</c:v>
                </c:pt>
                <c:pt idx="13">
                  <c:v>44606</c:v>
                </c:pt>
                <c:pt idx="14">
                  <c:v>44607</c:v>
                </c:pt>
                <c:pt idx="15">
                  <c:v>44608</c:v>
                </c:pt>
                <c:pt idx="16">
                  <c:v>44609</c:v>
                </c:pt>
                <c:pt idx="17">
                  <c:v>44610</c:v>
                </c:pt>
                <c:pt idx="18">
                  <c:v>44611</c:v>
                </c:pt>
                <c:pt idx="19">
                  <c:v>44612</c:v>
                </c:pt>
                <c:pt idx="20">
                  <c:v>44613</c:v>
                </c:pt>
                <c:pt idx="21">
                  <c:v>44614</c:v>
                </c:pt>
                <c:pt idx="22">
                  <c:v>44615</c:v>
                </c:pt>
                <c:pt idx="23">
                  <c:v>44616</c:v>
                </c:pt>
                <c:pt idx="24">
                  <c:v>44617</c:v>
                </c:pt>
                <c:pt idx="25">
                  <c:v>44618</c:v>
                </c:pt>
                <c:pt idx="26">
                  <c:v>44619</c:v>
                </c:pt>
                <c:pt idx="27">
                  <c:v>44620</c:v>
                </c:pt>
              </c:numCache>
            </c:numRef>
          </c:cat>
          <c:val>
            <c:numRef>
              <c:f>Sheet1!$C$2:$C$29</c:f>
              <c:numCache>
                <c:formatCode>#,##0.0</c:formatCode>
                <c:ptCount val="28"/>
                <c:pt idx="0">
                  <c:v>2391355.35</c:v>
                </c:pt>
                <c:pt idx="1">
                  <c:v>5312080.62</c:v>
                </c:pt>
                <c:pt idx="2">
                  <c:v>13766827.970000001</c:v>
                </c:pt>
                <c:pt idx="3">
                  <c:v>18443340.489999998</c:v>
                </c:pt>
                <c:pt idx="4">
                  <c:v>4486529.87</c:v>
                </c:pt>
                <c:pt idx="5">
                  <c:v>2955972.12</c:v>
                </c:pt>
                <c:pt idx="6">
                  <c:v>1518022.38</c:v>
                </c:pt>
                <c:pt idx="7">
                  <c:v>2904389.46</c:v>
                </c:pt>
                <c:pt idx="8">
                  <c:v>925392.7</c:v>
                </c:pt>
                <c:pt idx="9">
                  <c:v>802975</c:v>
                </c:pt>
                <c:pt idx="10">
                  <c:v>5614495.8799999999</c:v>
                </c:pt>
                <c:pt idx="11">
                  <c:v>7163986.2999999998</c:v>
                </c:pt>
                <c:pt idx="12">
                  <c:v>1935800.26</c:v>
                </c:pt>
                <c:pt idx="13">
                  <c:v>5145808.3</c:v>
                </c:pt>
                <c:pt idx="14">
                  <c:v>11321191.65</c:v>
                </c:pt>
                <c:pt idx="15">
                  <c:v>10171161.359999999</c:v>
                </c:pt>
                <c:pt idx="16">
                  <c:v>7739570.0499999998</c:v>
                </c:pt>
                <c:pt idx="17">
                  <c:v>2363814.7200000002</c:v>
                </c:pt>
                <c:pt idx="18">
                  <c:v>1259745.25</c:v>
                </c:pt>
                <c:pt idx="19">
                  <c:v>7373442.96</c:v>
                </c:pt>
                <c:pt idx="20">
                  <c:v>8436507.1300000008</c:v>
                </c:pt>
                <c:pt idx="21">
                  <c:v>4517258.17</c:v>
                </c:pt>
                <c:pt idx="22">
                  <c:v>5016250.2</c:v>
                </c:pt>
                <c:pt idx="23">
                  <c:v>3690020.14</c:v>
                </c:pt>
                <c:pt idx="24">
                  <c:v>4131405.91</c:v>
                </c:pt>
                <c:pt idx="25">
                  <c:v>1746039.13</c:v>
                </c:pt>
                <c:pt idx="26">
                  <c:v>717320.6</c:v>
                </c:pt>
                <c:pt idx="27">
                  <c:v>788621.31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2A8-4756-8FCA-F8C9F77183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93646160"/>
        <c:axId val="693647336"/>
      </c:barChart>
      <c:catAx>
        <c:axId val="693646160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3647336"/>
        <c:crosses val="autoZero"/>
        <c:auto val="0"/>
        <c:lblAlgn val="ctr"/>
        <c:lblOffset val="100"/>
        <c:tickLblSkip val="5"/>
        <c:noMultiLvlLbl val="0"/>
      </c:catAx>
      <c:valAx>
        <c:axId val="693647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3646160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469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3237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8489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8862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7697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25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935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8345235" y="6540542"/>
            <a:ext cx="7073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70FCC7E3-021B-47DF-A1B2-17EE18AFD701}" type="slidenum">
              <a:rPr lang="en-US" sz="1200" b="0" smtClean="0">
                <a:solidFill>
                  <a:schemeClr val="tx2"/>
                </a:solidFill>
              </a:rPr>
              <a:pPr algn="r"/>
              <a:t>‹#›</a:t>
            </a:fld>
            <a:endParaRPr lang="en-US" sz="1200" b="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</a:rPr>
              <a:t>Review of February RENA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i="1" dirty="0">
                <a:solidFill>
                  <a:schemeClr val="tx2"/>
                </a:solidFill>
              </a:rPr>
              <a:t>Jian Chen</a:t>
            </a:r>
          </a:p>
          <a:p>
            <a:r>
              <a:rPr lang="en-US" dirty="0">
                <a:solidFill>
                  <a:schemeClr val="tx2"/>
                </a:solidFill>
              </a:rPr>
              <a:t>Market Analysis and Validation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CMWG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May 16th, 2022</a:t>
            </a:r>
          </a:p>
          <a:p>
            <a:endParaRPr lang="en-US" sz="2800" b="1" dirty="0">
              <a:solidFill>
                <a:schemeClr val="tx2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Monthly Sum of RENA 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4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2396286"/>
              </p:ext>
            </p:extLst>
          </p:nvPr>
        </p:nvGraphicFramePr>
        <p:xfrm>
          <a:off x="609600" y="1143000"/>
          <a:ext cx="7620000" cy="35218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37956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Daily RENA with RT Congestion 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1386682"/>
            <a:ext cx="8534400" cy="4319832"/>
          </a:xfrm>
        </p:spPr>
        <p:txBody>
          <a:bodyPr/>
          <a:lstStyle/>
          <a:p>
            <a:r>
              <a:rPr lang="en-US" sz="2000" dirty="0"/>
              <a:t>The total RENA in February was $4.4M, while the total SCED congestion rent was around $131.3M. 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928567"/>
              </p:ext>
            </p:extLst>
          </p:nvPr>
        </p:nvGraphicFramePr>
        <p:xfrm>
          <a:off x="657224" y="2197893"/>
          <a:ext cx="7877175" cy="32123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81439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Daily RENA and estimated DAM oversold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83165"/>
            <a:ext cx="8534400" cy="4319832"/>
          </a:xfrm>
        </p:spPr>
        <p:txBody>
          <a:bodyPr/>
          <a:lstStyle/>
          <a:p>
            <a:r>
              <a:rPr lang="en-US" sz="2000" dirty="0"/>
              <a:t>The total estimated DAM oversold amount in February was around </a:t>
            </a:r>
          </a:p>
          <a:p>
            <a:pPr marL="0" indent="0">
              <a:buNone/>
            </a:pPr>
            <a:r>
              <a:rPr lang="en-US" sz="2000" dirty="0"/>
              <a:t>     -$0.1M.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000000-0008-0000-00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0475319"/>
              </p:ext>
            </p:extLst>
          </p:nvPr>
        </p:nvGraphicFramePr>
        <p:xfrm>
          <a:off x="533400" y="2294682"/>
          <a:ext cx="8001000" cy="31801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12886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15182"/>
            <a:ext cx="8610600" cy="5204618"/>
          </a:xfrm>
        </p:spPr>
        <p:txBody>
          <a:bodyPr/>
          <a:lstStyle/>
          <a:p>
            <a:pPr marL="0" indent="0">
              <a:buNone/>
            </a:pPr>
            <a:endParaRPr lang="en-US" sz="2200" dirty="0"/>
          </a:p>
          <a:p>
            <a:endParaRPr lang="en-US" sz="2000" dirty="0"/>
          </a:p>
          <a:p>
            <a:r>
              <a:rPr lang="en-US" sz="2000" dirty="0"/>
              <a:t>The RENA observed in February 2022 was relatively low.</a:t>
            </a:r>
          </a:p>
          <a:p>
            <a:endParaRPr lang="en-US" sz="2000" dirty="0"/>
          </a:p>
          <a:p>
            <a:r>
              <a:rPr lang="en-US" sz="2000" dirty="0"/>
              <a:t>The highest RENA happened on OD 2/24 with $840k, which was mostly related to DAM “oversold”.</a:t>
            </a:r>
          </a:p>
          <a:p>
            <a:endParaRPr lang="en-US" sz="2000" dirty="0"/>
          </a:p>
          <a:p>
            <a:pPr algn="just"/>
            <a:r>
              <a:rPr lang="en-US" sz="2000" dirty="0"/>
              <a:t>PTP w/links to options contributed the majority of RENA in February, with a total of $3.8M. The highest amount of its impact happened on OD 2/8 with $903k. </a:t>
            </a:r>
          </a:p>
          <a:p>
            <a:endParaRPr lang="en-US" sz="2000" dirty="0"/>
          </a:p>
          <a:p>
            <a:endParaRPr lang="en-US" sz="22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083049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February CRR Balance Account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000000-0008-0000-01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7567017"/>
              </p:ext>
            </p:extLst>
          </p:nvPr>
        </p:nvGraphicFramePr>
        <p:xfrm>
          <a:off x="457200" y="3657600"/>
          <a:ext cx="8381999" cy="25877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2160417"/>
              </p:ext>
            </p:extLst>
          </p:nvPr>
        </p:nvGraphicFramePr>
        <p:xfrm>
          <a:off x="457200" y="1066800"/>
          <a:ext cx="8381999" cy="243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32055377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purl.org/dc/elements/1.1/"/>
    <ds:schemaRef ds:uri="http://purl.org/dc/terms/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c34af464-7aa1-4edd-9be4-83dffc1cb926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38242</TotalTime>
  <Words>168</Words>
  <Application>Microsoft Office PowerPoint</Application>
  <PresentationFormat>On-screen Show (4:3)</PresentationFormat>
  <Paragraphs>40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1_Custom Design</vt:lpstr>
      <vt:lpstr>Office Theme</vt:lpstr>
      <vt:lpstr>Custom Design</vt:lpstr>
      <vt:lpstr>PowerPoint Presentation</vt:lpstr>
      <vt:lpstr>Monthly Sum of RENA </vt:lpstr>
      <vt:lpstr>Daily RENA with RT Congestion </vt:lpstr>
      <vt:lpstr>Daily RENA and estimated DAM oversold</vt:lpstr>
      <vt:lpstr>Summary</vt:lpstr>
      <vt:lpstr>February CRR Balance Account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Chang, Sean</dc:creator>
  <cp:lastModifiedBy>Chen, Jian</cp:lastModifiedBy>
  <cp:revision>566</cp:revision>
  <cp:lastPrinted>2021-07-16T14:42:57Z</cp:lastPrinted>
  <dcterms:created xsi:type="dcterms:W3CDTF">2016-01-21T15:20:31Z</dcterms:created>
  <dcterms:modified xsi:type="dcterms:W3CDTF">2022-05-12T22:57:58Z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