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63" r:id="rId2"/>
    <p:sldId id="490" r:id="rId3"/>
    <p:sldId id="619" r:id="rId4"/>
    <p:sldId id="617" r:id="rId5"/>
    <p:sldId id="618" r:id="rId6"/>
    <p:sldId id="620" r:id="rId7"/>
    <p:sldId id="621" r:id="rId8"/>
    <p:sldId id="607" r:id="rId9"/>
    <p:sldId id="623" r:id="rId10"/>
    <p:sldId id="608" r:id="rId11"/>
    <p:sldId id="625" r:id="rId12"/>
    <p:sldId id="624" r:id="rId13"/>
    <p:sldId id="626" r:id="rId14"/>
    <p:sldId id="627" r:id="rId15"/>
    <p:sldId id="628" r:id="rId16"/>
    <p:sldId id="629" r:id="rId17"/>
    <p:sldId id="581" r:id="rId18"/>
    <p:sldId id="599" r:id="rId19"/>
    <p:sldId id="634" r:id="rId20"/>
    <p:sldId id="632" r:id="rId21"/>
    <p:sldId id="616" r:id="rId22"/>
    <p:sldId id="635" r:id="rId23"/>
    <p:sldId id="631" r:id="rId24"/>
    <p:sldId id="633" r:id="rId25"/>
    <p:sldId id="604" r:id="rId26"/>
    <p:sldId id="613" r:id="rId27"/>
    <p:sldId id="636" r:id="rId28"/>
    <p:sldId id="567" r:id="rId29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 snapToObjects="1">
      <p:cViewPr>
        <p:scale>
          <a:sx n="96" d="100"/>
          <a:sy n="96" d="100"/>
        </p:scale>
        <p:origin x="-198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774" y="-102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8A62F01-C513-0E4F-BBF9-FD0652DC28D9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16411B0-E15E-134D-BEBC-45C3D3E7D3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88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CC3C3CD-121D-4996-B688-5CF634DD74E8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37BD0A9-83E7-48C6-B082-8245C4BEA6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4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337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191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06583"/>
            <a:ext cx="2133600" cy="251417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5068B27C-6BF5-49EE-9DD2-EDC57A189E2D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06583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06583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2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328"/>
            <a:ext cx="8229600" cy="108730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23703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2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7FC7BF-55C5-465F-AEAD-ADBBEA924ED0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8BA0D5-5B58-4C11-8633-2898FA019AC2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6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670"/>
            <a:ext cx="8229600" cy="107996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5725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5725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06583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B687CE-2BAA-4E77-8939-196E7ED9ACA7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06583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06583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1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66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2963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682962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546997-F453-46E3-A884-9A4C343FF985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573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606584"/>
            <a:ext cx="2133600" cy="2543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65EC96-7B99-4FA9-9C9C-AFB54BC16FB8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06584"/>
            <a:ext cx="2895600" cy="2543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606584"/>
            <a:ext cx="2133600" cy="2543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7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21152D-847C-4011-B4AD-B96105921376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6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734"/>
            <a:ext cx="3008313" cy="10313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03735"/>
            <a:ext cx="5111750" cy="5476124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099"/>
            <a:ext cx="3008313" cy="4444760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339A8E-C0B2-44BC-A3D0-0F2FD4F0D842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4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D77C1F-8CC6-45E7-B4E3-E5B15D6A2567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2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AA641-E346-4BB0-9E3D-F5309523ECBB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maroon-body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304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443" y="370082"/>
            <a:ext cx="7961244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Recent </a:t>
            </a:r>
            <a:r>
              <a:rPr lang="en-US" dirty="0" smtClean="0">
                <a:solidFill>
                  <a:schemeClr val="bg1"/>
                </a:solidFill>
              </a:rPr>
              <a:t>GIC Research </a:t>
            </a:r>
            <a:r>
              <a:rPr lang="en-US" dirty="0" smtClean="0">
                <a:solidFill>
                  <a:schemeClr val="bg1"/>
                </a:solidFill>
              </a:rPr>
              <a:t>at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Texas </a:t>
            </a:r>
            <a:r>
              <a:rPr lang="en-US" dirty="0" smtClean="0">
                <a:solidFill>
                  <a:schemeClr val="bg1"/>
                </a:solidFill>
              </a:rPr>
              <a:t>A&amp;M University</a:t>
            </a:r>
            <a:endParaRPr lang="en-US" dirty="0">
              <a:solidFill>
                <a:schemeClr val="bg1"/>
              </a:solidFill>
              <a:cs typeface="Frutiger LT Std 55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626" y="3516925"/>
            <a:ext cx="8899070" cy="210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bg1"/>
              </a:solidFill>
              <a:cs typeface="Frutiger LT Std 55 Roman"/>
            </a:endParaRPr>
          </a:p>
          <a:p>
            <a:endParaRPr lang="en-US" sz="2800" dirty="0">
              <a:solidFill>
                <a:schemeClr val="bg1"/>
              </a:solidFill>
              <a:cs typeface="Frutiger LT Std 55 Roman"/>
            </a:endParaRPr>
          </a:p>
          <a:p>
            <a:r>
              <a:rPr lang="en-US" sz="2800" dirty="0" smtClean="0">
                <a:solidFill>
                  <a:schemeClr val="bg1"/>
                </a:solidFill>
                <a:cs typeface="Frutiger LT Std 55 Roman"/>
              </a:rPr>
              <a:t>Thomas J. Overbye</a:t>
            </a:r>
          </a:p>
          <a:p>
            <a:r>
              <a:rPr lang="en-US" sz="2800" dirty="0" smtClean="0">
                <a:solidFill>
                  <a:schemeClr val="bg1"/>
                </a:solidFill>
                <a:cs typeface="Frutiger LT Std 55 Roman"/>
              </a:rPr>
              <a:t>Department of Electrical and Computer Engineering</a:t>
            </a:r>
          </a:p>
          <a:p>
            <a:endParaRPr lang="en-US" sz="2800" dirty="0" smtClean="0">
              <a:solidFill>
                <a:schemeClr val="bg1"/>
              </a:solidFill>
              <a:cs typeface="Frutiger LT Std 55 Roman"/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ERCOT Planning Geomagnetic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Disturbance Task Force</a:t>
            </a:r>
          </a:p>
          <a:p>
            <a:r>
              <a:rPr lang="en-US" sz="2800" dirty="0" smtClean="0">
                <a:solidFill>
                  <a:schemeClr val="bg1"/>
                </a:solidFill>
                <a:cs typeface="Frutiger LT Std 55 Roman"/>
              </a:rPr>
              <a:t>May 10, 2022</a:t>
            </a:r>
            <a:endParaRPr lang="en-US" sz="2800" dirty="0">
              <a:solidFill>
                <a:schemeClr val="bg1"/>
              </a:solidFill>
              <a:cs typeface="Frutiger LT Std 55 Roman"/>
            </a:endParaRPr>
          </a:p>
          <a:p>
            <a:endParaRPr lang="en-US" sz="2800" dirty="0">
              <a:solidFill>
                <a:schemeClr val="bg1"/>
              </a:solidFill>
              <a:cs typeface="Frutiger LT Std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03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Approach HILF Events from a Research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in studying HILFs is seldom to replicate a specific event</a:t>
            </a:r>
          </a:p>
          <a:p>
            <a:pPr lvl="1"/>
            <a:r>
              <a:rPr lang="en-US" dirty="0" smtClean="0"/>
              <a:t>Many have not occurred, and within each class there can be great variability (e.g., a physical attack)</a:t>
            </a:r>
          </a:p>
          <a:p>
            <a:r>
              <a:rPr lang="en-US" dirty="0" smtClean="0"/>
              <a:t>Nor is it to ensure there is no loss of service</a:t>
            </a:r>
          </a:p>
          <a:p>
            <a:r>
              <a:rPr lang="en-US" dirty="0" smtClean="0"/>
              <a:t>Rather, it is to be broadly prepared, and to be able to do at least a reasonable cost/benefit analysis</a:t>
            </a:r>
          </a:p>
          <a:p>
            <a:r>
              <a:rPr lang="en-US" dirty="0" smtClean="0"/>
              <a:t>HILF simulations can help in preparing for the unexpected</a:t>
            </a:r>
          </a:p>
          <a:p>
            <a:r>
              <a:rPr lang="en-US" dirty="0" smtClean="0"/>
              <a:t>Several techniques, such as improved control room rare event situational awareness and better black start procedures, are generally applicable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Magnetometer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funding provided by a Governor’s University Research Initiative (GURI) </a:t>
            </a:r>
            <a:r>
              <a:rPr lang="en-US" dirty="0" smtClean="0"/>
              <a:t>award, we </a:t>
            </a:r>
            <a:r>
              <a:rPr lang="en-US" dirty="0" smtClean="0"/>
              <a:t>have deployed a network of six magnetometer’s around the state</a:t>
            </a:r>
          </a:p>
          <a:p>
            <a:pPr lvl="1"/>
            <a:r>
              <a:rPr lang="en-US" dirty="0" smtClean="0"/>
              <a:t>This network was setup by</a:t>
            </a:r>
            <a:br>
              <a:rPr lang="en-US" dirty="0" smtClean="0"/>
            </a:br>
            <a:r>
              <a:rPr lang="en-US" dirty="0" smtClean="0"/>
              <a:t>Computational Physics</a:t>
            </a:r>
            <a:br>
              <a:rPr lang="en-US" dirty="0" smtClean="0"/>
            </a:br>
            <a:r>
              <a:rPr lang="en-US" dirty="0" smtClean="0"/>
              <a:t>Inc. (CPI)</a:t>
            </a:r>
          </a:p>
          <a:p>
            <a:pPr lvl="1"/>
            <a:r>
              <a:rPr lang="en-US" dirty="0" smtClean="0"/>
              <a:t>Data is </a:t>
            </a:r>
            <a:r>
              <a:rPr lang="en-US" dirty="0" smtClean="0"/>
              <a:t>supplemented </a:t>
            </a:r>
            <a:br>
              <a:rPr lang="en-US" dirty="0" smtClean="0"/>
            </a:br>
            <a:r>
              <a:rPr lang="en-US" dirty="0" smtClean="0"/>
              <a:t>with an</a:t>
            </a:r>
            <a:r>
              <a:rPr lang="en-US" dirty="0"/>
              <a:t> </a:t>
            </a:r>
            <a:r>
              <a:rPr lang="en-US" dirty="0" smtClean="0"/>
              <a:t>another </a:t>
            </a:r>
            <a:br>
              <a:rPr lang="en-US" dirty="0" smtClean="0"/>
            </a:br>
            <a:r>
              <a:rPr lang="en-US" dirty="0" smtClean="0"/>
              <a:t>magnetometer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smtClean="0"/>
              <a:t>Odessa</a:t>
            </a:r>
          </a:p>
          <a:p>
            <a:r>
              <a:rPr lang="en-US" dirty="0" smtClean="0"/>
              <a:t>Data is available in real-</a:t>
            </a:r>
            <a:br>
              <a:rPr lang="en-US" dirty="0" smtClean="0"/>
            </a:br>
            <a:r>
              <a:rPr lang="en-US" dirty="0" smtClean="0"/>
              <a:t>time to all Texas </a:t>
            </a:r>
            <a:r>
              <a:rPr lang="en-US" dirty="0" smtClean="0"/>
              <a:t>utilities;</a:t>
            </a:r>
            <a:br>
              <a:rPr lang="en-US" dirty="0" smtClean="0"/>
            </a:br>
            <a:r>
              <a:rPr lang="en-US" dirty="0" smtClean="0"/>
              <a:t>measured every second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991" y="2854532"/>
            <a:ext cx="3646418" cy="351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807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Magnetometer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object 3"/>
          <p:cNvSpPr/>
          <p:nvPr/>
        </p:nvSpPr>
        <p:spPr>
          <a:xfrm>
            <a:off x="2929393" y="2248853"/>
            <a:ext cx="5648078" cy="4237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/>
          <p:cNvSpPr/>
          <p:nvPr/>
        </p:nvSpPr>
        <p:spPr>
          <a:xfrm>
            <a:off x="505731" y="3317919"/>
            <a:ext cx="2283477" cy="3057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/>
          <p:cNvSpPr/>
          <p:nvPr/>
        </p:nvSpPr>
        <p:spPr>
          <a:xfrm>
            <a:off x="579186" y="1179787"/>
            <a:ext cx="2136568" cy="213813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 flipH="1">
            <a:off x="2929393" y="1269239"/>
            <a:ext cx="5709037" cy="101566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They are located on A&amp;M property, are set for autonomous operation (</a:t>
            </a:r>
            <a:r>
              <a:rPr lang="en-US" sz="2000" dirty="0" smtClean="0">
                <a:latin typeface="+mj-lt"/>
              </a:rPr>
              <a:t>solar), and </a:t>
            </a:r>
            <a:r>
              <a:rPr lang="en-US" sz="2000" dirty="0" smtClean="0">
                <a:latin typeface="+mj-lt"/>
              </a:rPr>
              <a:t>connect through wireless via a secure communication. 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2842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Magnetometer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468139" cy="1570383"/>
          </a:xfrm>
        </p:spPr>
        <p:txBody>
          <a:bodyPr/>
          <a:lstStyle/>
          <a:p>
            <a:r>
              <a:rPr lang="en-US" dirty="0" smtClean="0"/>
              <a:t>In addition to providing real-time data to utilities, the magnetometer data is being used to better understand the expected wide-area behavior of GMDs</a:t>
            </a:r>
          </a:p>
          <a:p>
            <a:r>
              <a:rPr lang="en-US" dirty="0" smtClean="0"/>
              <a:t>We’re combining our data with data from other sources to</a:t>
            </a:r>
            <a:br>
              <a:rPr lang="en-US" dirty="0" smtClean="0"/>
            </a:br>
            <a:r>
              <a:rPr lang="en-US" dirty="0" smtClean="0"/>
              <a:t>develop</a:t>
            </a:r>
            <a:br>
              <a:rPr lang="en-US" dirty="0" smtClean="0"/>
            </a:br>
            <a:r>
              <a:rPr lang="en-US" dirty="0" smtClean="0"/>
              <a:t>better models</a:t>
            </a:r>
            <a:br>
              <a:rPr lang="en-US" dirty="0" smtClean="0"/>
            </a:br>
            <a:r>
              <a:rPr lang="en-US" dirty="0" smtClean="0"/>
              <a:t>for the type</a:t>
            </a:r>
            <a:br>
              <a:rPr lang="en-US" dirty="0" smtClean="0"/>
            </a:br>
            <a:r>
              <a:rPr lang="en-US" dirty="0" smtClean="0"/>
              <a:t>of GMD </a:t>
            </a:r>
            <a:br>
              <a:rPr lang="en-US" dirty="0" smtClean="0"/>
            </a:br>
            <a:r>
              <a:rPr lang="en-US" dirty="0" smtClean="0"/>
              <a:t>behavior that</a:t>
            </a:r>
            <a:br>
              <a:rPr lang="en-US" dirty="0" smtClean="0"/>
            </a:br>
            <a:r>
              <a:rPr lang="en-US" dirty="0" smtClean="0"/>
              <a:t>could be </a:t>
            </a:r>
            <a:br>
              <a:rPr lang="en-US" dirty="0" smtClean="0"/>
            </a:br>
            <a:r>
              <a:rPr lang="en-US" dirty="0" smtClean="0"/>
              <a:t>expected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061121" y="3329609"/>
            <a:ext cx="5625679" cy="3026543"/>
            <a:chOff x="430711" y="1794958"/>
            <a:chExt cx="7539829" cy="40563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711" y="1794958"/>
              <a:ext cx="7539829" cy="4056332"/>
            </a:xfrm>
            <a:prstGeom prst="rect">
              <a:avLst/>
            </a:prstGeom>
          </p:spPr>
        </p:pic>
        <p:sp>
          <p:nvSpPr>
            <p:cNvPr id="7" name="Multiply 6"/>
            <p:cNvSpPr/>
            <p:nvPr/>
          </p:nvSpPr>
          <p:spPr>
            <a:xfrm>
              <a:off x="4054642" y="4283242"/>
              <a:ext cx="601579" cy="553452"/>
            </a:xfrm>
            <a:prstGeom prst="mathMultiply">
              <a:avLst>
                <a:gd name="adj1" fmla="val 1699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126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11/3/21 </a:t>
            </a:r>
            <a:r>
              <a:rPr lang="en-US" dirty="0" smtClean="0"/>
              <a:t>GMD Event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17637"/>
            <a:ext cx="543877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657" y="4099476"/>
            <a:ext cx="4180439" cy="211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782" y="4099473"/>
            <a:ext cx="4236348" cy="215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5771982" y="1716500"/>
            <a:ext cx="3024147" cy="193899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During the GMD the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magnetometers </a:t>
            </a:r>
            <a:r>
              <a:rPr lang="en-US" sz="2400" dirty="0" smtClean="0">
                <a:latin typeface="+mj-lt"/>
              </a:rPr>
              <a:t>across </a:t>
            </a:r>
            <a:r>
              <a:rPr lang="en-US" sz="2400" dirty="0" smtClean="0">
                <a:latin typeface="+mj-lt"/>
              </a:rPr>
              <a:t>the US</a:t>
            </a:r>
            <a:r>
              <a:rPr lang="en-US" sz="2400" dirty="0" smtClean="0">
                <a:latin typeface="+mj-lt"/>
              </a:rPr>
              <a:t> became </a:t>
            </a:r>
            <a:r>
              <a:rPr lang="en-US" sz="2400" dirty="0" smtClean="0">
                <a:latin typeface="+mj-lt"/>
              </a:rPr>
              <a:t>less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correlated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680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Realistic Synthetic </a:t>
            </a:r>
            <a:br>
              <a:rPr lang="en-US" dirty="0" smtClean="0"/>
            </a:br>
            <a:r>
              <a:rPr lang="en-US" dirty="0" smtClean="0"/>
              <a:t>GMD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develop GMD electric grid simulations and ultimately mitigation strategies, we need storm scenarios</a:t>
            </a:r>
          </a:p>
          <a:p>
            <a:r>
              <a:rPr lang="en-US" dirty="0" smtClean="0"/>
              <a:t>Fortunately (from an operations perspective), but unfortunately from a scenario generation perspective, there are not many strong GMDs and no severe GMDs with large sets of measurements</a:t>
            </a:r>
          </a:p>
          <a:p>
            <a:r>
              <a:rPr lang="en-US" dirty="0" smtClean="0"/>
              <a:t>Hence we need to use data extrapolation techniques to develop these synthetic storms.  </a:t>
            </a:r>
          </a:p>
          <a:p>
            <a:r>
              <a:rPr lang="en-US" dirty="0" smtClean="0"/>
              <a:t>There are </a:t>
            </a:r>
            <a:r>
              <a:rPr lang="en-US" dirty="0" smtClean="0"/>
              <a:t>two</a:t>
            </a:r>
            <a:r>
              <a:rPr lang="en-US" dirty="0" smtClean="0"/>
              <a:t> </a:t>
            </a:r>
            <a:r>
              <a:rPr lang="en-US" dirty="0" smtClean="0"/>
              <a:t>approaches for doing </a:t>
            </a:r>
            <a:r>
              <a:rPr lang="en-US" dirty="0" smtClean="0"/>
              <a:t>this: 1) data-only, 2) physics-based using coupled with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3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Realistic Synthetic </a:t>
            </a:r>
            <a:br>
              <a:rPr lang="en-US" dirty="0"/>
            </a:br>
            <a:r>
              <a:rPr lang="en-US" dirty="0"/>
              <a:t>GMD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data-only approach uses historical data to develop alternative, but similar storms</a:t>
            </a:r>
          </a:p>
          <a:p>
            <a:pPr lvl="1"/>
            <a:r>
              <a:rPr lang="en-US" dirty="0" smtClean="0"/>
              <a:t>We’ve looked at using an autoregressive model and a time-series generative adversarial network (GAN), a class of machine learning frameworks</a:t>
            </a:r>
          </a:p>
          <a:p>
            <a:pPr lvl="1"/>
            <a:r>
              <a:rPr lang="en-US" dirty="0" smtClean="0"/>
              <a:t>The problem with this</a:t>
            </a:r>
            <a:br>
              <a:rPr lang="en-US" dirty="0" smtClean="0"/>
            </a:br>
            <a:r>
              <a:rPr lang="en-US" dirty="0" smtClean="0"/>
              <a:t>approach is we have</a:t>
            </a:r>
            <a:br>
              <a:rPr lang="en-US" dirty="0" smtClean="0"/>
            </a:br>
            <a:r>
              <a:rPr lang="en-US" dirty="0" smtClean="0"/>
              <a:t>essentially no data </a:t>
            </a:r>
            <a:br>
              <a:rPr lang="en-US" dirty="0" smtClean="0"/>
            </a:br>
            <a:r>
              <a:rPr lang="en-US" dirty="0" smtClean="0"/>
              <a:t>associated with the</a:t>
            </a:r>
            <a:br>
              <a:rPr lang="en-US" dirty="0" smtClean="0"/>
            </a:br>
            <a:r>
              <a:rPr lang="en-US" dirty="0" smtClean="0"/>
              <a:t>largest GMDs </a:t>
            </a:r>
          </a:p>
          <a:p>
            <a:r>
              <a:rPr lang="en-US" dirty="0" smtClean="0"/>
              <a:t>We are currently </a:t>
            </a:r>
            <a:br>
              <a:rPr lang="en-US" dirty="0" smtClean="0"/>
            </a:br>
            <a:r>
              <a:rPr lang="en-US" dirty="0" smtClean="0"/>
              <a:t>researching physics-based approaches (including the </a:t>
            </a:r>
            <a:r>
              <a:rPr lang="en-US" dirty="0" err="1" smtClean="0"/>
              <a:t>electrojet</a:t>
            </a:r>
            <a:r>
              <a:rPr lang="en-US" dirty="0" smtClean="0"/>
              <a:t>) coupled with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B686B0-3DC5-B675-6F7B-34EBF2685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06"/>
          <a:stretch/>
        </p:blipFill>
        <p:spPr>
          <a:xfrm>
            <a:off x="4112931" y="3336105"/>
            <a:ext cx="4693138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74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Quick Aside: HEMP E3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GICs can also be generated by high-altitude electromagnetic pulses (HEMPs)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Their response on the surface is typically divided into three waveforms: E1, E2 and E3; the E3 can look like a minutes long severe GMD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17" y="3422926"/>
            <a:ext cx="4338914" cy="267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4331" y="3108960"/>
            <a:ext cx="3623504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94329" y="5303520"/>
            <a:ext cx="4011132" cy="1200329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+mj-lt"/>
              </a:rPr>
              <a:t>The 1.44 megaton, 400 </a:t>
            </a:r>
            <a:r>
              <a:rPr lang="en-US" altLang="en-US" dirty="0" err="1" smtClean="0">
                <a:latin typeface="+mj-lt"/>
              </a:rPr>
              <a:t>kM</a:t>
            </a:r>
            <a:r>
              <a:rPr lang="en-US" altLang="en-US" dirty="0" smtClean="0">
                <a:latin typeface="+mj-lt"/>
              </a:rPr>
              <a:t> Starfish </a:t>
            </a:r>
            <a:r>
              <a:rPr lang="en-US" altLang="en-US" dirty="0" smtClean="0">
                <a:latin typeface="+mj-lt"/>
              </a:rPr>
              <a:t>Prime </a:t>
            </a:r>
            <a:r>
              <a:rPr lang="en-US" altLang="en-US" dirty="0" smtClean="0">
                <a:latin typeface="+mj-lt"/>
              </a:rPr>
              <a:t>explosion </a:t>
            </a:r>
            <a:r>
              <a:rPr lang="en-US" altLang="en-US" dirty="0" smtClean="0">
                <a:latin typeface="+mj-lt"/>
              </a:rPr>
              <a:t>observed </a:t>
            </a:r>
            <a:r>
              <a:rPr lang="en-US" altLang="en-US" dirty="0" smtClean="0">
                <a:latin typeface="+mj-lt"/>
              </a:rPr>
              <a:t>on Maui in 1962, Source US EMP Commission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Report from July 2017</a:t>
            </a:r>
            <a:endParaRPr lang="en-US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49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Aside: DOE E3 </a:t>
            </a:r>
            <a:r>
              <a:rPr lang="en-US" dirty="0" smtClean="0"/>
              <a:t>Waveform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E3 waveform is considered as two separate waveforms that are summed together</a:t>
            </a:r>
          </a:p>
          <a:p>
            <a:pPr lvl="1"/>
            <a:r>
              <a:rPr lang="en-US" dirty="0" smtClean="0"/>
              <a:t>E3a (blast waveform), E3b (heave waveform)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445" y="2615027"/>
            <a:ext cx="4318050" cy="290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4047" y="2639874"/>
            <a:ext cx="4098305" cy="283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70445" y="5462586"/>
            <a:ext cx="8526153" cy="101566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+mj-lt"/>
              </a:rPr>
              <a:t>The electric field is impacted by the ground conductivity (10</a:t>
            </a:r>
            <a:r>
              <a:rPr lang="en-US" altLang="en-US" sz="2000" baseline="56000" dirty="0" smtClean="0">
                <a:latin typeface="+mj-lt"/>
              </a:rPr>
              <a:t>-3</a:t>
            </a:r>
            <a:r>
              <a:rPr lang="en-US" altLang="en-US" sz="2000" dirty="0" smtClean="0">
                <a:latin typeface="+mj-lt"/>
              </a:rPr>
              <a:t> S/m here);</a:t>
            </a:r>
            <a:br>
              <a:rPr lang="en-US" altLang="en-US" sz="2000" dirty="0" smtClean="0">
                <a:latin typeface="+mj-lt"/>
              </a:rPr>
            </a:br>
            <a:r>
              <a:rPr lang="en-US" altLang="en-US" sz="2000" dirty="0" smtClean="0">
                <a:latin typeface="+mj-lt"/>
              </a:rPr>
              <a:t>with a smaller value (less conductive) giving higher electric fields; note the time scale difference for E3a (12 seconds) versus E3b (200 seconds) </a:t>
            </a:r>
            <a:endParaRPr lang="en-US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8413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Aside: The E3 Causes a Spatially and Time-Varying Field on the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03243"/>
          </a:xfrm>
        </p:spPr>
        <p:txBody>
          <a:bodyPr/>
          <a:lstStyle/>
          <a:p>
            <a:r>
              <a:rPr lang="en-US" dirty="0" smtClean="0"/>
              <a:t>Non-classified versions of these waveforms have been developed</a:t>
            </a:r>
          </a:p>
          <a:p>
            <a:r>
              <a:rPr lang="en-US" dirty="0" smtClean="0"/>
              <a:t>PowerWorld Simulator can directly read time-varying electric fields saved in the B3D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136" y="3187522"/>
            <a:ext cx="2932189" cy="292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100" y="3186571"/>
            <a:ext cx="2873546" cy="2926080"/>
          </a:xfrm>
          <a:prstGeom prst="rect">
            <a:avLst/>
          </a:prstGeom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70585" y="6042991"/>
            <a:ext cx="8635484" cy="70788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+mj-lt"/>
              </a:rPr>
              <a:t>The two images are synthetic electric fields at 15 and 25 second respectively; they are only intended for illustrative and testing purposes</a:t>
            </a:r>
            <a:endParaRPr lang="en-US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33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presented here has been supported by a variety of sources including PSERC, the </a:t>
            </a:r>
            <a:r>
              <a:rPr lang="en-US" dirty="0" smtClean="0"/>
              <a:t>TEES Smart </a:t>
            </a:r>
            <a:r>
              <a:rPr lang="en-US" dirty="0"/>
              <a:t>Grid Center, DOE</a:t>
            </a:r>
            <a:r>
              <a:rPr lang="en-US" dirty="0" smtClean="0"/>
              <a:t>, ARPA-E</a:t>
            </a:r>
            <a:r>
              <a:rPr lang="en-US" dirty="0"/>
              <a:t>, NSF, EPRI, BPA, </a:t>
            </a:r>
            <a:r>
              <a:rPr lang="en-US" dirty="0" smtClean="0"/>
              <a:t>PowerWorld, and others. </a:t>
            </a:r>
            <a:r>
              <a:rPr lang="en-US" dirty="0"/>
              <a:t>Their support is gratefully acknowledged! </a:t>
            </a:r>
          </a:p>
          <a:p>
            <a:r>
              <a:rPr lang="en-US" dirty="0"/>
              <a:t>Slides also include contributions from many of my students, postdocs, staff and colleagues at  TAMU, UIUC, other PSERC schools, and </a:t>
            </a:r>
            <a:r>
              <a:rPr lang="en-US" dirty="0" smtClean="0"/>
              <a:t>PowerWorld</a:t>
            </a:r>
          </a:p>
          <a:p>
            <a:r>
              <a:rPr lang="en-US" dirty="0" smtClean="0"/>
              <a:t>Simulation results presented here are based on synthetic electric grids, and contain no Critical Electricity/Energy Infrastructure Information (CEII)</a:t>
            </a:r>
          </a:p>
          <a:p>
            <a:pPr lvl="1"/>
            <a:r>
              <a:rPr lang="en-US" dirty="0" smtClean="0"/>
              <a:t>Simulations done using PowerWorld Simulator ver. 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Better Solution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challenge with doing power flow and stability simulations in systems with high GICs is the reactive power consumption can be high, resulting in low voltages </a:t>
            </a:r>
          </a:p>
          <a:p>
            <a:pPr lvl="1"/>
            <a:r>
              <a:rPr lang="en-US" dirty="0" smtClean="0"/>
              <a:t>This can stress the solution algorithms</a:t>
            </a:r>
          </a:p>
          <a:p>
            <a:pPr lvl="1"/>
            <a:r>
              <a:rPr lang="en-US" dirty="0" smtClean="0"/>
              <a:t>The power flow can converge to alternative solutions</a:t>
            </a:r>
          </a:p>
          <a:p>
            <a:pPr lvl="1"/>
            <a:r>
              <a:rPr lang="en-US" dirty="0" smtClean="0"/>
              <a:t>The load models tend to break-down at low voltages</a:t>
            </a:r>
          </a:p>
          <a:p>
            <a:r>
              <a:rPr lang="en-US" dirty="0" smtClean="0"/>
              <a:t>We are looking at several methods for improved solutions including more use of the power flow optimal multiplier approach</a:t>
            </a:r>
          </a:p>
          <a:p>
            <a:r>
              <a:rPr lang="en-US" dirty="0" smtClean="0"/>
              <a:t>We’re also looking at better coupling with EPRI’s harmonic analysis tool (based on </a:t>
            </a:r>
            <a:r>
              <a:rPr lang="en-US" dirty="0" err="1" smtClean="0"/>
              <a:t>OpenDSS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Modeling Insight: Make Sure the GSU Statuses are 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110948"/>
          </a:xfrm>
        </p:spPr>
        <p:txBody>
          <a:bodyPr/>
          <a:lstStyle/>
          <a:p>
            <a:r>
              <a:rPr lang="en-US" dirty="0"/>
              <a:t>An important, but sometimes overlooked aspect of the case setup is that the GSUs should have correct statuses</a:t>
            </a:r>
          </a:p>
          <a:p>
            <a:pPr lvl="1"/>
            <a:r>
              <a:rPr lang="en-US" dirty="0"/>
              <a:t>Usually a GSU is out-of-service when its generator is out-of-service, but there can be exceptions</a:t>
            </a:r>
          </a:p>
          <a:p>
            <a:r>
              <a:rPr lang="en-US" dirty="0" smtClean="0"/>
              <a:t>Software now </a:t>
            </a:r>
            <a:r>
              <a:rPr lang="en-US" dirty="0"/>
              <a:t>has fields to show and change the generator GSU statuses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556" y="4458696"/>
            <a:ext cx="8071125" cy="160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085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Voltage Variation for a Severe GIC Scenario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3923235" y="1774631"/>
            <a:ext cx="4952407" cy="3626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663" y="1766183"/>
            <a:ext cx="3762954" cy="3203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68760" y="5516217"/>
            <a:ext cx="7313579" cy="40011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+mj-lt"/>
              </a:rPr>
              <a:t>Simulation was done using the Texas 2000-bus synthetic grid</a:t>
            </a:r>
            <a:endParaRPr lang="en-US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6392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TAMU EMS Simulation </a:t>
            </a:r>
            <a:r>
              <a:rPr lang="en-US" dirty="0" smtClean="0"/>
              <a:t>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6287"/>
          </a:xfrm>
        </p:spPr>
        <p:txBody>
          <a:bodyPr/>
          <a:lstStyle/>
          <a:p>
            <a:r>
              <a:rPr lang="en-US" dirty="0" smtClean="0"/>
              <a:t>We are developing a simulation environment that includes a commercial EMS that will allow in-depth simulation of GMD or EMP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69167" y="2966444"/>
            <a:ext cx="8519233" cy="2774315"/>
            <a:chOff x="369167" y="2082151"/>
            <a:chExt cx="8519233" cy="2774315"/>
          </a:xfrm>
        </p:grpSpPr>
        <p:sp>
          <p:nvSpPr>
            <p:cNvPr id="6" name="TextBox 5"/>
            <p:cNvSpPr txBox="1"/>
            <p:nvPr/>
          </p:nvSpPr>
          <p:spPr>
            <a:xfrm>
              <a:off x="369167" y="2201194"/>
              <a:ext cx="1831079" cy="230832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 smtClean="0"/>
            </a:p>
            <a:p>
              <a:pPr algn="ctr"/>
              <a:r>
                <a:rPr lang="en-US" sz="1600" b="1" dirty="0" smtClean="0"/>
                <a:t>Simulated Power System Including GMD and EMP Events</a:t>
              </a:r>
              <a:br>
                <a:rPr lang="en-US" sz="1600" b="1" dirty="0" smtClean="0"/>
              </a:br>
              <a:r>
                <a:rPr lang="en-US" sz="1600" b="1" dirty="0" smtClean="0"/>
                <a:t>(PowerWorld DS)</a:t>
              </a:r>
              <a:br>
                <a:rPr lang="en-US" sz="1600" b="1" dirty="0" smtClean="0"/>
              </a:br>
              <a:r>
                <a:rPr lang="en-US" sz="1600" b="1" dirty="0" smtClean="0"/>
                <a:t>Communication uses DNP3 </a:t>
              </a:r>
              <a:endParaRPr lang="en-US" sz="1600" b="1" dirty="0"/>
            </a:p>
            <a:p>
              <a:pPr algn="ctr"/>
              <a:endParaRPr lang="en-US" sz="1600" b="1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66343" y="2275476"/>
              <a:ext cx="816036" cy="800219"/>
            </a:xfrm>
            <a:prstGeom prst="rect">
              <a:avLst/>
            </a:prstGeom>
            <a:solidFill>
              <a:srgbClr val="C9A6E4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SCADA System</a:t>
              </a:r>
            </a:p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26321" y="3585923"/>
              <a:ext cx="1114697" cy="116955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Power </a:t>
              </a:r>
              <a:br>
                <a:rPr lang="en-US" sz="1400" dirty="0" smtClean="0"/>
              </a:br>
              <a:r>
                <a:rPr lang="en-US" sz="1400" dirty="0" smtClean="0"/>
                <a:t>System</a:t>
              </a:r>
              <a:br>
                <a:rPr lang="en-US" sz="1400" dirty="0" smtClean="0"/>
              </a:br>
              <a:r>
                <a:rPr lang="en-US" sz="1400" dirty="0" smtClean="0"/>
                <a:t>Electric</a:t>
              </a:r>
              <a:br>
                <a:rPr lang="en-US" sz="1400" dirty="0" smtClean="0"/>
              </a:br>
              <a:r>
                <a:rPr lang="en-US" sz="1400" dirty="0" smtClean="0"/>
                <a:t>Model</a:t>
              </a:r>
            </a:p>
            <a:p>
              <a:pPr algn="ctr"/>
              <a:r>
                <a:rPr lang="en-US" sz="1400" dirty="0" smtClean="0"/>
                <a:t>(Static)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8279" y="2521697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Controls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2315754" y="2913148"/>
              <a:ext cx="876428" cy="0"/>
            </a:xfrm>
            <a:prstGeom prst="straightConnector1">
              <a:avLst/>
            </a:prstGeom>
            <a:ln w="44450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352803" y="3644686"/>
              <a:ext cx="1335041" cy="738664"/>
            </a:xfrm>
            <a:prstGeom prst="rect">
              <a:avLst/>
            </a:prstGeom>
            <a:solidFill>
              <a:srgbClr val="C9A6E4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Automatic</a:t>
              </a:r>
              <a:br>
                <a:rPr lang="en-US" sz="1400" dirty="0" smtClean="0"/>
              </a:br>
              <a:r>
                <a:rPr lang="en-US" sz="1400" dirty="0" smtClean="0"/>
                <a:t>Generator</a:t>
              </a:r>
              <a:br>
                <a:rPr lang="en-US" sz="1400" dirty="0" smtClean="0"/>
              </a:br>
              <a:r>
                <a:rPr lang="en-US" sz="1400" dirty="0" smtClean="0"/>
                <a:t>Control (AGC)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336468" y="3751153"/>
              <a:ext cx="888393" cy="0"/>
            </a:xfrm>
            <a:prstGeom prst="straightConnector1">
              <a:avLst/>
            </a:prstGeom>
            <a:ln w="44450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253263" y="3383291"/>
              <a:ext cx="1234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Measurements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8279" y="3823866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Controls</a:t>
              </a:r>
              <a:endParaRPr lang="en-US" sz="14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2348434" y="4170698"/>
              <a:ext cx="876427" cy="0"/>
            </a:xfrm>
            <a:prstGeom prst="straightConnector1">
              <a:avLst/>
            </a:prstGeom>
            <a:ln w="44450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315754" y="2474156"/>
              <a:ext cx="933680" cy="0"/>
            </a:xfrm>
            <a:prstGeom prst="straightConnector1">
              <a:avLst/>
            </a:prstGeom>
            <a:ln w="44450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00246" y="2082151"/>
              <a:ext cx="1234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Measurements</a:t>
              </a:r>
              <a:endParaRPr lang="en-US" sz="1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254583" y="2756408"/>
              <a:ext cx="866522" cy="0"/>
            </a:xfrm>
            <a:prstGeom prst="straightConnector1">
              <a:avLst/>
            </a:prstGeom>
            <a:ln w="44450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071437" y="2308370"/>
              <a:ext cx="1234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Measurements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82744" y="2389928"/>
              <a:ext cx="941628" cy="523220"/>
            </a:xfrm>
            <a:prstGeom prst="rect">
              <a:avLst/>
            </a:prstGeom>
            <a:solidFill>
              <a:srgbClr val="FFA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State</a:t>
              </a:r>
              <a:br>
                <a:rPr lang="en-US" sz="1400" dirty="0" smtClean="0"/>
              </a:br>
              <a:r>
                <a:rPr lang="en-US" sz="1400" dirty="0" smtClean="0"/>
                <a:t>Estimator</a:t>
              </a:r>
              <a:endParaRPr lang="en-US" sz="1400" dirty="0"/>
            </a:p>
          </p:txBody>
        </p:sp>
        <p:cxnSp>
          <p:nvCxnSpPr>
            <p:cNvPr id="21" name="Straight Arrow Connector 20"/>
            <p:cNvCxnSpPr>
              <a:stCxn id="8" idx="0"/>
            </p:cNvCxnSpPr>
            <p:nvPr/>
          </p:nvCxnSpPr>
          <p:spPr>
            <a:xfrm flipV="1">
              <a:off x="5483670" y="2913148"/>
              <a:ext cx="139147" cy="672775"/>
            </a:xfrm>
            <a:prstGeom prst="straightConnector1">
              <a:avLst/>
            </a:prstGeom>
            <a:ln w="44450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324372" y="2675586"/>
              <a:ext cx="470263" cy="0"/>
            </a:xfrm>
            <a:prstGeom prst="straightConnector1">
              <a:avLst/>
            </a:prstGeom>
            <a:ln w="44450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833541" y="2267536"/>
              <a:ext cx="1594847" cy="73866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Power System</a:t>
              </a:r>
              <a:r>
                <a:rPr lang="en-US" sz="1400" dirty="0"/>
                <a:t> </a:t>
              </a:r>
              <a:r>
                <a:rPr lang="en-US" sz="1400" dirty="0" smtClean="0"/>
                <a:t>Model and State (Dynamic)</a:t>
              </a:r>
              <a:endParaRPr lang="en-US" sz="1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7551251" y="3066026"/>
              <a:ext cx="0" cy="578660"/>
            </a:xfrm>
            <a:prstGeom prst="straightConnector1">
              <a:avLst/>
            </a:prstGeom>
            <a:ln w="44450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275214" y="3686915"/>
              <a:ext cx="2613186" cy="11695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Advanced Applications (Online Power Flow, Contingency Analysis, SCOPF, Voltage Stability,</a:t>
              </a:r>
              <a:br>
                <a:rPr lang="en-US" sz="1400" dirty="0" smtClean="0"/>
              </a:br>
              <a:r>
                <a:rPr lang="en-US" sz="1400" dirty="0" smtClean="0"/>
                <a:t>Dynamics)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61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I</a:t>
            </a:r>
            <a:r>
              <a:rPr lang="en-US" dirty="0" smtClean="0"/>
              <a:t>mproved Algorithms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GIC M</a:t>
            </a:r>
            <a:r>
              <a:rPr lang="en-US" dirty="0" smtClean="0"/>
              <a:t>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to simulate severe events in power flow and stability programs allows for the development of mitigation approaches</a:t>
            </a:r>
          </a:p>
          <a:p>
            <a:r>
              <a:rPr lang="en-US" dirty="0" smtClean="0"/>
              <a:t>We are currently doing research in this area, including the development of better sensitivity algorithms</a:t>
            </a:r>
          </a:p>
          <a:p>
            <a:r>
              <a:rPr lang="en-US" dirty="0" smtClean="0"/>
              <a:t>Mitigation includes what could be done before an event and what can be done during an event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96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GIC Visualization and Storytelling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418443" cy="4323703"/>
          </a:xfrm>
        </p:spPr>
        <p:txBody>
          <a:bodyPr/>
          <a:lstStyle/>
          <a:p>
            <a:r>
              <a:rPr lang="en-US" dirty="0" smtClean="0"/>
              <a:t>GICs present special visualization challenges</a:t>
            </a:r>
          </a:p>
          <a:p>
            <a:pPr lvl="1"/>
            <a:r>
              <a:rPr lang="en-US" dirty="0" smtClean="0"/>
              <a:t>The information associated with the standard power grid needs to be presented along with information associated with the GICs </a:t>
            </a:r>
          </a:p>
          <a:p>
            <a:pPr lvl="1"/>
            <a:r>
              <a:rPr lang="en-US" dirty="0" smtClean="0"/>
              <a:t>The GICs could cause the grid to be in a very unfamiliar operating configuration</a:t>
            </a:r>
          </a:p>
          <a:p>
            <a:r>
              <a:rPr lang="en-US" dirty="0" smtClean="0"/>
              <a:t>Because the GICs are time-varying, there is a need to tell the story </a:t>
            </a:r>
            <a:br>
              <a:rPr lang="en-US" dirty="0" smtClean="0"/>
            </a:br>
            <a:r>
              <a:rPr lang="en-US" dirty="0" smtClean="0"/>
              <a:t>of the entire </a:t>
            </a:r>
            <a:br>
              <a:rPr lang="en-US" dirty="0" smtClean="0"/>
            </a:br>
            <a:r>
              <a:rPr lang="en-US" dirty="0" smtClean="0"/>
              <a:t>event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718"/>
          <a:stretch/>
        </p:blipFill>
        <p:spPr bwMode="auto">
          <a:xfrm>
            <a:off x="3313705" y="4133641"/>
            <a:ext cx="4389120" cy="231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1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 Visualizations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10" r="27406"/>
          <a:stretch/>
        </p:blipFill>
        <p:spPr bwMode="auto">
          <a:xfrm>
            <a:off x="606286" y="1632916"/>
            <a:ext cx="4412973" cy="387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5" t="3294" r="59245" b="59601"/>
          <a:stretch/>
        </p:blipFill>
        <p:spPr bwMode="auto">
          <a:xfrm>
            <a:off x="4212867" y="4845372"/>
            <a:ext cx="2941983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61" r="31381"/>
          <a:stretch/>
        </p:blipFill>
        <p:spPr bwMode="auto">
          <a:xfrm>
            <a:off x="5198496" y="1407270"/>
            <a:ext cx="3060921" cy="33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505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GMDs and Storytelling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431235"/>
          </a:xfrm>
        </p:spPr>
        <p:txBody>
          <a:bodyPr/>
          <a:lstStyle/>
          <a:p>
            <a:r>
              <a:rPr lang="en-US" dirty="0" smtClean="0"/>
              <a:t>A newer visualization approach we are pursuing is using storytelling </a:t>
            </a:r>
            <a:r>
              <a:rPr lang="en-US" dirty="0"/>
              <a:t>techniques </a:t>
            </a:r>
            <a:r>
              <a:rPr lang="en-US" dirty="0" smtClean="0"/>
              <a:t>to show can could happen to the grid during a severe GIC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990" y="2802835"/>
            <a:ext cx="5280715" cy="351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713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07432"/>
            <a:ext cx="77724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overbye@tamu.edu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7514" y="2286000"/>
            <a:ext cx="720568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1021079" y="1517645"/>
            <a:ext cx="7755172" cy="70788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All my recent papers (with several on GMD and EMP) are available for free download </a:t>
            </a:r>
            <a:r>
              <a:rPr lang="en-US" sz="2000" dirty="0">
                <a:latin typeface="+mj-lt"/>
              </a:rPr>
              <a:t>at </a:t>
            </a:r>
            <a:r>
              <a:rPr lang="en-US" sz="2000" dirty="0" smtClean="0">
                <a:latin typeface="+mj-lt"/>
              </a:rPr>
              <a:t>overbye.engr.tamu.edu/publications</a:t>
            </a:r>
            <a:r>
              <a:rPr lang="en-US" sz="2000" dirty="0"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750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Greetings from the TAMU Energy and Power Group and the Smart Grid Center (SGC)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36" y="1530625"/>
            <a:ext cx="826926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70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on My Background in GMD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547653" cy="4323703"/>
          </a:xfrm>
        </p:spPr>
        <p:txBody>
          <a:bodyPr/>
          <a:lstStyle/>
          <a:p>
            <a:r>
              <a:rPr lang="en-US" dirty="0" smtClean="0"/>
              <a:t>Overall research focus </a:t>
            </a:r>
            <a:r>
              <a:rPr lang="en-US" dirty="0" smtClean="0"/>
              <a:t>is </a:t>
            </a:r>
            <a:r>
              <a:rPr lang="en-US" dirty="0" smtClean="0"/>
              <a:t>power system analysis and visualization, including power flow and stability</a:t>
            </a:r>
          </a:p>
          <a:p>
            <a:pPr lvl="1"/>
            <a:r>
              <a:rPr lang="en-US" dirty="0" smtClean="0"/>
              <a:t>Original developer of PowerWorld Simulator </a:t>
            </a:r>
          </a:p>
          <a:p>
            <a:r>
              <a:rPr lang="en-US" dirty="0" smtClean="0"/>
              <a:t>Started getting interested in GMD in 2010 based on my attending a JASON event</a:t>
            </a:r>
          </a:p>
          <a:p>
            <a:pPr lvl="1"/>
            <a:r>
              <a:rPr lang="en-US" dirty="0" smtClean="0"/>
              <a:t>Started implementing GMD in the PowerWorld power flow in summer 2010; did lots of utility studies</a:t>
            </a:r>
          </a:p>
          <a:p>
            <a:pPr lvl="1"/>
            <a:r>
              <a:rPr lang="en-US" dirty="0" smtClean="0"/>
              <a:t>Added EMP E3 into PowerWorld stability </a:t>
            </a:r>
            <a:r>
              <a:rPr lang="en-US" dirty="0" smtClean="0"/>
              <a:t>starting in </a:t>
            </a:r>
            <a:r>
              <a:rPr lang="en-US" dirty="0" smtClean="0"/>
              <a:t>2015</a:t>
            </a:r>
          </a:p>
          <a:p>
            <a:r>
              <a:rPr lang="en-US" dirty="0"/>
              <a:t>I</a:t>
            </a:r>
            <a:r>
              <a:rPr lang="en-US" dirty="0" smtClean="0"/>
              <a:t>nvolved in the NERC/EPRI GMD and EMP groups</a:t>
            </a:r>
          </a:p>
          <a:p>
            <a:r>
              <a:rPr lang="en-US" dirty="0" smtClean="0"/>
              <a:t>Recently TAMU is partnering </a:t>
            </a:r>
            <a:r>
              <a:rPr lang="en-US" dirty="0" smtClean="0"/>
              <a:t>with</a:t>
            </a:r>
            <a:r>
              <a:rPr lang="en-US" dirty="0" smtClean="0"/>
              <a:t> </a:t>
            </a:r>
            <a:r>
              <a:rPr lang="en-US" dirty="0" smtClean="0"/>
              <a:t>PNNL and EPRI on a DOE GMD project, and with Sandia, LANL and others on a DOE EMP E3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8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of the presentation is to update the task force on recent work that has been taking place at TAMU in this area, and to identify more areas for collaboration</a:t>
            </a:r>
          </a:p>
          <a:p>
            <a:r>
              <a:rPr lang="en-US" dirty="0" smtClean="0"/>
              <a:t>Our ultimate goals are to do the research and to help develop tools for utilities to mitigate the impacts of GMD and EMPs (and other high-impact, low frequency events [HILFs</a:t>
            </a:r>
            <a:r>
              <a:rPr lang="en-US" dirty="0" smtClean="0"/>
              <a:t>]) </a:t>
            </a:r>
            <a:r>
              <a:rPr lang="en-US" dirty="0" smtClean="0"/>
              <a:t>on their systems in a cost conscious manner</a:t>
            </a:r>
          </a:p>
          <a:p>
            <a:r>
              <a:rPr lang="en-US" dirty="0" smtClean="0"/>
              <a:t>A key question I ask my students is, “If a large GMD were to occur in the near future, what should we be doing now to prepare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DOE Projects in GMD/EMP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68748" cy="4323703"/>
          </a:xfrm>
        </p:spPr>
        <p:txBody>
          <a:bodyPr/>
          <a:lstStyle/>
          <a:p>
            <a:r>
              <a:rPr lang="en-US" dirty="0" smtClean="0"/>
              <a:t>In 2021 the DOE Office of Cybersecurity, Energy Security and Emergency Response (CESER) funded four national lab led projects looking at reducing the risks caused by GMDs and EMPs</a:t>
            </a:r>
          </a:p>
          <a:p>
            <a:pPr lvl="1"/>
            <a:r>
              <a:rPr lang="en-US" dirty="0" smtClean="0"/>
              <a:t>Lab leads are PNNL, Sandia, Los </a:t>
            </a:r>
            <a:br>
              <a:rPr lang="en-US" dirty="0" smtClean="0"/>
            </a:br>
            <a:r>
              <a:rPr lang="en-US" dirty="0" smtClean="0"/>
              <a:t>Alamos and Idaho National lab</a:t>
            </a:r>
          </a:p>
          <a:p>
            <a:pPr lvl="1"/>
            <a:r>
              <a:rPr lang="en-US" dirty="0" smtClean="0"/>
              <a:t>Other partners include EPRI, TAMU, Air Force Research Lab, BPA and WAPA</a:t>
            </a:r>
          </a:p>
          <a:p>
            <a:pPr lvl="1"/>
            <a:r>
              <a:rPr lang="en-US" dirty="0" smtClean="0"/>
              <a:t>The announcement is at www.energy.gov/ceser/articles/us-department-energy-awards-4-million-projects-elevate-grid-security-and-resilience</a:t>
            </a:r>
          </a:p>
          <a:p>
            <a:r>
              <a:rPr lang="en-US" dirty="0" smtClean="0"/>
              <a:t>TAMU has also used other funding sources to work in this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6159609" y="2747055"/>
            <a:ext cx="2745851" cy="101566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We’d like a Texas utility person on our advisory board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439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TAMU </a:t>
            </a:r>
            <a:r>
              <a:rPr lang="en-US" dirty="0" smtClean="0"/>
              <a:t>GIC Research </a:t>
            </a:r>
            <a:r>
              <a:rPr lang="en-US" dirty="0" smtClean="0"/>
              <a:t>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547653" cy="4323703"/>
          </a:xfrm>
        </p:spPr>
        <p:txBody>
          <a:bodyPr/>
          <a:lstStyle/>
          <a:p>
            <a:r>
              <a:rPr lang="en-US" dirty="0" smtClean="0"/>
              <a:t>Performing specific GMD studies associated with NERC TPL-007-4</a:t>
            </a:r>
          </a:p>
          <a:p>
            <a:r>
              <a:rPr lang="en-US" dirty="0" smtClean="0"/>
              <a:t>Develop and run the Texas Magnetometer network</a:t>
            </a:r>
          </a:p>
          <a:p>
            <a:r>
              <a:rPr lang="en-US" dirty="0" smtClean="0"/>
              <a:t>Create </a:t>
            </a:r>
            <a:r>
              <a:rPr lang="en-US" dirty="0" smtClean="0"/>
              <a:t>realistic GMD scenarios including severe ones</a:t>
            </a:r>
            <a:endParaRPr lang="en-US" dirty="0" smtClean="0"/>
          </a:p>
          <a:p>
            <a:r>
              <a:rPr lang="en-US" dirty="0" smtClean="0"/>
              <a:t>Develop better solution algorithms, particularly for the voltage-stressed conditions associated with heavy GICs; also develop better sensitivity techniques and couple with harmonic analysis</a:t>
            </a:r>
          </a:p>
          <a:p>
            <a:r>
              <a:rPr lang="en-US" dirty="0"/>
              <a:t>Develop interactive simulations of GIC events</a:t>
            </a:r>
          </a:p>
          <a:p>
            <a:r>
              <a:rPr lang="en-US" dirty="0" smtClean="0"/>
              <a:t>Develop improved algorithms for GIC </a:t>
            </a:r>
            <a:r>
              <a:rPr lang="en-US" dirty="0" smtClean="0"/>
              <a:t>mitigation</a:t>
            </a:r>
          </a:p>
          <a:p>
            <a:r>
              <a:rPr lang="en-US" dirty="0" smtClean="0"/>
              <a:t>Develop better visualization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5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– Resilience Continuum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518697"/>
            <a:ext cx="8279226" cy="404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457200" y="5713951"/>
            <a:ext cx="75868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Slide is from the 53</a:t>
            </a:r>
            <a:r>
              <a:rPr lang="en-US" altLang="en-US" sz="1600" baseline="30000" dirty="0" smtClean="0">
                <a:latin typeface="Arial" charset="0"/>
              </a:rPr>
              <a:t>rd</a:t>
            </a:r>
            <a:r>
              <a:rPr lang="en-US" altLang="en-US" sz="1600" dirty="0" smtClean="0">
                <a:latin typeface="Arial" charset="0"/>
              </a:rPr>
              <a:t> North American Power Symposium keynote address by Dan Smith of Lower Colorado River Authority, November 2021; credit NATF</a:t>
            </a:r>
            <a:endParaRPr lang="en-US" alt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Stage Resilience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75" y="1331775"/>
            <a:ext cx="81756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6286" y="4141352"/>
            <a:ext cx="78220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is presented as Figure 1.2a in the National Academies’ </a:t>
            </a:r>
            <a:r>
              <a:rPr lang="en-US" i="1" dirty="0"/>
              <a:t>Enhancing the Resilience of the Nation’s </a:t>
            </a:r>
            <a:r>
              <a:rPr lang="en-US" i="1" dirty="0" smtClean="0"/>
              <a:t>Electricity System</a:t>
            </a:r>
            <a:r>
              <a:rPr lang="en-US" dirty="0"/>
              <a:t> </a:t>
            </a:r>
            <a:r>
              <a:rPr lang="en-US" dirty="0" smtClean="0"/>
              <a:t>report (2017), and is originally from </a:t>
            </a:r>
            <a:endParaRPr lang="en-US" dirty="0"/>
          </a:p>
          <a:p>
            <a:r>
              <a:rPr lang="en-US" dirty="0" smtClean="0"/>
              <a:t>S.E. Flynn, “America </a:t>
            </a:r>
            <a:r>
              <a:rPr lang="en-US" dirty="0"/>
              <a:t>the resilient: Defying terrorism and mitigating</a:t>
            </a:r>
          </a:p>
          <a:p>
            <a:r>
              <a:rPr lang="en-US" dirty="0"/>
              <a:t>natural </a:t>
            </a:r>
            <a:r>
              <a:rPr lang="en-US" dirty="0" smtClean="0"/>
              <a:t>disasters.” </a:t>
            </a:r>
            <a:r>
              <a:rPr lang="en-US" i="1" dirty="0"/>
              <a:t>Foreign </a:t>
            </a:r>
            <a:r>
              <a:rPr lang="en-US" i="1" dirty="0" smtClean="0"/>
              <a:t>Affairs, </a:t>
            </a:r>
            <a:r>
              <a:rPr lang="en-US" dirty="0" smtClean="0"/>
              <a:t>vol. 87</a:t>
            </a:r>
            <a:r>
              <a:rPr lang="en-US" dirty="0"/>
              <a:t>: </a:t>
            </a:r>
            <a:r>
              <a:rPr lang="en-US" dirty="0" smtClean="0"/>
              <a:t>2–8 (2008) and as illustrated by the </a:t>
            </a:r>
            <a:r>
              <a:rPr lang="en-US" dirty="0"/>
              <a:t>National Infrastructure Advisory </a:t>
            </a:r>
            <a:r>
              <a:rPr lang="en-US" dirty="0" smtClean="0"/>
              <a:t>Council (NIAC) in 2010.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3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MU Palette">
      <a:dk1>
        <a:srgbClr val="332C2C"/>
      </a:dk1>
      <a:lt1>
        <a:sysClr val="window" lastClr="FFFFFF"/>
      </a:lt1>
      <a:dk2>
        <a:srgbClr val="565252"/>
      </a:dk2>
      <a:lt2>
        <a:srgbClr val="D9D9D9"/>
      </a:lt2>
      <a:accent1>
        <a:srgbClr val="500000"/>
      </a:accent1>
      <a:accent2>
        <a:srgbClr val="1D3362"/>
      </a:accent2>
      <a:accent3>
        <a:srgbClr val="FFFFFF"/>
      </a:accent3>
      <a:accent4>
        <a:srgbClr val="D0D0D0"/>
      </a:accent4>
      <a:accent5>
        <a:srgbClr val="444040"/>
      </a:accent5>
      <a:accent6>
        <a:srgbClr val="000000"/>
      </a:accent6>
      <a:hlink>
        <a:srgbClr val="500000"/>
      </a:hlink>
      <a:folHlink>
        <a:srgbClr val="B0AFA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17144</TotalTime>
  <Words>1479</Words>
  <Application>Microsoft Office PowerPoint</Application>
  <PresentationFormat>On-screen Show (4:3)</PresentationFormat>
  <Paragraphs>158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 Recent GIC Research at  Texas A&amp;M University</vt:lpstr>
      <vt:lpstr>Acknowledgments </vt:lpstr>
      <vt:lpstr>Greetings from the TAMU Energy and Power Group and the Smart Grid Center (SGC)</vt:lpstr>
      <vt:lpstr>A Little on My Background in GMD</vt:lpstr>
      <vt:lpstr>Introduction</vt:lpstr>
      <vt:lpstr>Current DOE Projects in GMD/EMP</vt:lpstr>
      <vt:lpstr>Specific TAMU GIC Research Areas</vt:lpstr>
      <vt:lpstr>Reliability – Resilience Continuum</vt:lpstr>
      <vt:lpstr>Four Stage Resilience Process</vt:lpstr>
      <vt:lpstr>How to Approach HILF Events from a Research Perspective</vt:lpstr>
      <vt:lpstr>Texas Magnetometer Network</vt:lpstr>
      <vt:lpstr>Magnetometer Setup</vt:lpstr>
      <vt:lpstr>Using the Magnetometer Data</vt:lpstr>
      <vt:lpstr>Example: 11/3/21 GMD Event </vt:lpstr>
      <vt:lpstr>Developing Realistic Synthetic  GMD Scenarios</vt:lpstr>
      <vt:lpstr>Developing Realistic Synthetic  GMD Scenarios</vt:lpstr>
      <vt:lpstr>Quick Aside: HEMP E3 Impacts</vt:lpstr>
      <vt:lpstr>Quick Aside: DOE E3 Waveform</vt:lpstr>
      <vt:lpstr>Quick Aside: The E3 Causes a Spatially and Time-Varying Field on the Ground</vt:lpstr>
      <vt:lpstr>Develop Better Solution Algorithms</vt:lpstr>
      <vt:lpstr>Key Modeling Insight: Make Sure the GSU Statuses are Correct</vt:lpstr>
      <vt:lpstr>Example of Voltage Variation for a Severe GIC Scenario</vt:lpstr>
      <vt:lpstr>TAMU EMS Simulation Environment </vt:lpstr>
      <vt:lpstr>Develop Improved Algorithms  for GIC Mitigation</vt:lpstr>
      <vt:lpstr>GIC Visualization and Storytelling</vt:lpstr>
      <vt:lpstr>Some Example Visualizations</vt:lpstr>
      <vt:lpstr>GMDs and Storytelling</vt:lpstr>
      <vt:lpstr>Questions? overbye@tamu.edu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Tom</cp:lastModifiedBy>
  <cp:revision>810</cp:revision>
  <cp:lastPrinted>2020-10-08T19:02:23Z</cp:lastPrinted>
  <dcterms:created xsi:type="dcterms:W3CDTF">2012-12-04T20:42:30Z</dcterms:created>
  <dcterms:modified xsi:type="dcterms:W3CDTF">2022-05-10T14:11:18Z</dcterms:modified>
</cp:coreProperties>
</file>