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  <p:sldMasterId id="2147493497" r:id="rId6"/>
  </p:sldMasterIdLst>
  <p:notesMasterIdLst>
    <p:notesMasterId r:id="rId26"/>
  </p:notesMasterIdLst>
  <p:handoutMasterIdLst>
    <p:handoutMasterId r:id="rId27"/>
  </p:handoutMasterIdLst>
  <p:sldIdLst>
    <p:sldId id="260" r:id="rId7"/>
    <p:sldId id="284" r:id="rId8"/>
    <p:sldId id="261" r:id="rId9"/>
    <p:sldId id="294" r:id="rId10"/>
    <p:sldId id="300" r:id="rId11"/>
    <p:sldId id="302" r:id="rId12"/>
    <p:sldId id="301" r:id="rId13"/>
    <p:sldId id="296" r:id="rId14"/>
    <p:sldId id="262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7" r:id="rId24"/>
    <p:sldId id="298" r:id="rId25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33926FF-832A-42D0-9291-3EA76F20DFDB}">
          <p14:sldIdLst>
            <p14:sldId id="260"/>
            <p14:sldId id="284"/>
          </p14:sldIdLst>
        </p14:section>
        <p14:section name="Meeting Minutes" id="{D18BE402-A6BF-4A3B-BBC7-FD970CD5DCEF}">
          <p14:sldIdLst>
            <p14:sldId id="261"/>
          </p14:sldIdLst>
        </p14:section>
        <p14:section name="FMEs &amp; IMFR" id="{7B07A7F3-E643-48FA-B8F7-0A8F95EAB17B}">
          <p14:sldIdLst>
            <p14:sldId id="294"/>
            <p14:sldId id="300"/>
            <p14:sldId id="302"/>
            <p14:sldId id="301"/>
            <p14:sldId id="296"/>
          </p14:sldIdLst>
        </p14:section>
        <p14:section name="Questions" id="{96F416E3-8143-44F1-BC34-31FDEEEDC0B2}">
          <p14:sldIdLst>
            <p14:sldId id="262"/>
          </p14:sldIdLst>
        </p14:section>
        <p14:section name="Frequency Control" id="{B8F210D6-5D03-4ACD-A13A-59DB9A6E0761}">
          <p14:sldIdLst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7"/>
            <p14:sldId id="2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4" autoAdjust="0"/>
    <p:restoredTop sz="87462" autoAdjust="0"/>
  </p:normalViewPr>
  <p:slideViewPr>
    <p:cSldViewPr snapToGrid="0" snapToObjects="1">
      <p:cViewPr varScale="1">
        <p:scale>
          <a:sx n="100" d="100"/>
          <a:sy n="100" d="100"/>
        </p:scale>
        <p:origin x="1866" y="156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99" d="100"/>
          <a:sy n="99" d="100"/>
        </p:scale>
        <p:origin x="3528" y="78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53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53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53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946" y="4422459"/>
            <a:ext cx="5617208" cy="4188778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53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245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49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30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31,284,898 MWh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18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dirty="0">
                <a:effectLst/>
                <a:latin typeface="Arial" panose="020B0604020202020204" pitchFamily="34" charset="0"/>
              </a:rPr>
              <a:t>8,261,666</a:t>
            </a:r>
            <a:r>
              <a:rPr lang="en-US" sz="1800" dirty="0"/>
              <a:t> </a:t>
            </a:r>
            <a:r>
              <a:rPr lang="en-US" dirty="0"/>
              <a:t>  M</a:t>
            </a:r>
            <a:r>
              <a:rPr lang="en-US" sz="10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211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26.41%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647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dirty="0">
                <a:effectLst/>
                <a:latin typeface="Arial" panose="020B0604020202020204" pitchFamily="34" charset="0"/>
              </a:rPr>
              <a:t>1,423,230</a:t>
            </a:r>
            <a:r>
              <a:rPr lang="en-US" sz="1800" dirty="0"/>
              <a:t> </a:t>
            </a:r>
            <a:r>
              <a:rPr lang="en-US" dirty="0"/>
              <a:t> MWh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7949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4.55 %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38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1401079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9682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720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005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147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013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22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1022545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1" dirty="0"/>
              <a:t>ROS</a:t>
            </a:r>
          </a:p>
          <a:p>
            <a:pPr algn="l"/>
            <a:r>
              <a:rPr lang="en-US" sz="1050" dirty="0"/>
              <a:t>5/5/22</a:t>
            </a:r>
          </a:p>
        </p:txBody>
      </p:sp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1022545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1" dirty="0"/>
              <a:t>ROS</a:t>
            </a:r>
          </a:p>
          <a:p>
            <a:pPr algn="l"/>
            <a:r>
              <a:rPr lang="en-US" sz="1050" dirty="0"/>
              <a:t>5/5/22</a:t>
            </a:r>
          </a:p>
        </p:txBody>
      </p:sp>
    </p:spTree>
    <p:extLst>
      <p:ext uri="{BB962C8B-B14F-4D97-AF65-F5344CB8AC3E}">
        <p14:creationId xmlns:p14="http://schemas.microsoft.com/office/powerpoint/2010/main" val="5414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8" r:id="rId1"/>
    <p:sldLayoutId id="2147493499" r:id="rId2"/>
    <p:sldLayoutId id="2147493500" r:id="rId3"/>
    <p:sldLayoutId id="2147493501" r:id="rId4"/>
    <p:sldLayoutId id="2147493502" r:id="rId5"/>
    <p:sldLayoutId id="2147493503" r:id="rId6"/>
    <p:sldLayoutId id="2147493504" r:id="rId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787400" y="2804577"/>
            <a:ext cx="7543800" cy="2586136"/>
            <a:chOff x="787400" y="1852613"/>
            <a:chExt cx="7543800" cy="2586136"/>
          </a:xfrm>
        </p:grpSpPr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PDCWG Report to ROS </a:t>
              </a:r>
            </a:p>
            <a:p>
              <a:endParaRPr lang="en-US" b="1" dirty="0"/>
            </a:p>
            <a:p>
              <a:r>
                <a:rPr lang="en-US" sz="2000" i="1" dirty="0"/>
                <a:t>Chair: </a:t>
              </a:r>
              <a:r>
                <a:rPr lang="en-US" sz="2000" dirty="0"/>
                <a:t>Jimmy Jackson, CPS</a:t>
              </a:r>
              <a:endParaRPr lang="en-US" sz="2000" i="1" dirty="0"/>
            </a:p>
            <a:p>
              <a:r>
                <a:rPr lang="en-US" sz="2000" i="1" dirty="0"/>
                <a:t>Vice Chair: </a:t>
              </a:r>
              <a:r>
                <a:rPr lang="en-US" sz="1800" i="1" dirty="0"/>
                <a:t>Vacant</a:t>
              </a:r>
              <a:endParaRPr lang="en-US" sz="1800" dirty="0"/>
            </a:p>
            <a:p>
              <a:endParaRPr lang="en-US" dirty="0"/>
            </a:p>
            <a:p>
              <a:r>
                <a:rPr lang="en-US" dirty="0"/>
                <a:t>ROS</a:t>
              </a:r>
            </a:p>
            <a:p>
              <a:r>
                <a:rPr lang="en-US" dirty="0"/>
                <a:t>May 5, 2022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Frequency Control Report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March 2022</a:t>
            </a:r>
          </a:p>
        </p:txBody>
      </p:sp>
    </p:spTree>
    <p:extLst>
      <p:ext uri="{BB962C8B-B14F-4D97-AF65-F5344CB8AC3E}">
        <p14:creationId xmlns:p14="http://schemas.microsoft.com/office/powerpoint/2010/main" val="2075098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CE2B260-6874-4ADA-9F25-D8D43401F8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499" y="649197"/>
            <a:ext cx="7375001" cy="534480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CPS1 Performance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2DFE6B-5EF3-4100-ABCD-1919D7B547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9297" y="1072429"/>
            <a:ext cx="3718882" cy="37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95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RMS1 Performance of ERCOT Frequency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3CCF8D-0896-4B47-B25D-B7D93A3496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5" y="866740"/>
            <a:ext cx="7877909" cy="5124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893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Profile Analysis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9CDF6E-BC87-4765-A025-2C1B0395F5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590" y="839374"/>
            <a:ext cx="8189683" cy="5179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982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Error Corrections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1E93D3-35BA-43CC-8819-91009EA914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655" y="738929"/>
            <a:ext cx="8687553" cy="5181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040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Total Energy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FBBD8E-8F8D-4623-B0EC-8C5EF09CE6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272" y="762000"/>
            <a:ext cx="8681456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6332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Total Energy from Wind Generation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3D4D43-D1E0-40DB-9A33-0350DCB8D2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272" y="638711"/>
            <a:ext cx="8681456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7109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% Energy from Wind Generation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BC7CFD-5E2D-432B-AB70-1A18166F79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752" y="792162"/>
            <a:ext cx="8675360" cy="527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4094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Total Energy from Solar Generation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BA45BF-A158-40DC-A5A4-5E8B9B9DD9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223" y="800100"/>
            <a:ext cx="8687553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1242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% Energy from Solar Generation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03A9D8-316E-4536-A93A-1184B577AE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320" y="640808"/>
            <a:ext cx="867536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549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Report Overview</a:t>
            </a:r>
          </a:p>
          <a:p>
            <a:pPr lvl="1">
              <a:lnSpc>
                <a:spcPct val="200000"/>
              </a:lnSpc>
            </a:pPr>
            <a:r>
              <a:rPr lang="en-US" sz="2000" dirty="0"/>
              <a:t>Meeting Minutes</a:t>
            </a:r>
          </a:p>
          <a:p>
            <a:pPr lvl="1"/>
            <a:r>
              <a:rPr lang="en-US" sz="2000" dirty="0"/>
              <a:t>BAL-001-TRE-2 FMEs and IMFR</a:t>
            </a:r>
          </a:p>
          <a:p>
            <a:pPr marL="1143000" marR="0" lvl="2" indent="-228600" algn="l" defTabSz="4572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600" dirty="0">
                <a:solidFill>
                  <a:prstClr val="black"/>
                </a:solidFill>
                <a:latin typeface="Arial"/>
              </a:rPr>
              <a:t>3 FMEs in the month of March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1">
              <a:lnSpc>
                <a:spcPct val="200000"/>
              </a:lnSpc>
            </a:pPr>
            <a:r>
              <a:rPr lang="en-US" sz="2000" dirty="0"/>
              <a:t>Frequency Control Report</a:t>
            </a:r>
          </a:p>
          <a:p>
            <a:pPr marL="914400" lvl="2" indent="0">
              <a:buNone/>
            </a:pP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Overview &amp; Notes</a:t>
            </a:r>
          </a:p>
        </p:txBody>
      </p:sp>
    </p:spTree>
    <p:extLst>
      <p:ext uri="{BB962C8B-B14F-4D97-AF65-F5344CB8AC3E}">
        <p14:creationId xmlns:p14="http://schemas.microsoft.com/office/powerpoint/2010/main" val="3241662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208231"/>
          </a:xfrm>
        </p:spPr>
        <p:txBody>
          <a:bodyPr>
            <a:normAutofit/>
          </a:bodyPr>
          <a:lstStyle/>
          <a:p>
            <a:r>
              <a:rPr lang="en-US" sz="2400" b="1" kern="0" dirty="0"/>
              <a:t>PDCWG Meeting 4/20/2022</a:t>
            </a:r>
          </a:p>
          <a:p>
            <a:pPr lvl="1"/>
            <a:r>
              <a:rPr lang="en-US" sz="2000" kern="0" dirty="0"/>
              <a:t>SCR809 Presentation </a:t>
            </a:r>
          </a:p>
          <a:p>
            <a:pPr lvl="1"/>
            <a:r>
              <a:rPr lang="en-US" sz="2000" kern="0" dirty="0"/>
              <a:t>Introduction of Analysis of High Wind Penetration Events</a:t>
            </a:r>
          </a:p>
          <a:p>
            <a:pPr lvl="1"/>
            <a:r>
              <a:rPr lang="en-US" sz="2000" kern="0" dirty="0"/>
              <a:t>ERCOT Reports </a:t>
            </a:r>
          </a:p>
          <a:p>
            <a:pPr lvl="1"/>
            <a:r>
              <a:rPr lang="en-US" sz="2000" kern="0" dirty="0"/>
              <a:t>TRE Report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Minutes</a:t>
            </a:r>
          </a:p>
        </p:txBody>
      </p:sp>
    </p:spTree>
    <p:extLst>
      <p:ext uri="{BB962C8B-B14F-4D97-AF65-F5344CB8AC3E}">
        <p14:creationId xmlns:p14="http://schemas.microsoft.com/office/powerpoint/2010/main" val="3191636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Measurable Events Performance</a:t>
            </a:r>
          </a:p>
        </p:txBody>
      </p:sp>
    </p:spTree>
    <p:extLst>
      <p:ext uri="{BB962C8B-B14F-4D97-AF65-F5344CB8AC3E}">
        <p14:creationId xmlns:p14="http://schemas.microsoft.com/office/powerpoint/2010/main" val="1754938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Frequency Measurable Events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7E5D6525-8B31-4DDD-9D33-1A5553D2E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>
            <a:normAutofit/>
          </a:bodyPr>
          <a:lstStyle/>
          <a:p>
            <a:r>
              <a:rPr lang="en-US" sz="2000" dirty="0"/>
              <a:t>There were 3 FMEs in March</a:t>
            </a:r>
          </a:p>
          <a:p>
            <a:pPr lvl="1"/>
            <a:r>
              <a:rPr lang="en-US" sz="1800" dirty="0"/>
              <a:t>3/12/2022 10:21:03</a:t>
            </a:r>
          </a:p>
          <a:p>
            <a:pPr lvl="2"/>
            <a:r>
              <a:rPr lang="en-US" sz="1600" dirty="0"/>
              <a:t>Loss of 747 MW of generation</a:t>
            </a:r>
          </a:p>
          <a:p>
            <a:pPr lvl="2"/>
            <a:r>
              <a:rPr lang="en-US" sz="1600" dirty="0"/>
              <a:t>Interconnection Frequency Response: 1,737 MW/0.1 Hz</a:t>
            </a:r>
          </a:p>
          <a:p>
            <a:pPr lvl="2"/>
            <a:r>
              <a:rPr lang="en-US" sz="1600" dirty="0"/>
              <a:t>53 Resources were evaluated. These includes,</a:t>
            </a:r>
          </a:p>
          <a:p>
            <a:pPr lvl="3">
              <a:buFont typeface="Arial" panose="020B0604020202020204" pitchFamily="34" charset="0"/>
              <a:buChar char="‒"/>
            </a:pPr>
            <a:r>
              <a:rPr lang="en-US" sz="1200" dirty="0"/>
              <a:t>51 Generation Resources</a:t>
            </a:r>
          </a:p>
          <a:p>
            <a:pPr lvl="3">
              <a:buFont typeface="Arial" panose="020B0604020202020204" pitchFamily="34" charset="0"/>
              <a:buChar char="‒"/>
            </a:pPr>
            <a:r>
              <a:rPr lang="en-US" sz="1200" dirty="0"/>
              <a:t>2  Controllable Load Resources</a:t>
            </a:r>
          </a:p>
          <a:p>
            <a:pPr lvl="3">
              <a:buFont typeface="Arial" panose="020B0604020202020204" pitchFamily="34" charset="0"/>
              <a:buChar char="‒"/>
            </a:pPr>
            <a:r>
              <a:rPr lang="en-US" sz="1200" dirty="0"/>
              <a:t>0 Energy Storage Resources    </a:t>
            </a:r>
          </a:p>
          <a:p>
            <a:pPr lvl="2"/>
            <a:r>
              <a:rPr lang="en-US" sz="1600" dirty="0"/>
              <a:t>5 of 51 Evaluated Generation Resources had less than 75% of their expected Initial Primary Frequency Response.</a:t>
            </a:r>
          </a:p>
          <a:p>
            <a:pPr lvl="2"/>
            <a:r>
              <a:rPr lang="en-US" sz="1600" dirty="0"/>
              <a:t>6 of 51 Evaluated Generation Resources had less than 75% of their expected Sustained Primary Frequency Response.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15667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Frequency Measurable Events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7E5D6525-8B31-4DDD-9D33-1A5553D2E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>
            <a:normAutofit/>
          </a:bodyPr>
          <a:lstStyle/>
          <a:p>
            <a:r>
              <a:rPr lang="en-US" sz="2000" dirty="0"/>
              <a:t>There were 3 FMEs in March</a:t>
            </a:r>
          </a:p>
          <a:p>
            <a:pPr lvl="1"/>
            <a:r>
              <a:rPr lang="en-US" sz="1800" dirty="0"/>
              <a:t>3/14/2022 21:41:14</a:t>
            </a:r>
          </a:p>
          <a:p>
            <a:pPr lvl="2"/>
            <a:r>
              <a:rPr lang="en-US" sz="1600" dirty="0"/>
              <a:t>Loss of 440 MW of generation</a:t>
            </a:r>
          </a:p>
          <a:p>
            <a:pPr lvl="2"/>
            <a:r>
              <a:rPr lang="en-US" sz="1600" dirty="0"/>
              <a:t>Interconnection Frequency Response: 1,073 MW/0.1 Hz</a:t>
            </a:r>
          </a:p>
          <a:p>
            <a:pPr lvl="2"/>
            <a:r>
              <a:rPr lang="en-US" sz="1600" dirty="0"/>
              <a:t>41 Resources were evaluated. These includes,</a:t>
            </a:r>
          </a:p>
          <a:p>
            <a:pPr lvl="3">
              <a:buFont typeface="Arial" panose="020B0604020202020204" pitchFamily="34" charset="0"/>
              <a:buChar char="‒"/>
            </a:pPr>
            <a:r>
              <a:rPr lang="en-US" sz="1200" dirty="0"/>
              <a:t>39 Generation Resources</a:t>
            </a:r>
          </a:p>
          <a:p>
            <a:pPr lvl="3">
              <a:buFont typeface="Arial" panose="020B0604020202020204" pitchFamily="34" charset="0"/>
              <a:buChar char="‒"/>
            </a:pPr>
            <a:r>
              <a:rPr lang="en-US" sz="1200" dirty="0"/>
              <a:t>2  Controllable Load Resources</a:t>
            </a:r>
          </a:p>
          <a:p>
            <a:pPr lvl="3">
              <a:buFont typeface="Arial" panose="020B0604020202020204" pitchFamily="34" charset="0"/>
              <a:buChar char="‒"/>
            </a:pPr>
            <a:r>
              <a:rPr lang="en-US" sz="1200" dirty="0"/>
              <a:t>0 Energy Storage Resources    </a:t>
            </a:r>
          </a:p>
          <a:p>
            <a:pPr lvl="2"/>
            <a:r>
              <a:rPr lang="en-US" sz="1600" dirty="0"/>
              <a:t>9 of 41 Evaluated Generation Resources had less than 75% of their expected Initial Primary Frequency Response.</a:t>
            </a:r>
          </a:p>
          <a:p>
            <a:pPr lvl="2"/>
            <a:r>
              <a:rPr lang="en-US" sz="1600" dirty="0"/>
              <a:t>15 of 41 Evaluated Generation Resources had less than 75% of their expected Sustained Primary Frequency Response.</a:t>
            </a:r>
            <a:endParaRPr lang="en-US" sz="20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25652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Frequency Measurable Events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7E5D6525-8B31-4DDD-9D33-1A5553D2E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>
            <a:normAutofit/>
          </a:bodyPr>
          <a:lstStyle/>
          <a:p>
            <a:r>
              <a:rPr lang="en-US" sz="2000" dirty="0"/>
              <a:t>There were 3 FMEs in March</a:t>
            </a:r>
          </a:p>
          <a:p>
            <a:pPr lvl="1"/>
            <a:r>
              <a:rPr lang="en-US" sz="1800" dirty="0"/>
              <a:t>3/22/22 04:16:26</a:t>
            </a:r>
          </a:p>
          <a:p>
            <a:pPr lvl="2"/>
            <a:r>
              <a:rPr lang="en-US" sz="1600" dirty="0"/>
              <a:t>Loss of 703 MW of generation</a:t>
            </a:r>
          </a:p>
          <a:p>
            <a:pPr lvl="2"/>
            <a:r>
              <a:rPr lang="en-US" sz="1600" dirty="0"/>
              <a:t>Interconnection Frequency Response: 1,192 MW/0.1 Hz</a:t>
            </a:r>
          </a:p>
          <a:p>
            <a:pPr lvl="2"/>
            <a:r>
              <a:rPr lang="en-US" sz="1600" dirty="0"/>
              <a:t>46 Resources were evaluated. These includes,</a:t>
            </a:r>
          </a:p>
          <a:p>
            <a:pPr lvl="3">
              <a:buFont typeface="Arial" panose="020B0604020202020204" pitchFamily="34" charset="0"/>
              <a:buChar char="‒"/>
            </a:pPr>
            <a:r>
              <a:rPr lang="en-US" sz="1200" dirty="0"/>
              <a:t>44 Generation Resources</a:t>
            </a:r>
          </a:p>
          <a:p>
            <a:pPr lvl="3">
              <a:buFont typeface="Arial" panose="020B0604020202020204" pitchFamily="34" charset="0"/>
              <a:buChar char="‒"/>
            </a:pPr>
            <a:r>
              <a:rPr lang="en-US" sz="1200" dirty="0"/>
              <a:t>2  Controllable Load Resources</a:t>
            </a:r>
          </a:p>
          <a:p>
            <a:pPr lvl="3">
              <a:buFont typeface="Arial" panose="020B0604020202020204" pitchFamily="34" charset="0"/>
              <a:buChar char="‒"/>
            </a:pPr>
            <a:r>
              <a:rPr lang="en-US" sz="1200" dirty="0"/>
              <a:t>0 Energy Storage Resources    </a:t>
            </a:r>
          </a:p>
          <a:p>
            <a:pPr lvl="2"/>
            <a:r>
              <a:rPr lang="en-US" sz="1600" dirty="0"/>
              <a:t>8 of 46 Evaluated Generation Resources had less than 75% of their expected Initial Primary Frequency Response.</a:t>
            </a:r>
          </a:p>
          <a:p>
            <a:pPr lvl="2"/>
            <a:r>
              <a:rPr lang="en-US" sz="1600" dirty="0"/>
              <a:t>6 of 46 Evaluated Generation Resources had less than 75% of their expected Sustained Primary Frequency Response.</a:t>
            </a:r>
          </a:p>
          <a:p>
            <a:pPr lvl="2"/>
            <a:endParaRPr lang="en-US" sz="1600" dirty="0"/>
          </a:p>
          <a:p>
            <a:pPr lvl="1"/>
            <a:endParaRPr lang="en-US" sz="1800" dirty="0"/>
          </a:p>
          <a:p>
            <a:pPr lvl="2"/>
            <a:endParaRPr lang="en-US" sz="20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81192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1198541-90B8-401C-A949-FE37E01052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381" y="792297"/>
            <a:ext cx="7096101" cy="5144051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Interconnection Minimum Frequency Response (IMFR) Performance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23935" y="5936348"/>
            <a:ext cx="37152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j-lt"/>
                <a:ea typeface="+mj-ea"/>
                <a:cs typeface="+mj-cs"/>
              </a:rPr>
              <a:t>Frequency Response Obligation (FRO): 412  MW/0.1 Hz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BE5CE61-2E7B-4AE6-94EA-4589DC1812AD}"/>
              </a:ext>
            </a:extLst>
          </p:cNvPr>
          <p:cNvSpPr/>
          <p:nvPr/>
        </p:nvSpPr>
        <p:spPr>
          <a:xfrm>
            <a:off x="5935087" y="4313890"/>
            <a:ext cx="2092960" cy="5121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IMFR Performance currently</a:t>
            </a:r>
          </a:p>
          <a:p>
            <a:pPr algn="ctr"/>
            <a:r>
              <a:rPr lang="en-US" sz="1100" dirty="0"/>
              <a:t> 1271.49 MW/0.1HZ</a:t>
            </a:r>
          </a:p>
        </p:txBody>
      </p:sp>
    </p:spTree>
    <p:extLst>
      <p:ext uri="{BB962C8B-B14F-4D97-AF65-F5344CB8AC3E}">
        <p14:creationId xmlns:p14="http://schemas.microsoft.com/office/powerpoint/2010/main" val="2558342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95400" y="2736053"/>
            <a:ext cx="6553200" cy="1385895"/>
            <a:chOff x="1295400" y="2799182"/>
            <a:chExt cx="6553200" cy="1385895"/>
          </a:xfrm>
        </p:grpSpPr>
        <p:sp>
          <p:nvSpPr>
            <p:cNvPr id="2" name="TextBox 1"/>
            <p:cNvSpPr txBox="1"/>
            <p:nvPr/>
          </p:nvSpPr>
          <p:spPr>
            <a:xfrm>
              <a:off x="1295400" y="3199742"/>
              <a:ext cx="6553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/>
                <a:t>Questions?</a:t>
              </a:r>
              <a:endParaRPr lang="en-US" b="1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428750" y="2799182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438275" y="4185077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742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openxmlformats.org/package/2006/metadata/core-properties"/>
    <ds:schemaRef ds:uri="http://purl.org/dc/elements/1.1/"/>
    <ds:schemaRef ds:uri="c34af464-7aa1-4edd-9be4-83dffc1cb926"/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13530</TotalTime>
  <Words>406</Words>
  <Application>Microsoft Office PowerPoint</Application>
  <PresentationFormat>On-screen Show (4:3)</PresentationFormat>
  <Paragraphs>85</Paragraphs>
  <Slides>19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Office Theme</vt:lpstr>
      <vt:lpstr>Custom Design</vt:lpstr>
      <vt:lpstr>1_Office Theme</vt:lpstr>
      <vt:lpstr>PowerPoint Presentation</vt:lpstr>
      <vt:lpstr>Report Overview &amp; Notes</vt:lpstr>
      <vt:lpstr>Meeting Minutes</vt:lpstr>
      <vt:lpstr>Frequency Measurable Events Performance</vt:lpstr>
      <vt:lpstr>Frequency Measurable Events</vt:lpstr>
      <vt:lpstr>Frequency Measurable Events</vt:lpstr>
      <vt:lpstr>Frequency Measurable Events</vt:lpstr>
      <vt:lpstr>Interconnection Minimum Frequency Response (IMFR) Performance</vt:lpstr>
      <vt:lpstr>PowerPoint Presentation</vt:lpstr>
      <vt:lpstr>Frequency Control Report</vt:lpstr>
      <vt:lpstr>CPS1 Performance</vt:lpstr>
      <vt:lpstr>RMS1 Performance of ERCOT Frequency</vt:lpstr>
      <vt:lpstr>Frequency Profile Analysis</vt:lpstr>
      <vt:lpstr>Time Error Corrections</vt:lpstr>
      <vt:lpstr>ERCOT Total Energy</vt:lpstr>
      <vt:lpstr>ERCOT Total Energy from Wind Generation</vt:lpstr>
      <vt:lpstr>ERCOT % Energy from Wind Generation</vt:lpstr>
      <vt:lpstr>ERCOT Total Energy from Solar Generation</vt:lpstr>
      <vt:lpstr>ERCOT % Energy from Solar Generation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Jackson, Jimmy R.</cp:lastModifiedBy>
  <cp:revision>714</cp:revision>
  <cp:lastPrinted>2021-08-03T14:43:19Z</cp:lastPrinted>
  <dcterms:created xsi:type="dcterms:W3CDTF">2010-04-12T23:12:02Z</dcterms:created>
  <dcterms:modified xsi:type="dcterms:W3CDTF">2022-05-04T12:19:20Z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