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9" r:id="rId5"/>
    <p:sldId id="291" r:id="rId6"/>
    <p:sldId id="268" r:id="rId7"/>
    <p:sldId id="273" r:id="rId8"/>
    <p:sldId id="292" r:id="rId9"/>
    <p:sldId id="29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6586" autoAdjust="0"/>
  </p:normalViewPr>
  <p:slideViewPr>
    <p:cSldViewPr snapToGrid="0">
      <p:cViewPr varScale="1">
        <p:scale>
          <a:sx n="73" d="100"/>
          <a:sy n="73" d="100"/>
        </p:scale>
        <p:origin x="78" y="402"/>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5"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4/28/2022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Shawn McCreary</a:t>
            </a:r>
          </a:p>
          <a:p>
            <a:r>
              <a:rPr lang="en-US" dirty="0"/>
              <a:t>HITE List Sub-Chair – </a:t>
            </a:r>
            <a:r>
              <a:rPr lang="en-US" dirty="0" err="1"/>
              <a:t>Pushkar</a:t>
            </a:r>
            <a:r>
              <a:rPr lang="en-US" dirty="0"/>
              <a:t> </a:t>
            </a:r>
            <a:r>
              <a:rPr lang="en-US" dirty="0" err="1"/>
              <a:t>Chhajed</a:t>
            </a:r>
            <a:endParaRPr lang="en-US" dirty="0"/>
          </a:p>
          <a:p>
            <a:r>
              <a:rPr lang="en-US" dirty="0" smtClean="0"/>
              <a:t>05/05/2022</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a:bodyPr>
          <a:lstStyle/>
          <a:p>
            <a:r>
              <a:rPr lang="en-US" dirty="0" smtClean="0"/>
              <a:t>NPRR1084</a:t>
            </a:r>
            <a:endParaRPr lang="en-US" dirty="0"/>
          </a:p>
        </p:txBody>
      </p:sp>
      <p:sp>
        <p:nvSpPr>
          <p:cNvPr id="3" name="Content Placeholder 2"/>
          <p:cNvSpPr>
            <a:spLocks noGrp="1"/>
          </p:cNvSpPr>
          <p:nvPr>
            <p:ph idx="1"/>
          </p:nvPr>
        </p:nvSpPr>
        <p:spPr/>
        <p:txBody>
          <a:bodyPr/>
          <a:lstStyle/>
          <a:p>
            <a:r>
              <a:rPr lang="en-US" dirty="0"/>
              <a:t>Improvements to Reporting of Resource Outages and Derates. </a:t>
            </a:r>
          </a:p>
          <a:p>
            <a:pPr lvl="1"/>
            <a:r>
              <a:rPr lang="en-US" dirty="0" smtClean="0"/>
              <a:t>ERCOT comments were reviewed that included comments from </a:t>
            </a:r>
            <a:r>
              <a:rPr lang="en-US" dirty="0" err="1" smtClean="0"/>
              <a:t>Centerpoint</a:t>
            </a:r>
            <a:endParaRPr lang="en-US" dirty="0" smtClean="0"/>
          </a:p>
          <a:p>
            <a:pPr lvl="2"/>
            <a:r>
              <a:rPr lang="en-US" dirty="0" smtClean="0"/>
              <a:t>ERCOT was supportive of comments submitted by CenterPoint and is planning submitting additional comments before the next OWG</a:t>
            </a:r>
          </a:p>
          <a:p>
            <a:pPr lvl="2"/>
            <a:r>
              <a:rPr lang="en-US" dirty="0" smtClean="0"/>
              <a:t>MPs would like to continue to work with ERCOT on changes to comments</a:t>
            </a:r>
          </a:p>
          <a:p>
            <a:pPr lvl="1"/>
            <a:r>
              <a:rPr lang="en-US" dirty="0"/>
              <a:t>NPRR1084 </a:t>
            </a:r>
            <a:r>
              <a:rPr lang="en-US" dirty="0" smtClean="0"/>
              <a:t>remains Tabled</a:t>
            </a:r>
            <a:endParaRPr lang="en-US" dirty="0"/>
          </a:p>
        </p:txBody>
      </p:sp>
    </p:spTree>
    <p:extLst>
      <p:ext uri="{BB962C8B-B14F-4D97-AF65-F5344CB8AC3E}">
        <p14:creationId xmlns:p14="http://schemas.microsoft.com/office/powerpoint/2010/main" val="318390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991"/>
            <a:ext cx="10515600" cy="734626"/>
          </a:xfrm>
        </p:spPr>
        <p:txBody>
          <a:bodyPr/>
          <a:lstStyle/>
          <a:p>
            <a:r>
              <a:rPr lang="en-US" dirty="0" smtClean="0"/>
              <a:t>NPRR1085 </a:t>
            </a:r>
            <a:endParaRPr lang="en-US" dirty="0"/>
          </a:p>
        </p:txBody>
      </p:sp>
      <p:sp>
        <p:nvSpPr>
          <p:cNvPr id="3" name="Content Placeholder 2"/>
          <p:cNvSpPr>
            <a:spLocks noGrp="1"/>
          </p:cNvSpPr>
          <p:nvPr>
            <p:ph idx="1"/>
          </p:nvPr>
        </p:nvSpPr>
        <p:spPr>
          <a:xfrm>
            <a:off x="838200" y="1173892"/>
            <a:ext cx="10515600" cy="5368798"/>
          </a:xfrm>
        </p:spPr>
        <p:txBody>
          <a:bodyPr>
            <a:normAutofit/>
          </a:bodyPr>
          <a:lstStyle/>
          <a:p>
            <a:r>
              <a:rPr lang="en-US" dirty="0"/>
              <a:t>Ensuring Continuous Validity of Physical Responsive Capability (PRC) and Dispatch through Timely Changes to Resource Telemetry and Current Operating Plans (COPs</a:t>
            </a:r>
            <a:r>
              <a:rPr lang="en-US" dirty="0" smtClean="0"/>
              <a:t>)</a:t>
            </a:r>
          </a:p>
          <a:p>
            <a:pPr lvl="1"/>
            <a:r>
              <a:rPr lang="en-US" dirty="0" smtClean="0"/>
              <a:t>Concerns raised on </a:t>
            </a:r>
            <a:r>
              <a:rPr lang="en-US" dirty="0"/>
              <a:t>personnel being able to provide accurate information to ERCOT as required in the </a:t>
            </a:r>
            <a:r>
              <a:rPr lang="en-US" dirty="0" smtClean="0"/>
              <a:t>comments </a:t>
            </a:r>
          </a:p>
          <a:p>
            <a:pPr lvl="1"/>
            <a:r>
              <a:rPr lang="en-US" dirty="0" smtClean="0"/>
              <a:t>Concerns </a:t>
            </a:r>
            <a:r>
              <a:rPr lang="en-US" dirty="0"/>
              <a:t>were discussed about keeping COP updated and compliance risk if information was </a:t>
            </a:r>
            <a:r>
              <a:rPr lang="en-US" dirty="0" smtClean="0"/>
              <a:t>wrong</a:t>
            </a:r>
          </a:p>
          <a:p>
            <a:pPr lvl="1"/>
            <a:r>
              <a:rPr lang="en-US" dirty="0" smtClean="0"/>
              <a:t>Recommendations </a:t>
            </a:r>
            <a:r>
              <a:rPr lang="en-US" dirty="0"/>
              <a:t>were reiterated on adding an “ON-HOLD” option when a units is experiencing issues </a:t>
            </a:r>
            <a:r>
              <a:rPr lang="en-US" dirty="0" smtClean="0"/>
              <a:t>for </a:t>
            </a:r>
            <a:r>
              <a:rPr lang="en-US" dirty="0"/>
              <a:t>a long term solution </a:t>
            </a:r>
            <a:r>
              <a:rPr lang="en-US" dirty="0" smtClean="0"/>
              <a:t>and possibly locking </a:t>
            </a:r>
            <a:r>
              <a:rPr lang="en-US" dirty="0"/>
              <a:t>the HSL or using “ONTEST” as a interim </a:t>
            </a:r>
            <a:r>
              <a:rPr lang="en-US" dirty="0" smtClean="0"/>
              <a:t>solution </a:t>
            </a:r>
          </a:p>
          <a:p>
            <a:pPr lvl="1"/>
            <a:r>
              <a:rPr lang="en-US" dirty="0" smtClean="0"/>
              <a:t>ERCOT is still evaluating latest comments from MPs </a:t>
            </a:r>
          </a:p>
          <a:p>
            <a:pPr lvl="1"/>
            <a:r>
              <a:rPr lang="en-US" dirty="0" smtClean="0"/>
              <a:t>Stakeholders reported a meeting was scheduled with ERCOT to discuss NPRR1085. </a:t>
            </a:r>
          </a:p>
          <a:p>
            <a:pPr lvl="1"/>
            <a:r>
              <a:rPr lang="en-US" dirty="0" smtClean="0"/>
              <a:t>NPRR1085 remains tabled</a:t>
            </a:r>
          </a:p>
          <a:p>
            <a:pPr marL="457200" lvl="1" indent="0">
              <a:buNone/>
            </a:pPr>
            <a:endParaRPr lang="en-US" dirty="0" smtClean="0"/>
          </a:p>
        </p:txBody>
      </p:sp>
    </p:spTree>
    <p:extLst>
      <p:ext uri="{BB962C8B-B14F-4D97-AF65-F5344CB8AC3E}">
        <p14:creationId xmlns:p14="http://schemas.microsoft.com/office/powerpoint/2010/main" val="381885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1999" cy="1325563"/>
          </a:xfrm>
        </p:spPr>
        <p:txBody>
          <a:bodyPr/>
          <a:lstStyle/>
          <a:p>
            <a:r>
              <a:rPr lang="en-US" dirty="0" smtClean="0"/>
              <a:t>NPRR1100 - </a:t>
            </a:r>
            <a:r>
              <a:rPr lang="en-US" dirty="0"/>
              <a:t>Emergency Switching Solutions for Energy Storage Resources</a:t>
            </a:r>
          </a:p>
        </p:txBody>
      </p:sp>
      <p:sp>
        <p:nvSpPr>
          <p:cNvPr id="3" name="Content Placeholder 2"/>
          <p:cNvSpPr>
            <a:spLocks noGrp="1"/>
          </p:cNvSpPr>
          <p:nvPr>
            <p:ph idx="1"/>
          </p:nvPr>
        </p:nvSpPr>
        <p:spPr/>
        <p:txBody>
          <a:bodyPr/>
          <a:lstStyle/>
          <a:p>
            <a:pPr marL="0" indent="0">
              <a:buNone/>
            </a:pPr>
            <a:endParaRPr lang="en-US" dirty="0"/>
          </a:p>
          <a:p>
            <a:r>
              <a:rPr lang="en-US" dirty="0" smtClean="0"/>
              <a:t>New comments </a:t>
            </a:r>
            <a:r>
              <a:rPr lang="en-US" dirty="0" smtClean="0"/>
              <a:t>were </a:t>
            </a:r>
            <a:r>
              <a:rPr lang="en-US" dirty="0" smtClean="0"/>
              <a:t>submitted for discussion by OWG.</a:t>
            </a:r>
          </a:p>
          <a:p>
            <a:r>
              <a:rPr lang="en-US" dirty="0" smtClean="0"/>
              <a:t>OWG reached consensus to endorse comment filed 04/13/2022</a:t>
            </a:r>
          </a:p>
          <a:p>
            <a:pPr marL="0" indent="0">
              <a:buNone/>
            </a:pPr>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37436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NPRR1118, Clarifications to the OSA Process </a:t>
            </a:r>
          </a:p>
        </p:txBody>
      </p:sp>
      <p:sp>
        <p:nvSpPr>
          <p:cNvPr id="3" name="Content Placeholder 2"/>
          <p:cNvSpPr>
            <a:spLocks noGrp="1"/>
          </p:cNvSpPr>
          <p:nvPr>
            <p:ph idx="1"/>
          </p:nvPr>
        </p:nvSpPr>
        <p:spPr/>
        <p:txBody>
          <a:bodyPr/>
          <a:lstStyle/>
          <a:p>
            <a:r>
              <a:rPr lang="en-US" dirty="0" smtClean="0"/>
              <a:t>Tabled at OWG pending results of NPRR1108</a:t>
            </a:r>
            <a:endParaRPr lang="en-US" dirty="0" smtClean="0"/>
          </a:p>
          <a:p>
            <a:endParaRPr lang="en-US" dirty="0"/>
          </a:p>
        </p:txBody>
      </p:sp>
    </p:spTree>
    <p:extLst>
      <p:ext uri="{BB962C8B-B14F-4D97-AF65-F5344CB8AC3E}">
        <p14:creationId xmlns:p14="http://schemas.microsoft.com/office/powerpoint/2010/main" val="2604343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704"/>
            <a:ext cx="10515600" cy="1325563"/>
          </a:xfrm>
        </p:spPr>
        <p:txBody>
          <a:bodyPr/>
          <a:lstStyle/>
          <a:p>
            <a:r>
              <a:rPr lang="en-US" dirty="0" smtClean="0"/>
              <a:t>NOGRR215 – Limited Use of RAS</a:t>
            </a:r>
            <a:endParaRPr lang="en-US" dirty="0"/>
          </a:p>
        </p:txBody>
      </p:sp>
      <p:sp>
        <p:nvSpPr>
          <p:cNvPr id="3" name="Content Placeholder 2"/>
          <p:cNvSpPr>
            <a:spLocks noGrp="1"/>
          </p:cNvSpPr>
          <p:nvPr>
            <p:ph idx="1"/>
          </p:nvPr>
        </p:nvSpPr>
        <p:spPr>
          <a:xfrm>
            <a:off x="838200" y="1570252"/>
            <a:ext cx="10515600" cy="4351338"/>
          </a:xfrm>
        </p:spPr>
        <p:txBody>
          <a:bodyPr>
            <a:normAutofit/>
          </a:bodyPr>
          <a:lstStyle/>
          <a:p>
            <a:r>
              <a:rPr lang="en-US" dirty="0" smtClean="0"/>
              <a:t>ERCOT indicated that the original comments woul</a:t>
            </a:r>
            <a:r>
              <a:rPr lang="en-US" dirty="0" smtClean="0"/>
              <a:t>d be re-submitted for discussion before next OWG.</a:t>
            </a:r>
            <a:endParaRPr lang="en-US" dirty="0" smtClean="0"/>
          </a:p>
          <a:p>
            <a:pPr marL="0" indent="0">
              <a:buNone/>
            </a:pPr>
            <a:endParaRPr lang="en-US" dirty="0" smtClean="0"/>
          </a:p>
          <a:p>
            <a:endParaRPr lang="en-US" dirty="0" smtClean="0"/>
          </a:p>
          <a:p>
            <a:pPr lvl="1"/>
            <a:endParaRPr lang="en-US" dirty="0"/>
          </a:p>
        </p:txBody>
      </p:sp>
    </p:spTree>
    <p:extLst>
      <p:ext uri="{BB962C8B-B14F-4D97-AF65-F5344CB8AC3E}">
        <p14:creationId xmlns:p14="http://schemas.microsoft.com/office/powerpoint/2010/main" val="351569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NOGRR226 </a:t>
            </a:r>
            <a:r>
              <a:rPr lang="en-US" dirty="0" smtClean="0"/>
              <a:t>- Revision </a:t>
            </a:r>
            <a:r>
              <a:rPr lang="en-US" dirty="0"/>
              <a:t>to 5% Transmission Operator (TO) Load Shedding Relay Set Point</a:t>
            </a:r>
          </a:p>
        </p:txBody>
      </p:sp>
      <p:sp>
        <p:nvSpPr>
          <p:cNvPr id="3" name="Content Placeholder 2"/>
          <p:cNvSpPr>
            <a:spLocks noGrp="1"/>
          </p:cNvSpPr>
          <p:nvPr>
            <p:ph idx="1"/>
          </p:nvPr>
        </p:nvSpPr>
        <p:spPr>
          <a:xfrm>
            <a:off x="838200" y="1825624"/>
            <a:ext cx="10515600" cy="4780128"/>
          </a:xfrm>
        </p:spPr>
        <p:txBody>
          <a:bodyPr>
            <a:normAutofit lnSpcReduction="10000"/>
          </a:bodyPr>
          <a:lstStyle/>
          <a:p>
            <a:r>
              <a:rPr lang="en-US" dirty="0" smtClean="0"/>
              <a:t>Comments were filed by Oncor and reviewed at OWG. The comments were submitted as a concept for adding a softer UFLS at frequency levels between 59.3 and 59.4. </a:t>
            </a:r>
          </a:p>
          <a:p>
            <a:r>
              <a:rPr lang="en-US" dirty="0" smtClean="0"/>
              <a:t>ERCOT gave a presentation on the studies they would be conducting based on the original comments, the latest comments and possibly changing the trigger for EEA 3. The studies are planned to be finished in early May. </a:t>
            </a:r>
          </a:p>
          <a:p>
            <a:r>
              <a:rPr lang="en-US" dirty="0" smtClean="0"/>
              <a:t>A copy of the ERCOT presentation is available on the February OWG  meeting site.</a:t>
            </a:r>
          </a:p>
          <a:p>
            <a:r>
              <a:rPr lang="en-US" dirty="0" smtClean="0"/>
              <a:t>NOGRR226 remains tabled pending ERCOT study </a:t>
            </a:r>
            <a:r>
              <a:rPr lang="en-US" dirty="0" smtClean="0"/>
              <a:t>results</a:t>
            </a:r>
          </a:p>
          <a:p>
            <a:r>
              <a:rPr lang="en-US" dirty="0" smtClean="0"/>
              <a:t>ERCOT reported that studies were progressing to complete by early May.</a:t>
            </a:r>
            <a:endParaRPr lang="en-US" dirty="0" smtClean="0"/>
          </a:p>
        </p:txBody>
      </p:sp>
    </p:spTree>
    <p:extLst>
      <p:ext uri="{BB962C8B-B14F-4D97-AF65-F5344CB8AC3E}">
        <p14:creationId xmlns:p14="http://schemas.microsoft.com/office/powerpoint/2010/main" val="306483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NOGRR241, Related to NPRR1127, Clarification of ERCOT Hotline Uses </a:t>
            </a:r>
            <a:endParaRPr lang="en-US" dirty="0"/>
          </a:p>
        </p:txBody>
      </p:sp>
      <p:sp>
        <p:nvSpPr>
          <p:cNvPr id="3" name="Content Placeholder 2"/>
          <p:cNvSpPr>
            <a:spLocks noGrp="1"/>
          </p:cNvSpPr>
          <p:nvPr>
            <p:ph idx="1"/>
          </p:nvPr>
        </p:nvSpPr>
        <p:spPr/>
        <p:txBody>
          <a:bodyPr/>
          <a:lstStyle/>
          <a:p>
            <a:r>
              <a:rPr lang="en-US" dirty="0" smtClean="0"/>
              <a:t>OWG reviewed NOGRR241 and NPRR1127 and reached consensus to endorse comments</a:t>
            </a:r>
          </a:p>
          <a:p>
            <a:pPr lvl="1"/>
            <a:r>
              <a:rPr lang="en-US" dirty="0" smtClean="0"/>
              <a:t>NOGRR241 comments submitted 03/23/2022</a:t>
            </a:r>
          </a:p>
          <a:p>
            <a:pPr lvl="1"/>
            <a:r>
              <a:rPr lang="en-US" dirty="0" smtClean="0"/>
              <a:t>NPRR1127 comments submitted 04/12/2022</a:t>
            </a:r>
          </a:p>
          <a:p>
            <a:endParaRPr lang="en-US" dirty="0"/>
          </a:p>
        </p:txBody>
      </p:sp>
    </p:spTree>
    <p:extLst>
      <p:ext uri="{BB962C8B-B14F-4D97-AF65-F5344CB8AC3E}">
        <p14:creationId xmlns:p14="http://schemas.microsoft.com/office/powerpoint/2010/main" val="2587302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TAC Assignment:  Following the 12/16/21 PUCT approval of NPRR1105</a:t>
            </a:r>
          </a:p>
        </p:txBody>
      </p:sp>
      <p:sp>
        <p:nvSpPr>
          <p:cNvPr id="3" name="Content Placeholder 2"/>
          <p:cNvSpPr>
            <a:spLocks noGrp="1"/>
          </p:cNvSpPr>
          <p:nvPr>
            <p:ph idx="1"/>
          </p:nvPr>
        </p:nvSpPr>
        <p:spPr>
          <a:xfrm>
            <a:off x="233265" y="1825625"/>
            <a:ext cx="11812555" cy="4748596"/>
          </a:xfrm>
        </p:spPr>
        <p:txBody>
          <a:bodyPr>
            <a:normAutofit/>
          </a:bodyPr>
          <a:lstStyle/>
          <a:p>
            <a:r>
              <a:rPr lang="en-US" dirty="0"/>
              <a:t>Option to Deploy Distribution Voltage Reduction Measures Prior to Energy Emergency Alert (EEA), review and evaluate the effectiveness and criteria to use when deploying voltage reduction before </a:t>
            </a:r>
            <a:r>
              <a:rPr lang="en-US" dirty="0" smtClean="0"/>
              <a:t>EEA</a:t>
            </a:r>
          </a:p>
          <a:p>
            <a:pPr lvl="1"/>
            <a:r>
              <a:rPr lang="en-US" dirty="0" smtClean="0"/>
              <a:t>ERCOT provided data on the effectiveness of VR on the following:</a:t>
            </a:r>
          </a:p>
          <a:p>
            <a:pPr lvl="2"/>
            <a:r>
              <a:rPr lang="en-US" dirty="0" smtClean="0"/>
              <a:t>Data from a survey sent to TOs </a:t>
            </a:r>
          </a:p>
          <a:p>
            <a:pPr lvl="2"/>
            <a:r>
              <a:rPr lang="en-US" dirty="0" smtClean="0"/>
              <a:t>Report from VRTF studies in 2014 </a:t>
            </a:r>
          </a:p>
          <a:p>
            <a:pPr lvl="2"/>
            <a:r>
              <a:rPr lang="en-US" dirty="0" smtClean="0"/>
              <a:t>Alex Lee will present data to ROS</a:t>
            </a:r>
          </a:p>
          <a:p>
            <a:pPr lvl="2"/>
            <a:r>
              <a:rPr lang="en-US" dirty="0" smtClean="0"/>
              <a:t>The volume of data was limited</a:t>
            </a:r>
            <a:endParaRPr lang="en-US" dirty="0" smtClean="0"/>
          </a:p>
          <a:p>
            <a:pPr lvl="1"/>
            <a:r>
              <a:rPr lang="en-US" dirty="0" smtClean="0"/>
              <a:t>OWG discussed the criteria used when deploying VR before EEA</a:t>
            </a:r>
          </a:p>
          <a:p>
            <a:pPr lvl="2"/>
            <a:r>
              <a:rPr lang="en-US" dirty="0" smtClean="0"/>
              <a:t>Criteria is documented in Transmission and Security Desk Operating Procedure section 4.8</a:t>
            </a:r>
          </a:p>
          <a:p>
            <a:pPr lvl="2"/>
            <a:r>
              <a:rPr lang="en-US" dirty="0" smtClean="0"/>
              <a:t>No concerns were raised from OWG in the criteria</a:t>
            </a:r>
            <a:endParaRPr lang="en-US" dirty="0" smtClean="0"/>
          </a:p>
          <a:p>
            <a:pPr lvl="1"/>
            <a:endParaRPr lang="en-US" dirty="0" smtClean="0"/>
          </a:p>
          <a:p>
            <a:pPr marL="0" indent="0">
              <a:buNone/>
            </a:pPr>
            <a:endParaRPr lang="en-US" dirty="0"/>
          </a:p>
        </p:txBody>
      </p:sp>
    </p:spTree>
    <p:extLst>
      <p:ext uri="{BB962C8B-B14F-4D97-AF65-F5344CB8AC3E}">
        <p14:creationId xmlns:p14="http://schemas.microsoft.com/office/powerpoint/2010/main" val="2427471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5098</TotalTime>
  <Words>504</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Operations Working Group </vt:lpstr>
      <vt:lpstr>NPRR1084</vt:lpstr>
      <vt:lpstr>NPRR1085 </vt:lpstr>
      <vt:lpstr>NPRR1100 - Emergency Switching Solutions for Energy Storage Resources</vt:lpstr>
      <vt:lpstr>NPRR1118, Clarifications to the OSA Process </vt:lpstr>
      <vt:lpstr>NOGRR215 – Limited Use of RAS</vt:lpstr>
      <vt:lpstr>NOGRR226 - Revision to 5% Transmission Operator (TO) Load Shedding Relay Set Point</vt:lpstr>
      <vt:lpstr>NOGRR241, Related to NPRR1127, Clarification of ERCOT Hotline Uses </vt:lpstr>
      <vt:lpstr>TAC Assignment:  Following the 12/16/21 PUCT approval of NPRR1105</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Floyd, Rickey</cp:lastModifiedBy>
  <cp:revision>302</cp:revision>
  <dcterms:created xsi:type="dcterms:W3CDTF">2017-05-03T20:12:06Z</dcterms:created>
  <dcterms:modified xsi:type="dcterms:W3CDTF">2022-04-28T21:17:15Z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