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291" r:id="rId7"/>
    <p:sldId id="268" r:id="rId8"/>
    <p:sldId id="292" r:id="rId9"/>
    <p:sldId id="290" r:id="rId10"/>
    <p:sldId id="289" r:id="rId11"/>
    <p:sldId id="275"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lint, Alison" initials="FA" lastIdx="3" clrIdx="0">
    <p:extLst>
      <p:ext uri="{19B8F6BF-5375-455C-9EA6-DF929625EA0E}">
        <p15:presenceInfo xmlns:p15="http://schemas.microsoft.com/office/powerpoint/2012/main" userId="S::Alison.Flint@ercot.com::085ae9e8-1b33-422a-abe4-8a5e0655281e" providerId="AD"/>
      </p:ext>
    </p:extLst>
  </p:cmAuthor>
  <p:cmAuthor id="2" name="Lee, Alex" initials="LA" lastIdx="10" clrIdx="1">
    <p:extLst>
      <p:ext uri="{19B8F6BF-5375-455C-9EA6-DF929625EA0E}">
        <p15:presenceInfo xmlns:p15="http://schemas.microsoft.com/office/powerpoint/2012/main" userId="S::Alex.Lee@ercot.com::e5e9e365-afbe-44ad-87a8-74a5a714bd1d" providerId="AD"/>
      </p:ext>
    </p:extLst>
  </p:cmAuthor>
  <p:cmAuthor id="3" name="Freddy G." initials="A" lastIdx="8" clrIdx="2">
    <p:extLst>
      <p:ext uri="{19B8F6BF-5375-455C-9EA6-DF929625EA0E}">
        <p15:presenceInfo xmlns:p15="http://schemas.microsoft.com/office/powerpoint/2012/main" userId="Freddy 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E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03" autoAdjust="0"/>
    <p:restoredTop sz="92276" autoAdjust="0"/>
  </p:normalViewPr>
  <p:slideViewPr>
    <p:cSldViewPr showGuides="1">
      <p:cViewPr varScale="1">
        <p:scale>
          <a:sx n="120" d="100"/>
          <a:sy n="120" d="100"/>
        </p:scale>
        <p:origin x="984" y="10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howGuides="1">
      <p:cViewPr varScale="1">
        <p:scale>
          <a:sx n="97" d="100"/>
          <a:sy n="97" d="100"/>
        </p:scale>
        <p:origin x="357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3/23/2022</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3/23/2022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2008059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42729810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355694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2714156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38100" y="6611779"/>
            <a:ext cx="1219200"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029200" cy="1231106"/>
          </a:xfrm>
          <a:prstGeom prst="rect">
            <a:avLst/>
          </a:prstGeom>
          <a:noFill/>
        </p:spPr>
        <p:txBody>
          <a:bodyPr wrap="square" rtlCol="0">
            <a:spAutoFit/>
          </a:bodyPr>
          <a:lstStyle/>
          <a:p>
            <a:r>
              <a:rPr lang="en-US" sz="2000" b="1" dirty="0">
                <a:solidFill>
                  <a:schemeClr val="tx2"/>
                </a:solidFill>
              </a:rPr>
              <a:t>2021 Voltage Reduction RFI</a:t>
            </a:r>
            <a:endParaRPr lang="en-US" dirty="0">
              <a:solidFill>
                <a:schemeClr val="tx2"/>
              </a:solidFill>
            </a:endParaRPr>
          </a:p>
          <a:p>
            <a:endParaRPr lang="en-US" dirty="0">
              <a:solidFill>
                <a:schemeClr val="tx2"/>
              </a:solidFill>
            </a:endParaRPr>
          </a:p>
          <a:p>
            <a:r>
              <a:rPr lang="en-US" dirty="0">
                <a:solidFill>
                  <a:schemeClr val="tx2"/>
                </a:solidFill>
              </a:rPr>
              <a:t>OWG</a:t>
            </a:r>
          </a:p>
          <a:p>
            <a:r>
              <a:rPr lang="en-US" dirty="0">
                <a:solidFill>
                  <a:schemeClr val="tx2"/>
                </a:solidFill>
              </a:rPr>
              <a:t>March 2022</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endParaRPr lang="en-US" b="1" dirty="0">
              <a:solidFill>
                <a:schemeClr val="accent1"/>
              </a:solidFill>
            </a:endParaRPr>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US" sz="2000" dirty="0"/>
              <a:t>Of the 172 RFIs sent to TDSPs, 54 responses were received. All TOs responded, but many small local TSPs and DSPs (municipalities and co-ops) did not respond. </a:t>
            </a:r>
          </a:p>
          <a:p>
            <a:pPr marL="171450" indent="-171450">
              <a:buFont typeface="Arial" panose="020B0604020202020204" pitchFamily="34" charset="0"/>
              <a:buChar char="•"/>
            </a:pPr>
            <a:endParaRPr lang="en-US" sz="1600" dirty="0"/>
          </a:p>
          <a:p>
            <a:pPr marL="571500" lvl="1" indent="-171450">
              <a:buFont typeface="Arial" panose="020B0604020202020204" pitchFamily="34" charset="0"/>
              <a:buChar char="•"/>
            </a:pPr>
            <a:r>
              <a:rPr lang="en-US" sz="1800" dirty="0"/>
              <a:t>Some TOs responded that they do not provide service at distribution voltage and have no Distribution Voltage Reduction (DVR) while their member TSPs and DSPs responded that they do have DVR.</a:t>
            </a:r>
          </a:p>
          <a:p>
            <a:pPr marL="571500" lvl="1" indent="-171450">
              <a:buFont typeface="Arial" panose="020B0604020202020204" pitchFamily="34" charset="0"/>
              <a:buChar char="•"/>
            </a:pPr>
            <a:endParaRPr lang="en-US" sz="1600" dirty="0"/>
          </a:p>
          <a:p>
            <a:pPr marL="571500" lvl="1" indent="-171450">
              <a:buFont typeface="Arial" panose="020B0604020202020204" pitchFamily="34" charset="0"/>
              <a:buChar char="•"/>
            </a:pPr>
            <a:r>
              <a:rPr lang="en-US" sz="1800" dirty="0"/>
              <a:t>All values are slightly higher than values in February 2022 OWG meeting slides due to additional responses and clarifications.</a:t>
            </a:r>
          </a:p>
          <a:p>
            <a:pPr marL="171450" indent="-171450">
              <a:buFont typeface="Arial" panose="020B0604020202020204" pitchFamily="34" charset="0"/>
              <a:buChar char="•"/>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1808397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A269B-057D-4BBE-BDED-71A9C911571D}"/>
              </a:ext>
            </a:extLst>
          </p:cNvPr>
          <p:cNvSpPr>
            <a:spLocks noGrp="1"/>
          </p:cNvSpPr>
          <p:nvPr>
            <p:ph type="title"/>
          </p:nvPr>
        </p:nvSpPr>
        <p:spPr/>
        <p:txBody>
          <a:bodyPr/>
          <a:lstStyle/>
          <a:p>
            <a:r>
              <a:rPr lang="en-US" sz="2400" dirty="0"/>
              <a:t>ERCOT Distribution Voltage Reduction (DVR) Capability</a:t>
            </a:r>
          </a:p>
        </p:txBody>
      </p:sp>
      <p:sp>
        <p:nvSpPr>
          <p:cNvPr id="4" name="Slide Number Placeholder 3">
            <a:extLst>
              <a:ext uri="{FF2B5EF4-FFF2-40B4-BE49-F238E27FC236}">
                <a16:creationId xmlns:a16="http://schemas.microsoft.com/office/drawing/2014/main" id="{72659FE7-0131-42D1-AAC1-F015C5D18448}"/>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3" name="TextBox 2">
            <a:extLst>
              <a:ext uri="{FF2B5EF4-FFF2-40B4-BE49-F238E27FC236}">
                <a16:creationId xmlns:a16="http://schemas.microsoft.com/office/drawing/2014/main" id="{A51D64A5-BA8E-43A4-ADF3-496B787FA423}"/>
              </a:ext>
            </a:extLst>
          </p:cNvPr>
          <p:cNvSpPr txBox="1"/>
          <p:nvPr/>
        </p:nvSpPr>
        <p:spPr>
          <a:xfrm>
            <a:off x="146921" y="2971800"/>
            <a:ext cx="8839200" cy="3231654"/>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tx2"/>
                </a:solidFill>
              </a:rPr>
              <a:t>Many entities have defined voltage reduction percentages. Most DVR programs starts at 2.5%.</a:t>
            </a:r>
          </a:p>
          <a:p>
            <a:pPr marL="628650" lvl="1" indent="-171450">
              <a:buFont typeface="Courier New" panose="02070309020205020404" pitchFamily="49" charset="0"/>
              <a:buChar char="o"/>
            </a:pPr>
            <a:r>
              <a:rPr lang="en-US" sz="1600" dirty="0">
                <a:solidFill>
                  <a:schemeClr val="tx2"/>
                </a:solidFill>
              </a:rPr>
              <a:t>Examples: </a:t>
            </a:r>
          </a:p>
          <a:p>
            <a:pPr marL="1085850" lvl="2" indent="-171450">
              <a:buFont typeface="Courier New" panose="02070309020205020404" pitchFamily="49" charset="0"/>
              <a:buChar char="o"/>
            </a:pPr>
            <a:r>
              <a:rPr lang="en-US" sz="1600" dirty="0">
                <a:solidFill>
                  <a:schemeClr val="tx2"/>
                </a:solidFill>
              </a:rPr>
              <a:t>TO1 only has 1% voltage reduction.</a:t>
            </a:r>
          </a:p>
          <a:p>
            <a:pPr marL="1085850" lvl="2" indent="-171450">
              <a:buFont typeface="Courier New" panose="02070309020205020404" pitchFamily="49" charset="0"/>
              <a:buChar char="o"/>
            </a:pPr>
            <a:r>
              <a:rPr lang="en-US" sz="1600" dirty="0">
                <a:solidFill>
                  <a:schemeClr val="tx2"/>
                </a:solidFill>
              </a:rPr>
              <a:t>TO2 only has 2.5% voltage reduction.</a:t>
            </a:r>
          </a:p>
          <a:p>
            <a:pPr marL="1085850" lvl="2" indent="-171450">
              <a:buFont typeface="Courier New" panose="02070309020205020404" pitchFamily="49" charset="0"/>
              <a:buChar char="o"/>
            </a:pPr>
            <a:r>
              <a:rPr lang="en-US" sz="1600" dirty="0">
                <a:solidFill>
                  <a:schemeClr val="tx2"/>
                </a:solidFill>
              </a:rPr>
              <a:t>TO3 only has 2.5% and 5.0% voltage reduction.</a:t>
            </a:r>
            <a:endParaRPr lang="en-US" sz="1050" dirty="0">
              <a:solidFill>
                <a:schemeClr val="tx2"/>
              </a:solidFill>
            </a:endParaRPr>
          </a:p>
          <a:p>
            <a:pPr marL="285750" indent="-285750">
              <a:buFont typeface="Arial" panose="020B0604020202020204" pitchFamily="34" charset="0"/>
              <a:buChar char="•"/>
            </a:pPr>
            <a:endParaRPr lang="en-US" sz="1600" dirty="0">
              <a:solidFill>
                <a:schemeClr val="tx2"/>
              </a:solidFill>
            </a:endParaRPr>
          </a:p>
          <a:p>
            <a:pPr marL="285750" indent="-285750">
              <a:buFont typeface="Arial" panose="020B0604020202020204" pitchFamily="34" charset="0"/>
              <a:buChar char="•"/>
            </a:pPr>
            <a:r>
              <a:rPr lang="en-US" dirty="0">
                <a:solidFill>
                  <a:schemeClr val="tx2"/>
                </a:solidFill>
              </a:rPr>
              <a:t>At 5% Voltage Reduction, estimated MW reduction is less than 1% of ERCOT System Load.</a:t>
            </a:r>
            <a:endParaRPr lang="en-US" sz="1000" dirty="0">
              <a:solidFill>
                <a:schemeClr val="tx2"/>
              </a:solidFill>
            </a:endParaRPr>
          </a:p>
          <a:p>
            <a:pPr marL="285750" indent="-285750">
              <a:buFont typeface="Arial" panose="020B0604020202020204" pitchFamily="34" charset="0"/>
              <a:buChar char="•"/>
            </a:pPr>
            <a:endParaRPr lang="en-US" sz="1600" dirty="0">
              <a:solidFill>
                <a:schemeClr val="tx2"/>
              </a:solidFill>
            </a:endParaRPr>
          </a:p>
          <a:p>
            <a:pPr marL="285750" indent="-285750">
              <a:buFont typeface="Arial" panose="020B0604020202020204" pitchFamily="34" charset="0"/>
              <a:buChar char="•"/>
            </a:pPr>
            <a:r>
              <a:rPr lang="en-US" dirty="0">
                <a:solidFill>
                  <a:schemeClr val="tx2"/>
                </a:solidFill>
              </a:rPr>
              <a:t>Benefit of DVR is slightly higher in winter than summer. Better response from resistive load.</a:t>
            </a:r>
          </a:p>
        </p:txBody>
      </p:sp>
      <p:graphicFrame>
        <p:nvGraphicFramePr>
          <p:cNvPr id="8" name="Table 7">
            <a:extLst>
              <a:ext uri="{FF2B5EF4-FFF2-40B4-BE49-F238E27FC236}">
                <a16:creationId xmlns:a16="http://schemas.microsoft.com/office/drawing/2014/main" id="{27B77EC5-F90E-4CC7-9C9F-6B4DF3BE1523}"/>
              </a:ext>
            </a:extLst>
          </p:cNvPr>
          <p:cNvGraphicFramePr>
            <a:graphicFrameLocks noGrp="1"/>
          </p:cNvGraphicFramePr>
          <p:nvPr>
            <p:extLst>
              <p:ext uri="{D42A27DB-BD31-4B8C-83A1-F6EECF244321}">
                <p14:modId xmlns:p14="http://schemas.microsoft.com/office/powerpoint/2010/main" val="3642399216"/>
              </p:ext>
            </p:extLst>
          </p:nvPr>
        </p:nvGraphicFramePr>
        <p:xfrm>
          <a:off x="1059748" y="914400"/>
          <a:ext cx="7024505" cy="1841830"/>
        </p:xfrm>
        <a:graphic>
          <a:graphicData uri="http://schemas.openxmlformats.org/drawingml/2006/table">
            <a:tbl>
              <a:tblPr>
                <a:tableStyleId>{69CF1AB2-1976-4502-BF36-3FF5EA218861}</a:tableStyleId>
              </a:tblPr>
              <a:tblGrid>
                <a:gridCol w="3318637">
                  <a:extLst>
                    <a:ext uri="{9D8B030D-6E8A-4147-A177-3AD203B41FA5}">
                      <a16:colId xmlns:a16="http://schemas.microsoft.com/office/drawing/2014/main" val="260637843"/>
                    </a:ext>
                  </a:extLst>
                </a:gridCol>
                <a:gridCol w="561007">
                  <a:extLst>
                    <a:ext uri="{9D8B030D-6E8A-4147-A177-3AD203B41FA5}">
                      <a16:colId xmlns:a16="http://schemas.microsoft.com/office/drawing/2014/main" val="3385130351"/>
                    </a:ext>
                  </a:extLst>
                </a:gridCol>
                <a:gridCol w="652857">
                  <a:extLst>
                    <a:ext uri="{9D8B030D-6E8A-4147-A177-3AD203B41FA5}">
                      <a16:colId xmlns:a16="http://schemas.microsoft.com/office/drawing/2014/main" val="467502137"/>
                    </a:ext>
                  </a:extLst>
                </a:gridCol>
                <a:gridCol w="623001">
                  <a:extLst>
                    <a:ext uri="{9D8B030D-6E8A-4147-A177-3AD203B41FA5}">
                      <a16:colId xmlns:a16="http://schemas.microsoft.com/office/drawing/2014/main" val="2094683386"/>
                    </a:ext>
                  </a:extLst>
                </a:gridCol>
                <a:gridCol w="623001">
                  <a:extLst>
                    <a:ext uri="{9D8B030D-6E8A-4147-A177-3AD203B41FA5}">
                      <a16:colId xmlns:a16="http://schemas.microsoft.com/office/drawing/2014/main" val="2846588794"/>
                    </a:ext>
                  </a:extLst>
                </a:gridCol>
                <a:gridCol w="623001">
                  <a:extLst>
                    <a:ext uri="{9D8B030D-6E8A-4147-A177-3AD203B41FA5}">
                      <a16:colId xmlns:a16="http://schemas.microsoft.com/office/drawing/2014/main" val="4105859621"/>
                    </a:ext>
                  </a:extLst>
                </a:gridCol>
                <a:gridCol w="623001">
                  <a:extLst>
                    <a:ext uri="{9D8B030D-6E8A-4147-A177-3AD203B41FA5}">
                      <a16:colId xmlns:a16="http://schemas.microsoft.com/office/drawing/2014/main" val="673186416"/>
                    </a:ext>
                  </a:extLst>
                </a:gridCol>
              </a:tblGrid>
              <a:tr h="263317">
                <a:tc>
                  <a:txBody>
                    <a:bodyPr/>
                    <a:lstStyle/>
                    <a:p>
                      <a:pPr algn="l" fontAlgn="b"/>
                      <a:endParaRPr lang="en-US" sz="1200" b="1" i="0" u="none" strike="noStrike" dirty="0">
                        <a:solidFill>
                          <a:schemeClr val="bg1"/>
                        </a:solidFill>
                        <a:effectLst/>
                        <a:latin typeface="+mn-lt"/>
                      </a:endParaRPr>
                    </a:p>
                  </a:txBody>
                  <a:tcPr marR="0" marT="0" marB="0" anchor="ctr">
                    <a:lnL w="12700" cmpd="sng">
                      <a:noFill/>
                    </a:lnL>
                    <a:lnR w="12700" cap="flat" cmpd="sng" algn="ctr">
                      <a:solidFill>
                        <a:schemeClr val="accent1">
                          <a:lumMod val="20000"/>
                          <a:lumOff val="8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gridSpan="3">
                  <a:txBody>
                    <a:bodyPr/>
                    <a:lstStyle/>
                    <a:p>
                      <a:pPr algn="ctr" fontAlgn="b"/>
                      <a:r>
                        <a:rPr lang="en-US" sz="1200" b="1" i="0" u="none" strike="noStrike" dirty="0">
                          <a:solidFill>
                            <a:schemeClr val="bg1"/>
                          </a:solidFill>
                          <a:effectLst/>
                          <a:latin typeface="+mn-lt"/>
                        </a:rPr>
                        <a:t>Summer</a:t>
                      </a:r>
                    </a:p>
                  </a:txBody>
                  <a:tcPr marL="0" marR="0" marT="0"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fontAlgn="b"/>
                      <a:r>
                        <a:rPr lang="en-US" sz="1200" b="1" i="0" u="none" strike="noStrike" dirty="0">
                          <a:solidFill>
                            <a:schemeClr val="bg1"/>
                          </a:solidFill>
                          <a:effectLst/>
                          <a:latin typeface="+mn-lt"/>
                        </a:rPr>
                        <a:t>Summer</a:t>
                      </a:r>
                    </a:p>
                  </a:txBody>
                  <a:tcPr marL="0" marR="0" marT="0" marB="0" anchor="ctr">
                    <a:lnL w="12700" cmpd="sng">
                      <a:noFill/>
                    </a:lnL>
                    <a:lnR w="12700" cmpd="sng">
                      <a:noFill/>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fontAlgn="b"/>
                      <a:endParaRPr lang="en-US" sz="1200" b="1" i="0" u="none" strike="noStrike" dirty="0">
                        <a:solidFill>
                          <a:schemeClr val="bg1"/>
                        </a:solidFill>
                        <a:effectLst/>
                        <a:latin typeface="+mn-lt"/>
                      </a:endParaRPr>
                    </a:p>
                  </a:txBody>
                  <a:tcPr marL="0" marR="0" marT="0" marB="0" anchor="ctr">
                    <a:lnL w="12700" cmpd="sng">
                      <a:noFill/>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fontAlgn="b"/>
                      <a:endParaRPr lang="en-US" sz="1200" b="1" i="0" u="none" strike="noStrike" dirty="0">
                        <a:solidFill>
                          <a:schemeClr val="bg1"/>
                        </a:solidFill>
                        <a:effectLst/>
                        <a:latin typeface="+mn-lt"/>
                      </a:endParaRPr>
                    </a:p>
                  </a:txBody>
                  <a:tcPr marL="0" marR="0" marT="0" marB="0" anchor="ctr">
                    <a:lnL w="12700" cap="flat" cmpd="sng" algn="ctr">
                      <a:solidFill>
                        <a:schemeClr val="accent1">
                          <a:lumMod val="20000"/>
                          <a:lumOff val="80000"/>
                        </a:schemeClr>
                      </a:solidFill>
                      <a:prstDash val="solid"/>
                      <a:round/>
                      <a:headEnd type="none" w="med" len="med"/>
                      <a:tailEnd type="none" w="med" len="med"/>
                    </a:lnL>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solidFill>
                      <a:schemeClr val="accent1"/>
                    </a:solidFill>
                  </a:tcPr>
                </a:tc>
                <a:tc>
                  <a:txBody>
                    <a:bodyPr/>
                    <a:lstStyle/>
                    <a:p>
                      <a:pPr algn="ctr" fontAlgn="b"/>
                      <a:r>
                        <a:rPr lang="en-US" sz="1200" b="1" i="0" u="none" strike="noStrike" dirty="0">
                          <a:solidFill>
                            <a:schemeClr val="bg1"/>
                          </a:solidFill>
                          <a:effectLst/>
                          <a:latin typeface="+mn-lt"/>
                        </a:rPr>
                        <a:t>Winter</a:t>
                      </a:r>
                    </a:p>
                  </a:txBody>
                  <a:tcPr marL="0" marR="0" marT="0" marB="0" anchor="ct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solidFill>
                      <a:schemeClr val="accent1"/>
                    </a:solidFill>
                  </a:tcPr>
                </a:tc>
                <a:tc>
                  <a:txBody>
                    <a:bodyPr/>
                    <a:lstStyle/>
                    <a:p>
                      <a:pPr algn="ctr" fontAlgn="b"/>
                      <a:endParaRPr lang="en-US" sz="1200" b="1" i="0" u="none" strike="noStrike" dirty="0">
                        <a:solidFill>
                          <a:schemeClr val="bg1"/>
                        </a:solidFill>
                        <a:effectLst/>
                        <a:latin typeface="+mn-lt"/>
                      </a:endParaRPr>
                    </a:p>
                  </a:txBody>
                  <a:tcPr marL="0" marR="0" marT="0" marB="0" anchor="ctr">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val="544096755"/>
                  </a:ext>
                </a:extLst>
              </a:tr>
              <a:tr h="263317">
                <a:tc>
                  <a:txBody>
                    <a:bodyPr/>
                    <a:lstStyle/>
                    <a:p>
                      <a:pPr algn="l" fontAlgn="b"/>
                      <a:r>
                        <a:rPr lang="en-US" sz="1200" b="1" u="none" strike="noStrike" dirty="0">
                          <a:solidFill>
                            <a:schemeClr val="bg1"/>
                          </a:solidFill>
                          <a:effectLst/>
                          <a:latin typeface="+mn-lt"/>
                        </a:rPr>
                        <a:t>ERCOT System Load (MW)</a:t>
                      </a:r>
                      <a:endParaRPr lang="en-US" sz="1200" b="1" i="0" u="none" strike="noStrike" dirty="0">
                        <a:solidFill>
                          <a:schemeClr val="bg1"/>
                        </a:solidFill>
                        <a:effectLst/>
                        <a:latin typeface="+mn-lt"/>
                      </a:endParaRPr>
                    </a:p>
                  </a:txBody>
                  <a:tcPr marR="0" marT="0" marB="0" anchor="ctr">
                    <a:lnR w="12700" cap="flat" cmpd="sng" algn="ctr">
                      <a:solidFill>
                        <a:schemeClr val="accent1">
                          <a:lumMod val="20000"/>
                          <a:lumOff val="80000"/>
                        </a:schemeClr>
                      </a:solidFill>
                      <a:prstDash val="solid"/>
                      <a:round/>
                      <a:headEnd type="none" w="med" len="med"/>
                      <a:tailEnd type="none" w="med" len="med"/>
                    </a:lnR>
                    <a:lnT w="12700" cmpd="sng">
                      <a:noFill/>
                    </a:lnT>
                    <a:solidFill>
                      <a:schemeClr val="accent1"/>
                    </a:solidFill>
                  </a:tcPr>
                </a:tc>
                <a:tc>
                  <a:txBody>
                    <a:bodyPr/>
                    <a:lstStyle/>
                    <a:p>
                      <a:pPr algn="ctr" fontAlgn="b"/>
                      <a:r>
                        <a:rPr lang="en-US" sz="1200" b="1" u="none" strike="noStrike" dirty="0">
                          <a:solidFill>
                            <a:schemeClr val="bg1"/>
                          </a:solidFill>
                          <a:effectLst/>
                          <a:latin typeface="+mn-lt"/>
                        </a:rPr>
                        <a:t>60,000 </a:t>
                      </a:r>
                      <a:endParaRPr lang="en-US" sz="1200" b="1" i="0" u="none" strike="noStrike" dirty="0">
                        <a:solidFill>
                          <a:schemeClr val="bg1"/>
                        </a:solidFill>
                        <a:effectLst/>
                        <a:latin typeface="+mn-lt"/>
                      </a:endParaRPr>
                    </a:p>
                  </a:txBody>
                  <a:tcPr marL="0" marR="0" marT="0" marB="0" anchor="ctr">
                    <a:lnL w="12700" cap="flat" cmpd="sng" algn="ctr">
                      <a:solidFill>
                        <a:schemeClr val="accent1">
                          <a:lumMod val="20000"/>
                          <a:lumOff val="80000"/>
                        </a:schemeClr>
                      </a:solidFill>
                      <a:prstDash val="solid"/>
                      <a:round/>
                      <a:headEnd type="none" w="med" len="med"/>
                      <a:tailEnd type="none" w="med" len="med"/>
                    </a:lnL>
                    <a:lnR w="12700" cmpd="sng">
                      <a:noFill/>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fontAlgn="b"/>
                      <a:r>
                        <a:rPr lang="en-US" sz="1200" b="1" u="none" strike="noStrike" dirty="0">
                          <a:solidFill>
                            <a:schemeClr val="bg1"/>
                          </a:solidFill>
                          <a:effectLst/>
                          <a:latin typeface="+mn-lt"/>
                        </a:rPr>
                        <a:t>70,000 </a:t>
                      </a:r>
                      <a:endParaRPr lang="en-US" sz="1200" b="1" i="0" u="none" strike="noStrike" dirty="0">
                        <a:solidFill>
                          <a:schemeClr val="bg1"/>
                        </a:solidFill>
                        <a:effectLst/>
                        <a:latin typeface="+mn-lt"/>
                      </a:endParaRPr>
                    </a:p>
                  </a:txBody>
                  <a:tcPr marL="0" marR="0" marT="0" marB="0" anchor="ctr">
                    <a:lnL w="12700" cmpd="sng">
                      <a:noFill/>
                    </a:lnL>
                    <a:lnR w="12700" cmpd="sng">
                      <a:noFill/>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fontAlgn="b"/>
                      <a:r>
                        <a:rPr lang="en-US" sz="1200" b="1" u="none" strike="noStrike" dirty="0">
                          <a:solidFill>
                            <a:schemeClr val="bg1"/>
                          </a:solidFill>
                          <a:effectLst/>
                          <a:latin typeface="+mn-lt"/>
                        </a:rPr>
                        <a:t>80,000 </a:t>
                      </a:r>
                      <a:endParaRPr lang="en-US" sz="1200" b="1" i="0" u="none" strike="noStrike" dirty="0">
                        <a:solidFill>
                          <a:schemeClr val="bg1"/>
                        </a:solidFill>
                        <a:effectLst/>
                        <a:latin typeface="+mn-lt"/>
                      </a:endParaRPr>
                    </a:p>
                  </a:txBody>
                  <a:tcPr marL="0" marR="0" marT="0" marB="0" anchor="ctr">
                    <a:lnL w="12700" cmpd="sng">
                      <a:noFill/>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fontAlgn="b"/>
                      <a:r>
                        <a:rPr lang="en-US" sz="1200" b="1" u="none" strike="noStrike" dirty="0">
                          <a:solidFill>
                            <a:schemeClr val="bg1"/>
                          </a:solidFill>
                          <a:effectLst/>
                          <a:latin typeface="+mn-lt"/>
                        </a:rPr>
                        <a:t>55,000 </a:t>
                      </a:r>
                      <a:endParaRPr lang="en-US" sz="1200" b="1" i="0" u="none" strike="noStrike" dirty="0">
                        <a:solidFill>
                          <a:schemeClr val="bg1"/>
                        </a:solidFill>
                        <a:effectLst/>
                        <a:latin typeface="+mn-lt"/>
                      </a:endParaRPr>
                    </a:p>
                  </a:txBody>
                  <a:tcPr marL="0" marR="0" marT="0" marB="0" anchor="ctr">
                    <a:lnL w="12700" cap="flat" cmpd="sng" algn="ctr">
                      <a:solidFill>
                        <a:schemeClr val="accent1">
                          <a:lumMod val="20000"/>
                          <a:lumOff val="80000"/>
                        </a:schemeClr>
                      </a:solidFill>
                      <a:prstDash val="solid"/>
                      <a:round/>
                      <a:headEnd type="none" w="med" len="med"/>
                      <a:tailEnd type="none" w="med" len="med"/>
                    </a:lnL>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solidFill>
                      <a:schemeClr val="accent1"/>
                    </a:solidFill>
                  </a:tcPr>
                </a:tc>
                <a:tc>
                  <a:txBody>
                    <a:bodyPr/>
                    <a:lstStyle/>
                    <a:p>
                      <a:pPr algn="ctr" fontAlgn="b"/>
                      <a:r>
                        <a:rPr lang="en-US" sz="1200" b="1" u="none" strike="noStrike" dirty="0">
                          <a:solidFill>
                            <a:schemeClr val="bg1"/>
                          </a:solidFill>
                          <a:effectLst/>
                          <a:latin typeface="+mn-lt"/>
                        </a:rPr>
                        <a:t>65,000 </a:t>
                      </a:r>
                      <a:endParaRPr lang="en-US" sz="1200" b="1" i="0" u="none" strike="noStrike" dirty="0">
                        <a:solidFill>
                          <a:schemeClr val="bg1"/>
                        </a:solidFill>
                        <a:effectLst/>
                        <a:latin typeface="+mn-lt"/>
                      </a:endParaRPr>
                    </a:p>
                  </a:txBody>
                  <a:tcPr marL="0" marR="0" marT="0" marB="0" anchor="ct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solidFill>
                      <a:schemeClr val="accent1"/>
                    </a:solidFill>
                  </a:tcPr>
                </a:tc>
                <a:tc>
                  <a:txBody>
                    <a:bodyPr/>
                    <a:lstStyle/>
                    <a:p>
                      <a:pPr algn="ctr" fontAlgn="b"/>
                      <a:r>
                        <a:rPr lang="en-US" sz="1200" b="1" u="none" strike="noStrike" dirty="0">
                          <a:solidFill>
                            <a:schemeClr val="bg1"/>
                          </a:solidFill>
                          <a:effectLst/>
                          <a:latin typeface="+mn-lt"/>
                        </a:rPr>
                        <a:t>75,000 </a:t>
                      </a:r>
                      <a:endParaRPr lang="en-US" sz="1200" b="1" i="0" u="none" strike="noStrike" dirty="0">
                        <a:solidFill>
                          <a:schemeClr val="bg1"/>
                        </a:solidFill>
                        <a:effectLst/>
                        <a:latin typeface="+mn-lt"/>
                      </a:endParaRPr>
                    </a:p>
                  </a:txBody>
                  <a:tcPr marL="0" marR="0" marT="0" marB="0" anchor="ctr">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val="102113279"/>
                  </a:ext>
                </a:extLst>
              </a:tr>
              <a:tr h="263317">
                <a:tc>
                  <a:txBody>
                    <a:bodyPr/>
                    <a:lstStyle/>
                    <a:p>
                      <a:pPr algn="l" fontAlgn="b"/>
                      <a:r>
                        <a:rPr lang="en-US" sz="1200" b="1" u="none" strike="noStrike" dirty="0">
                          <a:effectLst/>
                          <a:latin typeface="+mn-lt"/>
                        </a:rPr>
                        <a:t>1. Loads with DVR Capability (MW)</a:t>
                      </a:r>
                      <a:endParaRPr lang="en-US" sz="1200" b="1" i="0" u="none" strike="noStrike" dirty="0">
                        <a:solidFill>
                          <a:srgbClr val="000000"/>
                        </a:solidFill>
                        <a:effectLst/>
                        <a:latin typeface="+mn-lt"/>
                      </a:endParaRPr>
                    </a:p>
                  </a:txBody>
                  <a:tcPr marR="0" marT="0" marB="0" anchor="ctr">
                    <a:solidFill>
                      <a:srgbClr val="00AEC7">
                        <a:alpha val="20000"/>
                      </a:srgbClr>
                    </a:solidFill>
                  </a:tcPr>
                </a:tc>
                <a:tc>
                  <a:txBody>
                    <a:bodyPr/>
                    <a:lstStyle/>
                    <a:p>
                      <a:pPr algn="ctr" fontAlgn="b"/>
                      <a:r>
                        <a:rPr lang="en-US" sz="1200" b="1" i="0" u="none" strike="noStrike" dirty="0">
                          <a:solidFill>
                            <a:srgbClr val="000000"/>
                          </a:solidFill>
                          <a:effectLst/>
                          <a:latin typeface="+mn-lt"/>
                        </a:rPr>
                        <a:t>17,538</a:t>
                      </a:r>
                    </a:p>
                  </a:txBody>
                  <a:tcPr marL="0" marR="0" marT="0" marB="0" anchor="ctr">
                    <a:lnT w="12700" cap="flat" cmpd="sng" algn="ctr">
                      <a:solidFill>
                        <a:schemeClr val="accent1">
                          <a:lumMod val="20000"/>
                          <a:lumOff val="80000"/>
                        </a:schemeClr>
                      </a:solidFill>
                      <a:prstDash val="solid"/>
                      <a:round/>
                      <a:headEnd type="none" w="med" len="med"/>
                      <a:tailEnd type="none" w="med" len="med"/>
                    </a:lnT>
                    <a:solidFill>
                      <a:srgbClr val="00AEC7">
                        <a:alpha val="20000"/>
                      </a:srgbClr>
                    </a:solidFill>
                  </a:tcPr>
                </a:tc>
                <a:tc>
                  <a:txBody>
                    <a:bodyPr/>
                    <a:lstStyle/>
                    <a:p>
                      <a:pPr algn="ctr" fontAlgn="b"/>
                      <a:r>
                        <a:rPr lang="en-US" sz="1200" b="1" i="0" u="none" strike="noStrike" dirty="0">
                          <a:solidFill>
                            <a:srgbClr val="000000"/>
                          </a:solidFill>
                          <a:effectLst/>
                          <a:latin typeface="+mn-lt"/>
                        </a:rPr>
                        <a:t>20,715</a:t>
                      </a:r>
                    </a:p>
                  </a:txBody>
                  <a:tcPr marL="0" marR="0" marT="0" marB="0" anchor="ctr">
                    <a:lnT w="12700" cap="flat" cmpd="sng" algn="ctr">
                      <a:solidFill>
                        <a:schemeClr val="accent1">
                          <a:lumMod val="20000"/>
                          <a:lumOff val="80000"/>
                        </a:schemeClr>
                      </a:solidFill>
                      <a:prstDash val="solid"/>
                      <a:round/>
                      <a:headEnd type="none" w="med" len="med"/>
                      <a:tailEnd type="none" w="med" len="med"/>
                    </a:lnT>
                    <a:solidFill>
                      <a:srgbClr val="00AEC7">
                        <a:alpha val="20000"/>
                      </a:srgbClr>
                    </a:solidFill>
                  </a:tcPr>
                </a:tc>
                <a:tc>
                  <a:txBody>
                    <a:bodyPr/>
                    <a:lstStyle/>
                    <a:p>
                      <a:pPr algn="ctr" fontAlgn="b"/>
                      <a:r>
                        <a:rPr lang="en-US" sz="1200" b="1" i="0" u="none" strike="noStrike" dirty="0">
                          <a:solidFill>
                            <a:srgbClr val="000000"/>
                          </a:solidFill>
                          <a:effectLst/>
                          <a:latin typeface="+mn-lt"/>
                        </a:rPr>
                        <a:t>23,958</a:t>
                      </a:r>
                    </a:p>
                  </a:txBody>
                  <a:tcPr marL="0" marR="0" marT="0" marB="0" anchor="ctr">
                    <a:lnT w="12700" cap="flat" cmpd="sng" algn="ctr">
                      <a:solidFill>
                        <a:schemeClr val="accent1">
                          <a:lumMod val="20000"/>
                          <a:lumOff val="80000"/>
                        </a:schemeClr>
                      </a:solidFill>
                      <a:prstDash val="solid"/>
                      <a:round/>
                      <a:headEnd type="none" w="med" len="med"/>
                      <a:tailEnd type="none" w="med" len="med"/>
                    </a:lnT>
                    <a:solidFill>
                      <a:srgbClr val="00AEC7">
                        <a:alpha val="20000"/>
                      </a:srgbClr>
                    </a:solidFill>
                  </a:tcPr>
                </a:tc>
                <a:tc>
                  <a:txBody>
                    <a:bodyPr/>
                    <a:lstStyle/>
                    <a:p>
                      <a:pPr algn="ctr" fontAlgn="b"/>
                      <a:r>
                        <a:rPr lang="en-US" sz="1200" b="1" i="0" u="none" strike="noStrike" dirty="0">
                          <a:solidFill>
                            <a:srgbClr val="000000"/>
                          </a:solidFill>
                          <a:effectLst/>
                          <a:latin typeface="+mn-lt"/>
                        </a:rPr>
                        <a:t>16,903</a:t>
                      </a:r>
                    </a:p>
                  </a:txBody>
                  <a:tcPr marL="0" marR="0" marT="0" marB="0" anchor="ctr">
                    <a:lnT w="12700" cap="flat" cmpd="sng" algn="ctr">
                      <a:solidFill>
                        <a:schemeClr val="accent1">
                          <a:lumMod val="20000"/>
                          <a:lumOff val="80000"/>
                        </a:schemeClr>
                      </a:solidFill>
                      <a:prstDash val="solid"/>
                      <a:round/>
                      <a:headEnd type="none" w="med" len="med"/>
                      <a:tailEnd type="none" w="med" len="med"/>
                    </a:lnT>
                    <a:solidFill>
                      <a:srgbClr val="00AEC7">
                        <a:alpha val="20000"/>
                      </a:srgbClr>
                    </a:solidFill>
                  </a:tcPr>
                </a:tc>
                <a:tc>
                  <a:txBody>
                    <a:bodyPr/>
                    <a:lstStyle/>
                    <a:p>
                      <a:pPr algn="ctr" fontAlgn="b"/>
                      <a:r>
                        <a:rPr lang="en-US" sz="1200" b="1" i="0" u="none" strike="noStrike" dirty="0">
                          <a:solidFill>
                            <a:srgbClr val="000000"/>
                          </a:solidFill>
                          <a:effectLst/>
                          <a:latin typeface="+mn-lt"/>
                        </a:rPr>
                        <a:t>20,214</a:t>
                      </a:r>
                    </a:p>
                  </a:txBody>
                  <a:tcPr marL="0" marR="0" marT="0" marB="0" anchor="ctr">
                    <a:lnT w="12700" cap="flat" cmpd="sng" algn="ctr">
                      <a:solidFill>
                        <a:schemeClr val="accent1">
                          <a:lumMod val="20000"/>
                          <a:lumOff val="80000"/>
                        </a:schemeClr>
                      </a:solidFill>
                      <a:prstDash val="solid"/>
                      <a:round/>
                      <a:headEnd type="none" w="med" len="med"/>
                      <a:tailEnd type="none" w="med" len="med"/>
                    </a:lnT>
                    <a:solidFill>
                      <a:srgbClr val="00AEC7">
                        <a:alpha val="20000"/>
                      </a:srgbClr>
                    </a:solidFill>
                  </a:tcPr>
                </a:tc>
                <a:tc>
                  <a:txBody>
                    <a:bodyPr/>
                    <a:lstStyle/>
                    <a:p>
                      <a:pPr algn="ctr" fontAlgn="b"/>
                      <a:r>
                        <a:rPr lang="en-US" sz="1200" b="1" i="0" u="none" strike="noStrike" dirty="0">
                          <a:solidFill>
                            <a:srgbClr val="000000"/>
                          </a:solidFill>
                          <a:effectLst/>
                          <a:latin typeface="+mn-lt"/>
                        </a:rPr>
                        <a:t>23,596</a:t>
                      </a:r>
                    </a:p>
                  </a:txBody>
                  <a:tcPr marL="0" marR="0" marT="0" marB="0" anchor="ctr">
                    <a:lnT w="12700" cap="flat" cmpd="sng" algn="ctr">
                      <a:solidFill>
                        <a:schemeClr val="accent1">
                          <a:lumMod val="20000"/>
                          <a:lumOff val="80000"/>
                        </a:schemeClr>
                      </a:solidFill>
                      <a:prstDash val="solid"/>
                      <a:round/>
                      <a:headEnd type="none" w="med" len="med"/>
                      <a:tailEnd type="none" w="med" len="med"/>
                    </a:lnT>
                    <a:solidFill>
                      <a:srgbClr val="00AEC7">
                        <a:alpha val="20000"/>
                      </a:srgbClr>
                    </a:solidFill>
                  </a:tcPr>
                </a:tc>
                <a:extLst>
                  <a:ext uri="{0D108BD9-81ED-4DB2-BD59-A6C34878D82A}">
                    <a16:rowId xmlns:a16="http://schemas.microsoft.com/office/drawing/2014/main" val="2306825168"/>
                  </a:ext>
                </a:extLst>
              </a:tr>
              <a:tr h="263317">
                <a:tc>
                  <a:txBody>
                    <a:bodyPr/>
                    <a:lstStyle/>
                    <a:p>
                      <a:pPr algn="l" fontAlgn="b"/>
                      <a:r>
                        <a:rPr lang="en-US" sz="1200" u="none" strike="noStrike" dirty="0">
                          <a:effectLst/>
                          <a:latin typeface="+mn-lt"/>
                        </a:rPr>
                        <a:t>   </a:t>
                      </a:r>
                      <a:r>
                        <a:rPr lang="en-US" sz="1200" u="none" strike="noStrike" dirty="0" err="1">
                          <a:effectLst/>
                          <a:latin typeface="+mn-lt"/>
                        </a:rPr>
                        <a:t>i</a:t>
                      </a:r>
                      <a:r>
                        <a:rPr lang="en-US" sz="1200" u="none" strike="noStrike" dirty="0">
                          <a:effectLst/>
                          <a:latin typeface="+mn-lt"/>
                        </a:rPr>
                        <a:t>) SCADA Controlled (MW)</a:t>
                      </a:r>
                      <a:endParaRPr lang="en-US" sz="1200" b="0" i="0" u="none" strike="noStrike" dirty="0">
                        <a:solidFill>
                          <a:srgbClr val="000000"/>
                        </a:solidFill>
                        <a:effectLst/>
                        <a:latin typeface="+mn-lt"/>
                      </a:endParaRPr>
                    </a:p>
                  </a:txBody>
                  <a:tcPr marR="0" marT="0" marB="0" anchor="ctr">
                    <a:solidFill>
                      <a:srgbClr val="00AEC7">
                        <a:alpha val="10196"/>
                      </a:srgbClr>
                    </a:solidFill>
                  </a:tcPr>
                </a:tc>
                <a:tc>
                  <a:txBody>
                    <a:bodyPr/>
                    <a:lstStyle/>
                    <a:p>
                      <a:pPr algn="ctr" fontAlgn="b"/>
                      <a:r>
                        <a:rPr lang="en-US" sz="1200" b="0" i="0" u="none" strike="noStrike" dirty="0">
                          <a:solidFill>
                            <a:srgbClr val="000000"/>
                          </a:solidFill>
                          <a:effectLst/>
                          <a:latin typeface="+mn-lt"/>
                        </a:rPr>
                        <a:t>7,183</a:t>
                      </a:r>
                    </a:p>
                  </a:txBody>
                  <a:tcPr marL="0" marR="0" marT="0" marB="0" anchor="ctr">
                    <a:solidFill>
                      <a:srgbClr val="00AEC7">
                        <a:alpha val="10196"/>
                      </a:srgbClr>
                    </a:solidFill>
                  </a:tcPr>
                </a:tc>
                <a:tc>
                  <a:txBody>
                    <a:bodyPr/>
                    <a:lstStyle/>
                    <a:p>
                      <a:pPr algn="ctr" fontAlgn="b"/>
                      <a:r>
                        <a:rPr lang="en-US" sz="1200" b="0" i="0" u="none" strike="noStrike" dirty="0">
                          <a:solidFill>
                            <a:srgbClr val="000000"/>
                          </a:solidFill>
                          <a:effectLst/>
                          <a:latin typeface="+mn-lt"/>
                        </a:rPr>
                        <a:t>8,459</a:t>
                      </a:r>
                    </a:p>
                  </a:txBody>
                  <a:tcPr marL="0" marR="0" marT="0" marB="0" anchor="ctr">
                    <a:solidFill>
                      <a:srgbClr val="00AEC7">
                        <a:alpha val="10196"/>
                      </a:srgbClr>
                    </a:solidFill>
                  </a:tcPr>
                </a:tc>
                <a:tc>
                  <a:txBody>
                    <a:bodyPr/>
                    <a:lstStyle/>
                    <a:p>
                      <a:pPr algn="ctr" fontAlgn="b"/>
                      <a:r>
                        <a:rPr lang="en-US" sz="1200" b="0" i="0" u="none" strike="noStrike" dirty="0">
                          <a:solidFill>
                            <a:srgbClr val="000000"/>
                          </a:solidFill>
                          <a:effectLst/>
                          <a:latin typeface="+mn-lt"/>
                        </a:rPr>
                        <a:t>9,752</a:t>
                      </a:r>
                    </a:p>
                  </a:txBody>
                  <a:tcPr marL="0" marR="0" marT="0" marB="0" anchor="ctr">
                    <a:solidFill>
                      <a:srgbClr val="00AEC7">
                        <a:alpha val="10196"/>
                      </a:srgbClr>
                    </a:solidFill>
                  </a:tcPr>
                </a:tc>
                <a:tc>
                  <a:txBody>
                    <a:bodyPr/>
                    <a:lstStyle/>
                    <a:p>
                      <a:pPr algn="ctr" fontAlgn="b"/>
                      <a:r>
                        <a:rPr lang="en-US" sz="1200" b="0" i="0" u="none" strike="noStrike" dirty="0">
                          <a:solidFill>
                            <a:srgbClr val="000000"/>
                          </a:solidFill>
                          <a:effectLst/>
                          <a:latin typeface="+mn-lt"/>
                        </a:rPr>
                        <a:t>8,278</a:t>
                      </a:r>
                    </a:p>
                  </a:txBody>
                  <a:tcPr marL="0" marR="0" marT="0" marB="0" anchor="ctr">
                    <a:solidFill>
                      <a:srgbClr val="00AEC7">
                        <a:alpha val="10196"/>
                      </a:srgbClr>
                    </a:solidFill>
                  </a:tcPr>
                </a:tc>
                <a:tc>
                  <a:txBody>
                    <a:bodyPr/>
                    <a:lstStyle/>
                    <a:p>
                      <a:pPr algn="ctr" fontAlgn="b"/>
                      <a:r>
                        <a:rPr lang="en-US" sz="1200" b="0" i="0" u="none" strike="noStrike" dirty="0">
                          <a:solidFill>
                            <a:srgbClr val="000000"/>
                          </a:solidFill>
                          <a:effectLst/>
                          <a:latin typeface="+mn-lt"/>
                        </a:rPr>
                        <a:t>9,882</a:t>
                      </a:r>
                    </a:p>
                  </a:txBody>
                  <a:tcPr marL="0" marR="0" marT="0" marB="0" anchor="ctr">
                    <a:solidFill>
                      <a:srgbClr val="00AEC7">
                        <a:alpha val="10196"/>
                      </a:srgbClr>
                    </a:solidFill>
                  </a:tcPr>
                </a:tc>
                <a:tc>
                  <a:txBody>
                    <a:bodyPr/>
                    <a:lstStyle/>
                    <a:p>
                      <a:pPr algn="ctr" fontAlgn="b"/>
                      <a:r>
                        <a:rPr lang="en-US" sz="1200" b="0" i="0" u="none" strike="noStrike" dirty="0">
                          <a:solidFill>
                            <a:srgbClr val="000000"/>
                          </a:solidFill>
                          <a:effectLst/>
                          <a:latin typeface="+mn-lt"/>
                        </a:rPr>
                        <a:t>11,514</a:t>
                      </a:r>
                    </a:p>
                  </a:txBody>
                  <a:tcPr marL="0" marR="0" marT="0" marB="0" anchor="ctr">
                    <a:solidFill>
                      <a:srgbClr val="00AEC7">
                        <a:alpha val="10196"/>
                      </a:srgbClr>
                    </a:solidFill>
                  </a:tcPr>
                </a:tc>
                <a:extLst>
                  <a:ext uri="{0D108BD9-81ED-4DB2-BD59-A6C34878D82A}">
                    <a16:rowId xmlns:a16="http://schemas.microsoft.com/office/drawing/2014/main" val="1254212457"/>
                  </a:ext>
                </a:extLst>
              </a:tr>
              <a:tr h="263317">
                <a:tc>
                  <a:txBody>
                    <a:bodyPr/>
                    <a:lstStyle/>
                    <a:p>
                      <a:pPr algn="l" fontAlgn="b"/>
                      <a:r>
                        <a:rPr lang="en-US" sz="1200" b="1" i="0" u="none" strike="noStrike" dirty="0">
                          <a:solidFill>
                            <a:srgbClr val="000000"/>
                          </a:solidFill>
                          <a:effectLst/>
                          <a:latin typeface="+mn-lt"/>
                        </a:rPr>
                        <a:t>2. Estimated Total MW Reduction From DVR</a:t>
                      </a:r>
                    </a:p>
                  </a:txBody>
                  <a:tcPr marR="0" marT="0" marB="0" anchor="ctr">
                    <a:solidFill>
                      <a:srgbClr val="00AEC7">
                        <a:alpha val="20000"/>
                      </a:srgbClr>
                    </a:solidFill>
                  </a:tcPr>
                </a:tc>
                <a:tc>
                  <a:txBody>
                    <a:bodyPr/>
                    <a:lstStyle/>
                    <a:p>
                      <a:pPr marL="0" algn="ctr" defTabSz="914400" rtl="0" eaLnBrk="1" fontAlgn="b" latinLnBrk="0" hangingPunct="1"/>
                      <a:r>
                        <a:rPr lang="en-US" sz="1200" b="1" i="0" u="none" strike="noStrike" kern="1200" dirty="0">
                          <a:solidFill>
                            <a:srgbClr val="FF0000"/>
                          </a:solidFill>
                          <a:effectLst/>
                          <a:latin typeface="+mn-lt"/>
                          <a:ea typeface="+mn-ea"/>
                          <a:cs typeface="+mn-cs"/>
                        </a:rPr>
                        <a:t>453</a:t>
                      </a:r>
                    </a:p>
                  </a:txBody>
                  <a:tcPr marL="0" marR="0" marT="0" marB="0" anchor="ctr">
                    <a:solidFill>
                      <a:srgbClr val="00AEC7">
                        <a:alpha val="20000"/>
                      </a:srgbClr>
                    </a:solidFill>
                  </a:tcPr>
                </a:tc>
                <a:tc>
                  <a:txBody>
                    <a:bodyPr/>
                    <a:lstStyle/>
                    <a:p>
                      <a:pPr marL="0" algn="ctr" defTabSz="914400" rtl="0" eaLnBrk="1" fontAlgn="b" latinLnBrk="0" hangingPunct="1"/>
                      <a:r>
                        <a:rPr lang="en-US" sz="1200" b="1" i="0" u="none" strike="noStrike" kern="1200" dirty="0">
                          <a:solidFill>
                            <a:srgbClr val="FF0000"/>
                          </a:solidFill>
                          <a:effectLst/>
                          <a:latin typeface="+mn-lt"/>
                          <a:ea typeface="+mn-ea"/>
                          <a:cs typeface="+mn-cs"/>
                        </a:rPr>
                        <a:t>551</a:t>
                      </a:r>
                    </a:p>
                  </a:txBody>
                  <a:tcPr marL="0" marR="0" marT="0" marB="0" anchor="ctr">
                    <a:solidFill>
                      <a:srgbClr val="00AEC7">
                        <a:alpha val="20000"/>
                      </a:srgbClr>
                    </a:solidFill>
                  </a:tcPr>
                </a:tc>
                <a:tc>
                  <a:txBody>
                    <a:bodyPr/>
                    <a:lstStyle/>
                    <a:p>
                      <a:pPr marL="0" algn="ctr" defTabSz="914400" rtl="0" eaLnBrk="1" fontAlgn="b" latinLnBrk="0" hangingPunct="1"/>
                      <a:r>
                        <a:rPr lang="en-US" sz="1200" b="1" i="0" u="none" strike="noStrike" kern="1200" dirty="0">
                          <a:solidFill>
                            <a:srgbClr val="FF0000"/>
                          </a:solidFill>
                          <a:effectLst/>
                          <a:latin typeface="+mn-lt"/>
                          <a:ea typeface="+mn-ea"/>
                          <a:cs typeface="+mn-cs"/>
                        </a:rPr>
                        <a:t>655</a:t>
                      </a:r>
                    </a:p>
                  </a:txBody>
                  <a:tcPr marL="0" marR="0" marT="0" marB="0" anchor="ctr">
                    <a:solidFill>
                      <a:srgbClr val="00AEC7">
                        <a:alpha val="20000"/>
                      </a:srgbClr>
                    </a:solidFill>
                  </a:tcPr>
                </a:tc>
                <a:tc>
                  <a:txBody>
                    <a:bodyPr/>
                    <a:lstStyle/>
                    <a:p>
                      <a:pPr marL="0" algn="ctr" defTabSz="914400" rtl="0" eaLnBrk="1" fontAlgn="b" latinLnBrk="0" hangingPunct="1"/>
                      <a:r>
                        <a:rPr lang="en-US" sz="1200" b="1" i="0" u="none" strike="noStrike" kern="1200" dirty="0">
                          <a:solidFill>
                            <a:srgbClr val="FF0000"/>
                          </a:solidFill>
                          <a:effectLst/>
                          <a:latin typeface="+mn-lt"/>
                          <a:ea typeface="+mn-ea"/>
                          <a:cs typeface="+mn-cs"/>
                        </a:rPr>
                        <a:t>459</a:t>
                      </a:r>
                    </a:p>
                  </a:txBody>
                  <a:tcPr marL="0" marR="0" marT="0" marB="0" anchor="ctr">
                    <a:solidFill>
                      <a:srgbClr val="00AEC7">
                        <a:alpha val="20000"/>
                      </a:srgbClr>
                    </a:solidFill>
                  </a:tcPr>
                </a:tc>
                <a:tc>
                  <a:txBody>
                    <a:bodyPr/>
                    <a:lstStyle/>
                    <a:p>
                      <a:pPr marL="0" algn="ctr" defTabSz="914400" rtl="0" eaLnBrk="1" fontAlgn="b" latinLnBrk="0" hangingPunct="1"/>
                      <a:r>
                        <a:rPr lang="en-US" sz="1200" b="1" i="0" u="none" strike="noStrike" kern="1200" dirty="0">
                          <a:solidFill>
                            <a:srgbClr val="FF0000"/>
                          </a:solidFill>
                          <a:effectLst/>
                          <a:latin typeface="+mn-lt"/>
                          <a:ea typeface="+mn-ea"/>
                          <a:cs typeface="+mn-cs"/>
                        </a:rPr>
                        <a:t>564</a:t>
                      </a:r>
                    </a:p>
                  </a:txBody>
                  <a:tcPr marL="0" marR="0" marT="0" marB="0" anchor="ctr">
                    <a:solidFill>
                      <a:srgbClr val="00AEC7">
                        <a:alpha val="20000"/>
                      </a:srgbClr>
                    </a:solidFill>
                  </a:tcPr>
                </a:tc>
                <a:tc>
                  <a:txBody>
                    <a:bodyPr/>
                    <a:lstStyle/>
                    <a:p>
                      <a:pPr marL="0" algn="ctr" defTabSz="914400" rtl="0" eaLnBrk="1" fontAlgn="b" latinLnBrk="0" hangingPunct="1"/>
                      <a:r>
                        <a:rPr lang="en-US" sz="1200" b="1" i="0" u="none" strike="noStrike" kern="1200" dirty="0">
                          <a:solidFill>
                            <a:srgbClr val="FF0000"/>
                          </a:solidFill>
                          <a:effectLst/>
                          <a:latin typeface="+mn-lt"/>
                          <a:ea typeface="+mn-ea"/>
                          <a:cs typeface="+mn-cs"/>
                        </a:rPr>
                        <a:t>674</a:t>
                      </a:r>
                    </a:p>
                  </a:txBody>
                  <a:tcPr marL="0" marR="0" marT="0" marB="0" anchor="ctr">
                    <a:solidFill>
                      <a:srgbClr val="00AEC7">
                        <a:alpha val="20000"/>
                      </a:srgbClr>
                    </a:solidFill>
                  </a:tcPr>
                </a:tc>
                <a:extLst>
                  <a:ext uri="{0D108BD9-81ED-4DB2-BD59-A6C34878D82A}">
                    <a16:rowId xmlns:a16="http://schemas.microsoft.com/office/drawing/2014/main" val="1973166257"/>
                  </a:ext>
                </a:extLst>
              </a:tr>
              <a:tr h="261928">
                <a:tc>
                  <a:txBody>
                    <a:bodyPr/>
                    <a:lstStyle/>
                    <a:p>
                      <a:pPr marL="0" algn="l" defTabSz="914400" rtl="0" eaLnBrk="1" fontAlgn="b" latinLnBrk="0" hangingPunct="1"/>
                      <a:r>
                        <a:rPr lang="en-US" sz="1200" u="none" strike="noStrike" kern="1200" dirty="0">
                          <a:solidFill>
                            <a:schemeClr val="tx1"/>
                          </a:solidFill>
                          <a:effectLst/>
                          <a:latin typeface="+mn-lt"/>
                          <a:ea typeface="+mn-ea"/>
                          <a:cs typeface="+mn-cs"/>
                        </a:rPr>
                        <a:t>   </a:t>
                      </a:r>
                      <a:r>
                        <a:rPr lang="en-US" sz="1200" u="none" strike="noStrike" kern="1200" dirty="0" err="1">
                          <a:solidFill>
                            <a:schemeClr val="tx1"/>
                          </a:solidFill>
                          <a:effectLst/>
                          <a:latin typeface="+mn-lt"/>
                          <a:ea typeface="+mn-ea"/>
                          <a:cs typeface="+mn-cs"/>
                        </a:rPr>
                        <a:t>i</a:t>
                      </a:r>
                      <a:r>
                        <a:rPr lang="en-US" sz="1200" u="none" strike="noStrike" kern="1200" dirty="0">
                          <a:solidFill>
                            <a:schemeClr val="tx1"/>
                          </a:solidFill>
                          <a:effectLst/>
                          <a:latin typeface="+mn-lt"/>
                          <a:ea typeface="+mn-ea"/>
                          <a:cs typeface="+mn-cs"/>
                        </a:rPr>
                        <a:t>) SCADA Controlled (MW)</a:t>
                      </a:r>
                    </a:p>
                  </a:txBody>
                  <a:tcPr marR="0" marT="0" marB="0" anchor="ctr">
                    <a:solidFill>
                      <a:srgbClr val="00AEC7">
                        <a:alpha val="20000"/>
                      </a:srgbClr>
                    </a:solidFill>
                  </a:tcPr>
                </a:tc>
                <a:tc>
                  <a:txBody>
                    <a:bodyPr/>
                    <a:lstStyle/>
                    <a:p>
                      <a:pPr marL="0" algn="ctr" defTabSz="914400" rtl="0" eaLnBrk="1" fontAlgn="b" latinLnBrk="0" hangingPunct="1"/>
                      <a:r>
                        <a:rPr lang="en-US" sz="1200" b="0" i="0" u="none" strike="noStrike" kern="1200" dirty="0">
                          <a:solidFill>
                            <a:srgbClr val="000000"/>
                          </a:solidFill>
                          <a:effectLst/>
                          <a:latin typeface="+mn-lt"/>
                          <a:ea typeface="+mn-ea"/>
                          <a:cs typeface="+mn-cs"/>
                        </a:rPr>
                        <a:t>193 </a:t>
                      </a:r>
                    </a:p>
                  </a:txBody>
                  <a:tcPr marL="0" marR="0" marT="0" marB="0" anchor="ctr">
                    <a:solidFill>
                      <a:srgbClr val="00AEC7">
                        <a:alpha val="20000"/>
                      </a:srgbClr>
                    </a:solidFill>
                  </a:tcPr>
                </a:tc>
                <a:tc>
                  <a:txBody>
                    <a:bodyPr/>
                    <a:lstStyle/>
                    <a:p>
                      <a:pPr marL="0" algn="ctr" defTabSz="914400" rtl="0" eaLnBrk="1" fontAlgn="b" latinLnBrk="0" hangingPunct="1"/>
                      <a:r>
                        <a:rPr lang="en-US" sz="1200" b="0" i="0" u="none" strike="noStrike" kern="1200" dirty="0">
                          <a:solidFill>
                            <a:srgbClr val="000000"/>
                          </a:solidFill>
                          <a:effectLst/>
                          <a:latin typeface="+mn-lt"/>
                          <a:ea typeface="+mn-ea"/>
                          <a:cs typeface="+mn-cs"/>
                        </a:rPr>
                        <a:t>243</a:t>
                      </a:r>
                    </a:p>
                  </a:txBody>
                  <a:tcPr marL="0" marR="0" marT="0" marB="0" anchor="ctr">
                    <a:solidFill>
                      <a:srgbClr val="00AEC7">
                        <a:alpha val="20000"/>
                      </a:srgbClr>
                    </a:solidFill>
                  </a:tcPr>
                </a:tc>
                <a:tc>
                  <a:txBody>
                    <a:bodyPr/>
                    <a:lstStyle/>
                    <a:p>
                      <a:pPr marL="0" algn="ctr" defTabSz="914400" rtl="0" eaLnBrk="1" fontAlgn="b" latinLnBrk="0" hangingPunct="1"/>
                      <a:r>
                        <a:rPr lang="en-US" sz="1200" b="0" i="0" u="none" strike="noStrike" kern="1200" dirty="0">
                          <a:solidFill>
                            <a:srgbClr val="000000"/>
                          </a:solidFill>
                          <a:effectLst/>
                          <a:latin typeface="+mn-lt"/>
                          <a:ea typeface="+mn-ea"/>
                          <a:cs typeface="+mn-cs"/>
                        </a:rPr>
                        <a:t>298</a:t>
                      </a:r>
                    </a:p>
                  </a:txBody>
                  <a:tcPr marL="0" marR="0" marT="0" marB="0" anchor="ctr">
                    <a:solidFill>
                      <a:srgbClr val="00AEC7">
                        <a:alpha val="20000"/>
                      </a:srgbClr>
                    </a:solidFill>
                  </a:tcPr>
                </a:tc>
                <a:tc>
                  <a:txBody>
                    <a:bodyPr/>
                    <a:lstStyle/>
                    <a:p>
                      <a:pPr marL="0" algn="ctr" defTabSz="914400" rtl="0" eaLnBrk="1" fontAlgn="b" latinLnBrk="0" hangingPunct="1"/>
                      <a:r>
                        <a:rPr lang="en-US" sz="1200" b="0" i="0" u="none" strike="noStrike" kern="1200" dirty="0">
                          <a:solidFill>
                            <a:srgbClr val="000000"/>
                          </a:solidFill>
                          <a:effectLst/>
                          <a:latin typeface="+mn-lt"/>
                          <a:ea typeface="+mn-ea"/>
                          <a:cs typeface="+mn-cs"/>
                        </a:rPr>
                        <a:t>238</a:t>
                      </a:r>
                    </a:p>
                  </a:txBody>
                  <a:tcPr marL="0" marR="0" marT="0" marB="0" anchor="ctr">
                    <a:solidFill>
                      <a:srgbClr val="00AEC7">
                        <a:alpha val="20000"/>
                      </a:srgbClr>
                    </a:solidFill>
                  </a:tcPr>
                </a:tc>
                <a:tc>
                  <a:txBody>
                    <a:bodyPr/>
                    <a:lstStyle/>
                    <a:p>
                      <a:pPr marL="0" algn="ctr" defTabSz="914400" rtl="0" eaLnBrk="1" fontAlgn="b" latinLnBrk="0" hangingPunct="1"/>
                      <a:r>
                        <a:rPr lang="en-US" sz="1200" b="0" i="0" u="none" strike="noStrike" kern="1200" dirty="0">
                          <a:solidFill>
                            <a:srgbClr val="000000"/>
                          </a:solidFill>
                          <a:effectLst/>
                          <a:latin typeface="+mn-lt"/>
                          <a:ea typeface="+mn-ea"/>
                          <a:cs typeface="+mn-cs"/>
                        </a:rPr>
                        <a:t>298</a:t>
                      </a:r>
                    </a:p>
                  </a:txBody>
                  <a:tcPr marL="0" marR="0" marT="0" marB="0" anchor="ctr">
                    <a:solidFill>
                      <a:srgbClr val="00AEC7">
                        <a:alpha val="20000"/>
                      </a:srgbClr>
                    </a:solidFill>
                  </a:tcPr>
                </a:tc>
                <a:tc>
                  <a:txBody>
                    <a:bodyPr/>
                    <a:lstStyle/>
                    <a:p>
                      <a:pPr marL="0" algn="ctr" defTabSz="914400" rtl="0" eaLnBrk="1" fontAlgn="b" latinLnBrk="0" hangingPunct="1"/>
                      <a:r>
                        <a:rPr lang="en-US" sz="1200" b="0" i="0" u="none" strike="noStrike" kern="1200" dirty="0">
                          <a:solidFill>
                            <a:srgbClr val="000000"/>
                          </a:solidFill>
                          <a:effectLst/>
                          <a:latin typeface="+mn-lt"/>
                          <a:ea typeface="+mn-ea"/>
                          <a:cs typeface="+mn-cs"/>
                        </a:rPr>
                        <a:t>363</a:t>
                      </a:r>
                    </a:p>
                  </a:txBody>
                  <a:tcPr marL="0" marR="0" marT="0" marB="0" anchor="ctr">
                    <a:solidFill>
                      <a:srgbClr val="00AEC7">
                        <a:alpha val="20000"/>
                      </a:srgbClr>
                    </a:solidFill>
                  </a:tcPr>
                </a:tc>
                <a:extLst>
                  <a:ext uri="{0D108BD9-81ED-4DB2-BD59-A6C34878D82A}">
                    <a16:rowId xmlns:a16="http://schemas.microsoft.com/office/drawing/2014/main" val="1805765487"/>
                  </a:ext>
                </a:extLst>
              </a:tr>
              <a:tr h="263317">
                <a:tc>
                  <a:txBody>
                    <a:bodyPr/>
                    <a:lstStyle/>
                    <a:p>
                      <a:pPr algn="l" fontAlgn="b"/>
                      <a:r>
                        <a:rPr lang="en-US" sz="1200" b="0" i="0" u="none" strike="noStrike" dirty="0">
                          <a:solidFill>
                            <a:schemeClr val="tx1"/>
                          </a:solidFill>
                          <a:effectLst/>
                          <a:latin typeface="+mn-lt"/>
                        </a:rPr>
                        <a:t>   ii) Manual (MW)</a:t>
                      </a:r>
                    </a:p>
                  </a:txBody>
                  <a:tcPr marR="0" marT="0" marB="0" anchor="ctr">
                    <a:solidFill>
                      <a:srgbClr val="00AEC7">
                        <a:alpha val="20000"/>
                      </a:srgbClr>
                    </a:solidFill>
                  </a:tcPr>
                </a:tc>
                <a:tc>
                  <a:txBody>
                    <a:bodyPr/>
                    <a:lstStyle/>
                    <a:p>
                      <a:pPr marL="0" algn="ctr" defTabSz="914400" rtl="0" eaLnBrk="1" fontAlgn="b" latinLnBrk="0" hangingPunct="1"/>
                      <a:r>
                        <a:rPr lang="en-US" sz="1200" b="0" i="0" u="none" strike="noStrike" kern="1200" dirty="0">
                          <a:solidFill>
                            <a:srgbClr val="000000"/>
                          </a:solidFill>
                          <a:effectLst/>
                          <a:latin typeface="+mn-lt"/>
                          <a:ea typeface="+mn-ea"/>
                          <a:cs typeface="+mn-cs"/>
                        </a:rPr>
                        <a:t>260</a:t>
                      </a:r>
                    </a:p>
                  </a:txBody>
                  <a:tcPr marL="0" marR="0" marT="0" marB="0" anchor="ctr">
                    <a:solidFill>
                      <a:srgbClr val="00AEC7">
                        <a:alpha val="20000"/>
                      </a:srgbClr>
                    </a:solidFill>
                  </a:tcPr>
                </a:tc>
                <a:tc>
                  <a:txBody>
                    <a:bodyPr/>
                    <a:lstStyle/>
                    <a:p>
                      <a:pPr marL="0" algn="ctr" defTabSz="914400" rtl="0" eaLnBrk="1" fontAlgn="b" latinLnBrk="0" hangingPunct="1"/>
                      <a:r>
                        <a:rPr lang="en-US" sz="1200" b="0" i="0" u="none" strike="noStrike" kern="1200" dirty="0">
                          <a:solidFill>
                            <a:srgbClr val="000000"/>
                          </a:solidFill>
                          <a:effectLst/>
                          <a:latin typeface="+mn-lt"/>
                          <a:ea typeface="+mn-ea"/>
                          <a:cs typeface="+mn-cs"/>
                        </a:rPr>
                        <a:t>308</a:t>
                      </a:r>
                    </a:p>
                  </a:txBody>
                  <a:tcPr marL="0" marR="0" marT="0" marB="0" anchor="ctr">
                    <a:solidFill>
                      <a:srgbClr val="00AEC7">
                        <a:alpha val="20000"/>
                      </a:srgbClr>
                    </a:solidFill>
                  </a:tcPr>
                </a:tc>
                <a:tc>
                  <a:txBody>
                    <a:bodyPr/>
                    <a:lstStyle/>
                    <a:p>
                      <a:pPr marL="0" algn="ctr" defTabSz="914400" rtl="0" eaLnBrk="1" fontAlgn="b" latinLnBrk="0" hangingPunct="1"/>
                      <a:r>
                        <a:rPr lang="en-US" sz="1200" b="0" i="0" u="none" strike="noStrike" kern="1200" dirty="0">
                          <a:solidFill>
                            <a:srgbClr val="000000"/>
                          </a:solidFill>
                          <a:effectLst/>
                          <a:latin typeface="+mn-lt"/>
                          <a:ea typeface="+mn-ea"/>
                          <a:cs typeface="+mn-cs"/>
                        </a:rPr>
                        <a:t>357</a:t>
                      </a:r>
                    </a:p>
                  </a:txBody>
                  <a:tcPr marL="0" marR="0" marT="0" marB="0" anchor="ctr">
                    <a:solidFill>
                      <a:srgbClr val="00AEC7">
                        <a:alpha val="20000"/>
                      </a:srgbClr>
                    </a:solidFill>
                  </a:tcPr>
                </a:tc>
                <a:tc>
                  <a:txBody>
                    <a:bodyPr/>
                    <a:lstStyle/>
                    <a:p>
                      <a:pPr marL="0" algn="ctr" defTabSz="914400" rtl="0" eaLnBrk="1" fontAlgn="b" latinLnBrk="0" hangingPunct="1"/>
                      <a:r>
                        <a:rPr lang="en-US" sz="1200" b="0" i="0" u="none" strike="noStrike" kern="1200" dirty="0">
                          <a:solidFill>
                            <a:srgbClr val="000000"/>
                          </a:solidFill>
                          <a:effectLst/>
                          <a:latin typeface="+mn-lt"/>
                          <a:ea typeface="+mn-ea"/>
                          <a:cs typeface="+mn-cs"/>
                        </a:rPr>
                        <a:t>222</a:t>
                      </a:r>
                    </a:p>
                  </a:txBody>
                  <a:tcPr marL="0" marR="0" marT="0" marB="0" anchor="ctr">
                    <a:solidFill>
                      <a:srgbClr val="00AEC7">
                        <a:alpha val="20000"/>
                      </a:srgbClr>
                    </a:solidFill>
                  </a:tcPr>
                </a:tc>
                <a:tc>
                  <a:txBody>
                    <a:bodyPr/>
                    <a:lstStyle/>
                    <a:p>
                      <a:pPr marL="0" algn="ctr" defTabSz="914400" rtl="0" eaLnBrk="1" fontAlgn="b" latinLnBrk="0" hangingPunct="1"/>
                      <a:r>
                        <a:rPr lang="en-US" sz="1200" b="0" i="0" u="none" strike="noStrike" kern="1200" dirty="0">
                          <a:solidFill>
                            <a:srgbClr val="000000"/>
                          </a:solidFill>
                          <a:effectLst/>
                          <a:latin typeface="+mn-lt"/>
                          <a:ea typeface="+mn-ea"/>
                          <a:cs typeface="+mn-cs"/>
                        </a:rPr>
                        <a:t>266</a:t>
                      </a:r>
                    </a:p>
                  </a:txBody>
                  <a:tcPr marL="0" marR="0" marT="0" marB="0" anchor="ctr">
                    <a:solidFill>
                      <a:srgbClr val="00AEC7">
                        <a:alpha val="20000"/>
                      </a:srgbClr>
                    </a:solidFill>
                  </a:tcPr>
                </a:tc>
                <a:tc>
                  <a:txBody>
                    <a:bodyPr/>
                    <a:lstStyle/>
                    <a:p>
                      <a:pPr marL="0" algn="ctr" defTabSz="914400" rtl="0" eaLnBrk="1" fontAlgn="b" latinLnBrk="0" hangingPunct="1"/>
                      <a:r>
                        <a:rPr lang="en-US" sz="1200" b="0" i="0" u="none" strike="noStrike" kern="1200" dirty="0">
                          <a:solidFill>
                            <a:srgbClr val="000000"/>
                          </a:solidFill>
                          <a:effectLst/>
                          <a:latin typeface="+mn-lt"/>
                          <a:ea typeface="+mn-ea"/>
                          <a:cs typeface="+mn-cs"/>
                        </a:rPr>
                        <a:t>311</a:t>
                      </a:r>
                    </a:p>
                  </a:txBody>
                  <a:tcPr marL="0" marR="0" marT="0" marB="0" anchor="ctr">
                    <a:solidFill>
                      <a:srgbClr val="00AEC7">
                        <a:alpha val="20000"/>
                      </a:srgbClr>
                    </a:solidFill>
                  </a:tcPr>
                </a:tc>
                <a:extLst>
                  <a:ext uri="{0D108BD9-81ED-4DB2-BD59-A6C34878D82A}">
                    <a16:rowId xmlns:a16="http://schemas.microsoft.com/office/drawing/2014/main" val="538862485"/>
                  </a:ext>
                </a:extLst>
              </a:tr>
            </a:tbl>
          </a:graphicData>
        </a:graphic>
      </p:graphicFrame>
    </p:spTree>
    <p:extLst>
      <p:ext uri="{BB962C8B-B14F-4D97-AF65-F5344CB8AC3E}">
        <p14:creationId xmlns:p14="http://schemas.microsoft.com/office/powerpoint/2010/main" val="2530647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A269B-057D-4BBE-BDED-71A9C911571D}"/>
              </a:ext>
            </a:extLst>
          </p:cNvPr>
          <p:cNvSpPr>
            <a:spLocks noGrp="1"/>
          </p:cNvSpPr>
          <p:nvPr>
            <p:ph type="title"/>
          </p:nvPr>
        </p:nvSpPr>
        <p:spPr/>
        <p:txBody>
          <a:bodyPr/>
          <a:lstStyle/>
          <a:p>
            <a:r>
              <a:rPr lang="en-US" sz="2400" dirty="0"/>
              <a:t>DVR Response Over Time</a:t>
            </a:r>
          </a:p>
        </p:txBody>
      </p:sp>
      <p:sp>
        <p:nvSpPr>
          <p:cNvPr id="4" name="Slide Number Placeholder 3">
            <a:extLst>
              <a:ext uri="{FF2B5EF4-FFF2-40B4-BE49-F238E27FC236}">
                <a16:creationId xmlns:a16="http://schemas.microsoft.com/office/drawing/2014/main" id="{72659FE7-0131-42D1-AAC1-F015C5D18448}"/>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3" name="TextBox 2">
            <a:extLst>
              <a:ext uri="{FF2B5EF4-FFF2-40B4-BE49-F238E27FC236}">
                <a16:creationId xmlns:a16="http://schemas.microsoft.com/office/drawing/2014/main" id="{A51D64A5-BA8E-43A4-ADF3-496B787FA423}"/>
              </a:ext>
            </a:extLst>
          </p:cNvPr>
          <p:cNvSpPr txBox="1"/>
          <p:nvPr/>
        </p:nvSpPr>
        <p:spPr>
          <a:xfrm>
            <a:off x="381000" y="4038600"/>
            <a:ext cx="8458200" cy="2031325"/>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tx2"/>
                </a:solidFill>
              </a:rPr>
              <a:t>Most of the SCADA-controlled DVR can respond within 15 minutes, but a small portion may take close to 4 hours to respond.</a:t>
            </a:r>
          </a:p>
          <a:p>
            <a:pPr marL="285750" indent="-285750">
              <a:buFont typeface="Arial" panose="020B0604020202020204" pitchFamily="34" charset="0"/>
              <a:buChar char="•"/>
            </a:pPr>
            <a:endParaRPr lang="en-US" sz="1600" dirty="0">
              <a:solidFill>
                <a:schemeClr val="tx2"/>
              </a:solidFill>
            </a:endParaRPr>
          </a:p>
          <a:p>
            <a:pPr marL="285750" indent="-285750">
              <a:buFont typeface="Arial" panose="020B0604020202020204" pitchFamily="34" charset="0"/>
              <a:buChar char="•"/>
            </a:pPr>
            <a:r>
              <a:rPr lang="en-US" dirty="0">
                <a:solidFill>
                  <a:schemeClr val="tx2"/>
                </a:solidFill>
              </a:rPr>
              <a:t>Majority of Manual DVR requires 2 hours or longer to implement.</a:t>
            </a:r>
          </a:p>
          <a:p>
            <a:pPr marL="285750" indent="-285750">
              <a:buFont typeface="Arial" panose="020B0604020202020204" pitchFamily="34" charset="0"/>
              <a:buChar char="•"/>
            </a:pPr>
            <a:endParaRPr lang="en-US" sz="1600" dirty="0">
              <a:solidFill>
                <a:schemeClr val="tx2"/>
              </a:solidFill>
            </a:endParaRPr>
          </a:p>
          <a:p>
            <a:pPr marL="285750" indent="-285750">
              <a:buFont typeface="Arial" panose="020B0604020202020204" pitchFamily="34" charset="0"/>
              <a:buChar char="•"/>
            </a:pPr>
            <a:r>
              <a:rPr lang="en-US" dirty="0">
                <a:solidFill>
                  <a:schemeClr val="tx2"/>
                </a:solidFill>
              </a:rPr>
              <a:t>More DVR are SCADA-controllable during winter than summer due to changes in load composition.</a:t>
            </a:r>
          </a:p>
        </p:txBody>
      </p:sp>
      <p:pic>
        <p:nvPicPr>
          <p:cNvPr id="6" name="Picture 5" descr="Chart, bar chart&#10;&#10;Description automatically generated">
            <a:extLst>
              <a:ext uri="{FF2B5EF4-FFF2-40B4-BE49-F238E27FC236}">
                <a16:creationId xmlns:a16="http://schemas.microsoft.com/office/drawing/2014/main" id="{3818EFD7-C26C-4D91-A25C-71840EC5E4A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0938" y="937245"/>
            <a:ext cx="4389162" cy="2926109"/>
          </a:xfrm>
          <a:prstGeom prst="rect">
            <a:avLst/>
          </a:prstGeom>
        </p:spPr>
      </p:pic>
      <p:pic>
        <p:nvPicPr>
          <p:cNvPr id="8" name="Picture 7" descr="Chart, bar chart&#10;&#10;Description automatically generated">
            <a:extLst>
              <a:ext uri="{FF2B5EF4-FFF2-40B4-BE49-F238E27FC236}">
                <a16:creationId xmlns:a16="http://schemas.microsoft.com/office/drawing/2014/main" id="{58740291-4545-40CE-A30E-C0CD521CFC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47483" y="937245"/>
            <a:ext cx="4389162" cy="2926109"/>
          </a:xfrm>
          <a:prstGeom prst="rect">
            <a:avLst/>
          </a:prstGeom>
        </p:spPr>
      </p:pic>
    </p:spTree>
    <p:extLst>
      <p:ext uri="{BB962C8B-B14F-4D97-AF65-F5344CB8AC3E}">
        <p14:creationId xmlns:p14="http://schemas.microsoft.com/office/powerpoint/2010/main" val="1950312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F7450-B384-482E-B9B2-F9790CD2F345}"/>
              </a:ext>
            </a:extLst>
          </p:cNvPr>
          <p:cNvSpPr>
            <a:spLocks noGrp="1"/>
          </p:cNvSpPr>
          <p:nvPr>
            <p:ph type="title"/>
          </p:nvPr>
        </p:nvSpPr>
        <p:spPr/>
        <p:txBody>
          <a:bodyPr/>
          <a:lstStyle/>
          <a:p>
            <a:r>
              <a:rPr lang="en-US" dirty="0"/>
              <a:t>Distribution Voltage Reduction (DVR)</a:t>
            </a:r>
            <a:endParaRPr lang="en-US" strike="sngStrike" dirty="0"/>
          </a:p>
        </p:txBody>
      </p:sp>
      <p:sp>
        <p:nvSpPr>
          <p:cNvPr id="4" name="Slide Number Placeholder 3">
            <a:extLst>
              <a:ext uri="{FF2B5EF4-FFF2-40B4-BE49-F238E27FC236}">
                <a16:creationId xmlns:a16="http://schemas.microsoft.com/office/drawing/2014/main" id="{3C8582A6-0C5F-49C7-8AB9-4F19C8FB276C}"/>
              </a:ext>
            </a:extLst>
          </p:cNvPr>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6" name="Table 5">
            <a:extLst>
              <a:ext uri="{FF2B5EF4-FFF2-40B4-BE49-F238E27FC236}">
                <a16:creationId xmlns:a16="http://schemas.microsoft.com/office/drawing/2014/main" id="{9EC16CF6-842D-480E-8889-FF724545CFA7}"/>
              </a:ext>
            </a:extLst>
          </p:cNvPr>
          <p:cNvGraphicFramePr>
            <a:graphicFrameLocks/>
          </p:cNvGraphicFramePr>
          <p:nvPr>
            <p:extLst>
              <p:ext uri="{D42A27DB-BD31-4B8C-83A1-F6EECF244321}">
                <p14:modId xmlns:p14="http://schemas.microsoft.com/office/powerpoint/2010/main" val="1718271202"/>
              </p:ext>
            </p:extLst>
          </p:nvPr>
        </p:nvGraphicFramePr>
        <p:xfrm>
          <a:off x="2935224" y="4495800"/>
          <a:ext cx="3273552" cy="1280160"/>
        </p:xfrm>
        <a:graphic>
          <a:graphicData uri="http://schemas.openxmlformats.org/drawingml/2006/table">
            <a:tbl>
              <a:tblPr firstRow="1" bandRow="1">
                <a:tableStyleId>{5C22544A-7EE6-4342-B048-85BDC9FD1C3A}</a:tableStyleId>
              </a:tblPr>
              <a:tblGrid>
                <a:gridCol w="1597152">
                  <a:extLst>
                    <a:ext uri="{9D8B030D-6E8A-4147-A177-3AD203B41FA5}">
                      <a16:colId xmlns:a16="http://schemas.microsoft.com/office/drawing/2014/main" val="4252984861"/>
                    </a:ext>
                  </a:extLst>
                </a:gridCol>
                <a:gridCol w="1676400">
                  <a:extLst>
                    <a:ext uri="{9D8B030D-6E8A-4147-A177-3AD203B41FA5}">
                      <a16:colId xmlns:a16="http://schemas.microsoft.com/office/drawing/2014/main" val="2949527074"/>
                    </a:ext>
                  </a:extLst>
                </a:gridCol>
              </a:tblGrid>
              <a:tr h="370840">
                <a:tc>
                  <a:txBody>
                    <a:bodyPr/>
                    <a:lstStyle/>
                    <a:p>
                      <a:r>
                        <a:rPr lang="en-US" sz="1200" dirty="0"/>
                        <a:t>Voltage Reduction </a:t>
                      </a:r>
                    </a:p>
                    <a:p>
                      <a:r>
                        <a:rPr lang="en-US" sz="1200" dirty="0"/>
                        <a:t>Percentage</a:t>
                      </a:r>
                    </a:p>
                  </a:txBody>
                  <a:tcPr/>
                </a:tc>
                <a:tc>
                  <a:txBody>
                    <a:bodyPr/>
                    <a:lstStyle/>
                    <a:p>
                      <a:r>
                        <a:rPr lang="en-US" sz="1200" dirty="0"/>
                        <a:t>DVR Response </a:t>
                      </a:r>
                    </a:p>
                    <a:p>
                      <a:r>
                        <a:rPr lang="en-US" sz="1200" dirty="0"/>
                        <a:t>(Load Reduction %)</a:t>
                      </a:r>
                    </a:p>
                  </a:txBody>
                  <a:tcPr/>
                </a:tc>
                <a:extLst>
                  <a:ext uri="{0D108BD9-81ED-4DB2-BD59-A6C34878D82A}">
                    <a16:rowId xmlns:a16="http://schemas.microsoft.com/office/drawing/2014/main" val="525860862"/>
                  </a:ext>
                </a:extLst>
              </a:tr>
              <a:tr h="0">
                <a:tc>
                  <a:txBody>
                    <a:bodyPr/>
                    <a:lstStyle/>
                    <a:p>
                      <a:r>
                        <a:rPr lang="en-US" sz="1200" dirty="0"/>
                        <a:t>At 1%</a:t>
                      </a:r>
                    </a:p>
                  </a:txBody>
                  <a:tcPr/>
                </a:tc>
                <a:tc>
                  <a:txBody>
                    <a:bodyPr/>
                    <a:lstStyle/>
                    <a:p>
                      <a:r>
                        <a:rPr lang="en-US" sz="1200" dirty="0"/>
                        <a:t>&lt;1%</a:t>
                      </a:r>
                    </a:p>
                  </a:txBody>
                  <a:tcPr/>
                </a:tc>
                <a:extLst>
                  <a:ext uri="{0D108BD9-81ED-4DB2-BD59-A6C34878D82A}">
                    <a16:rowId xmlns:a16="http://schemas.microsoft.com/office/drawing/2014/main" val="1477920299"/>
                  </a:ext>
                </a:extLst>
              </a:tr>
              <a:tr h="0">
                <a:tc>
                  <a:txBody>
                    <a:bodyPr/>
                    <a:lstStyle/>
                    <a:p>
                      <a:r>
                        <a:rPr lang="en-US" sz="1200" dirty="0"/>
                        <a:t>At 2.5%</a:t>
                      </a:r>
                    </a:p>
                  </a:txBody>
                  <a:tcPr/>
                </a:tc>
                <a:tc>
                  <a:txBody>
                    <a:bodyPr/>
                    <a:lstStyle/>
                    <a:p>
                      <a:r>
                        <a:rPr lang="en-US" sz="1200" dirty="0"/>
                        <a:t>1-2%</a:t>
                      </a:r>
                    </a:p>
                  </a:txBody>
                  <a:tcPr/>
                </a:tc>
                <a:extLst>
                  <a:ext uri="{0D108BD9-81ED-4DB2-BD59-A6C34878D82A}">
                    <a16:rowId xmlns:a16="http://schemas.microsoft.com/office/drawing/2014/main" val="2721452219"/>
                  </a:ext>
                </a:extLst>
              </a:tr>
              <a:tr h="0">
                <a:tc>
                  <a:txBody>
                    <a:bodyPr/>
                    <a:lstStyle/>
                    <a:p>
                      <a:r>
                        <a:rPr lang="en-US" sz="1200" dirty="0"/>
                        <a:t>At 5.0%</a:t>
                      </a:r>
                    </a:p>
                  </a:txBody>
                  <a:tcPr/>
                </a:tc>
                <a:tc>
                  <a:txBody>
                    <a:bodyPr/>
                    <a:lstStyle/>
                    <a:p>
                      <a:r>
                        <a:rPr lang="en-US" sz="1200" dirty="0"/>
                        <a:t>2-3%</a:t>
                      </a:r>
                    </a:p>
                  </a:txBody>
                  <a:tcPr/>
                </a:tc>
                <a:extLst>
                  <a:ext uri="{0D108BD9-81ED-4DB2-BD59-A6C34878D82A}">
                    <a16:rowId xmlns:a16="http://schemas.microsoft.com/office/drawing/2014/main" val="1503167162"/>
                  </a:ext>
                </a:extLst>
              </a:tr>
            </a:tbl>
          </a:graphicData>
        </a:graphic>
      </p:graphicFrame>
      <p:sp>
        <p:nvSpPr>
          <p:cNvPr id="8" name="Content Placeholder 7">
            <a:extLst>
              <a:ext uri="{FF2B5EF4-FFF2-40B4-BE49-F238E27FC236}">
                <a16:creationId xmlns:a16="http://schemas.microsoft.com/office/drawing/2014/main" id="{7B4338E5-B6B9-4026-8C64-6189FB233D18}"/>
              </a:ext>
            </a:extLst>
          </p:cNvPr>
          <p:cNvSpPr>
            <a:spLocks noGrp="1"/>
          </p:cNvSpPr>
          <p:nvPr>
            <p:ph idx="1"/>
          </p:nvPr>
        </p:nvSpPr>
        <p:spPr>
          <a:xfrm>
            <a:off x="304800" y="990601"/>
            <a:ext cx="8458200" cy="3733799"/>
          </a:xfrm>
        </p:spPr>
        <p:txBody>
          <a:bodyPr/>
          <a:lstStyle/>
          <a:p>
            <a:pPr marL="285750" indent="-285750">
              <a:buFont typeface="Arial" panose="020B0604020202020204" pitchFamily="34" charset="0"/>
              <a:buChar char="•"/>
            </a:pPr>
            <a:r>
              <a:rPr lang="en-US" sz="2000" dirty="0">
                <a:solidFill>
                  <a:schemeClr val="tx2"/>
                </a:solidFill>
              </a:rPr>
              <a:t>7 out of 21 Transmission Operators (TOs) have DVR.</a:t>
            </a:r>
          </a:p>
          <a:p>
            <a:pPr marL="285750" indent="-285750">
              <a:buFont typeface="Arial" panose="020B0604020202020204" pitchFamily="34" charset="0"/>
              <a:buChar char="•"/>
            </a:pPr>
            <a:endParaRPr lang="en-US" sz="1600" dirty="0">
              <a:solidFill>
                <a:schemeClr val="tx2"/>
              </a:solidFill>
            </a:endParaRPr>
          </a:p>
          <a:p>
            <a:pPr marL="285750" indent="-285750">
              <a:buFont typeface="Arial" panose="020B0604020202020204" pitchFamily="34" charset="0"/>
              <a:buChar char="•"/>
            </a:pPr>
            <a:r>
              <a:rPr lang="en-US" sz="2000" dirty="0">
                <a:solidFill>
                  <a:schemeClr val="tx2"/>
                </a:solidFill>
              </a:rPr>
              <a:t>Some TOs do not have DVR to implement in response to ERCOT instruction, but continuously uses the Volt/Var optimization program.</a:t>
            </a:r>
          </a:p>
          <a:p>
            <a:pPr marL="285750" indent="-285750">
              <a:buFont typeface="Arial" panose="020B0604020202020204" pitchFamily="34" charset="0"/>
              <a:buChar char="•"/>
            </a:pPr>
            <a:endParaRPr lang="en-US" sz="1600" dirty="0">
              <a:solidFill>
                <a:schemeClr val="tx2"/>
              </a:solidFill>
            </a:endParaRPr>
          </a:p>
          <a:p>
            <a:pPr marL="285750" indent="-285750">
              <a:buFont typeface="Arial" panose="020B0604020202020204" pitchFamily="34" charset="0"/>
              <a:buChar char="•"/>
            </a:pPr>
            <a:r>
              <a:rPr lang="en-US" sz="2000" dirty="0"/>
              <a:t>One</a:t>
            </a:r>
            <a:r>
              <a:rPr lang="en-US" sz="2000" dirty="0">
                <a:solidFill>
                  <a:schemeClr val="tx2"/>
                </a:solidFill>
              </a:rPr>
              <a:t> TO implements DVR only during summer.</a:t>
            </a:r>
          </a:p>
          <a:p>
            <a:pPr marL="285750" indent="-285750">
              <a:buFont typeface="Arial" panose="020B0604020202020204" pitchFamily="34" charset="0"/>
              <a:buChar char="•"/>
            </a:pPr>
            <a:endParaRPr lang="en-US" sz="1600" dirty="0">
              <a:solidFill>
                <a:schemeClr val="tx2"/>
              </a:solidFill>
            </a:endParaRPr>
          </a:p>
          <a:p>
            <a:pPr marL="285750" indent="-285750">
              <a:buFont typeface="Arial" panose="020B0604020202020204" pitchFamily="34" charset="0"/>
              <a:buChar char="•"/>
            </a:pPr>
            <a:r>
              <a:rPr lang="en-US" sz="2000" dirty="0">
                <a:solidFill>
                  <a:schemeClr val="tx2"/>
                </a:solidFill>
              </a:rPr>
              <a:t>Maximum DVR duration typically ranges from 15 minutes to 4 hours.</a:t>
            </a:r>
          </a:p>
          <a:p>
            <a:pPr marL="285750" indent="-285750">
              <a:buFont typeface="Arial" panose="020B0604020202020204" pitchFamily="34" charset="0"/>
              <a:buChar char="•"/>
            </a:pPr>
            <a:endParaRPr lang="en-US" sz="1600" dirty="0">
              <a:solidFill>
                <a:schemeClr val="tx2"/>
              </a:solidFill>
            </a:endParaRPr>
          </a:p>
          <a:p>
            <a:pPr marL="285750" indent="-285750">
              <a:buFont typeface="Arial" panose="020B0604020202020204" pitchFamily="34" charset="0"/>
              <a:buChar char="•"/>
            </a:pPr>
            <a:r>
              <a:rPr lang="en-US" sz="2000" dirty="0">
                <a:solidFill>
                  <a:schemeClr val="tx2"/>
                </a:solidFill>
              </a:rPr>
              <a:t>Typical response for TOs with the DVR program:</a:t>
            </a:r>
          </a:p>
        </p:txBody>
      </p:sp>
    </p:spTree>
    <p:extLst>
      <p:ext uri="{BB962C8B-B14F-4D97-AF65-F5344CB8AC3E}">
        <p14:creationId xmlns:p14="http://schemas.microsoft.com/office/powerpoint/2010/main" val="3984589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0380"/>
          </a:xfrm>
        </p:spPr>
        <p:txBody>
          <a:bodyPr/>
          <a:lstStyle/>
          <a:p>
            <a:r>
              <a:rPr lang="en-US" sz="2400" b="1" dirty="0">
                <a:solidFill>
                  <a:schemeClr val="accent1"/>
                </a:solidFill>
              </a:rPr>
              <a:t>Distribution Voltage Reduction </a:t>
            </a:r>
            <a:r>
              <a:rPr lang="en-US" sz="2400" b="1" dirty="0"/>
              <a:t>Implementation</a:t>
            </a:r>
            <a:r>
              <a:rPr lang="en-US" sz="2400" b="1" dirty="0">
                <a:solidFill>
                  <a:schemeClr val="accent1"/>
                </a:solidFill>
              </a:rPr>
              <a:t> Factors</a:t>
            </a:r>
          </a:p>
        </p:txBody>
      </p:sp>
      <p:sp>
        <p:nvSpPr>
          <p:cNvPr id="3" name="Content Placeholder 2"/>
          <p:cNvSpPr>
            <a:spLocks noGrp="1"/>
          </p:cNvSpPr>
          <p:nvPr>
            <p:ph idx="1"/>
          </p:nvPr>
        </p:nvSpPr>
        <p:spPr>
          <a:xfrm>
            <a:off x="304800" y="838200"/>
            <a:ext cx="8534400" cy="5029200"/>
          </a:xfrm>
        </p:spPr>
        <p:txBody>
          <a:bodyPr/>
          <a:lstStyle/>
          <a:p>
            <a:pPr>
              <a:lnSpc>
                <a:spcPct val="150000"/>
              </a:lnSpc>
            </a:pPr>
            <a:r>
              <a:rPr lang="en-US" sz="2000" dirty="0"/>
              <a:t>Load Composition. DVR Capability may increase as the portion of:</a:t>
            </a:r>
          </a:p>
          <a:p>
            <a:pPr lvl="1">
              <a:lnSpc>
                <a:spcPct val="150000"/>
              </a:lnSpc>
            </a:pPr>
            <a:r>
              <a:rPr lang="en-US" sz="1800" dirty="0"/>
              <a:t>Resistive Load (lights, heaters) increases</a:t>
            </a:r>
          </a:p>
          <a:p>
            <a:pPr lvl="1">
              <a:lnSpc>
                <a:spcPct val="150000"/>
              </a:lnSpc>
            </a:pPr>
            <a:r>
              <a:rPr lang="en-US" sz="1800" dirty="0"/>
              <a:t>Industrial and Transmission Load decreases. Most of these loads are excluded from the DVR program.</a:t>
            </a:r>
          </a:p>
          <a:p>
            <a:pPr marL="457200" lvl="1" indent="0">
              <a:lnSpc>
                <a:spcPct val="150000"/>
              </a:lnSpc>
              <a:buNone/>
            </a:pPr>
            <a:endParaRPr lang="en-US" sz="1600" dirty="0"/>
          </a:p>
          <a:p>
            <a:pPr>
              <a:lnSpc>
                <a:spcPct val="150000"/>
              </a:lnSpc>
            </a:pPr>
            <a:r>
              <a:rPr lang="en-US" sz="2000" dirty="0"/>
              <a:t>System Topology: Long radial lines reduce DVR Capability.</a:t>
            </a:r>
          </a:p>
          <a:p>
            <a:pPr>
              <a:lnSpc>
                <a:spcPct val="150000"/>
              </a:lnSpc>
            </a:pPr>
            <a:endParaRPr lang="en-US" sz="1600" dirty="0"/>
          </a:p>
          <a:p>
            <a:pPr>
              <a:lnSpc>
                <a:spcPct val="150000"/>
              </a:lnSpc>
            </a:pPr>
            <a:r>
              <a:rPr lang="en-US" sz="2000" dirty="0"/>
              <a:t>Distributed Generation (DG) Penetration: Currently, TDSPs require DGs to operate at a unity power factor which decreases DGs’ MW output when voltage decreases. Some entities are working toward setting voltage setpoint instructions for DGs.</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2331885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7EBE4-ED2A-4DD5-AEA5-3096DB6874CD}"/>
              </a:ext>
            </a:extLst>
          </p:cNvPr>
          <p:cNvSpPr>
            <a:spLocks noGrp="1"/>
          </p:cNvSpPr>
          <p:nvPr>
            <p:ph type="title"/>
          </p:nvPr>
        </p:nvSpPr>
        <p:spPr/>
        <p:txBody>
          <a:bodyPr/>
          <a:lstStyle/>
          <a:p>
            <a:r>
              <a:rPr lang="en-US" dirty="0"/>
              <a:t>Barriers to Increase DVR with SCADA Control</a:t>
            </a:r>
          </a:p>
        </p:txBody>
      </p:sp>
      <p:sp>
        <p:nvSpPr>
          <p:cNvPr id="3" name="Content Placeholder 2">
            <a:extLst>
              <a:ext uri="{FF2B5EF4-FFF2-40B4-BE49-F238E27FC236}">
                <a16:creationId xmlns:a16="http://schemas.microsoft.com/office/drawing/2014/main" id="{1368736F-B9A4-4656-97B0-397DFD5C34EC}"/>
              </a:ext>
            </a:extLst>
          </p:cNvPr>
          <p:cNvSpPr>
            <a:spLocks noGrp="1"/>
          </p:cNvSpPr>
          <p:nvPr>
            <p:ph idx="1"/>
          </p:nvPr>
        </p:nvSpPr>
        <p:spPr/>
        <p:txBody>
          <a:bodyPr/>
          <a:lstStyle/>
          <a:p>
            <a:r>
              <a:rPr lang="en-US" sz="2400" dirty="0"/>
              <a:t>Requires additional communication equipment and control updates.</a:t>
            </a:r>
          </a:p>
          <a:p>
            <a:pPr lvl="1"/>
            <a:r>
              <a:rPr lang="en-US" sz="2200" dirty="0"/>
              <a:t>Multi-year, multi-million-dollar investment.</a:t>
            </a:r>
          </a:p>
          <a:p>
            <a:endParaRPr lang="en-US" sz="1600" dirty="0"/>
          </a:p>
          <a:p>
            <a:r>
              <a:rPr lang="en-US" sz="2400" dirty="0"/>
              <a:t>Some RFI responses questioned the estimated benefits vs. cost.</a:t>
            </a:r>
          </a:p>
          <a:p>
            <a:endParaRPr lang="en-US" sz="1600" dirty="0"/>
          </a:p>
          <a:p>
            <a:r>
              <a:rPr lang="en-US" sz="2400" dirty="0"/>
              <a:t>Physical Limitations:</a:t>
            </a:r>
          </a:p>
          <a:p>
            <a:pPr lvl="1"/>
            <a:r>
              <a:rPr lang="en-US" sz="2000" dirty="0"/>
              <a:t>Existing Transformers’ Capability.</a:t>
            </a:r>
          </a:p>
          <a:p>
            <a:pPr lvl="1"/>
            <a:r>
              <a:rPr lang="en-US" sz="2000" dirty="0"/>
              <a:t>Maintaining Voltage Limits especially for long radial circuits to prevent equipment damage.</a:t>
            </a:r>
          </a:p>
        </p:txBody>
      </p:sp>
      <p:sp>
        <p:nvSpPr>
          <p:cNvPr id="4" name="Slide Number Placeholder 3">
            <a:extLst>
              <a:ext uri="{FF2B5EF4-FFF2-40B4-BE49-F238E27FC236}">
                <a16:creationId xmlns:a16="http://schemas.microsoft.com/office/drawing/2014/main" id="{AD87173A-8264-4719-BCCE-B14A0CC8A8B2}"/>
              </a:ext>
            </a:extLst>
          </p:cNvPr>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79283509"/>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microsoft.com/office/infopath/2007/PartnerControls"/>
    <ds:schemaRef ds:uri="http://www.w3.org/XML/1998/namespace"/>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purl.org/dc/terms/"/>
    <ds:schemaRef ds:uri="http://purl.org/dc/dcmitype/"/>
    <ds:schemaRef ds:uri="c34af464-7aa1-4edd-9be4-83dffc1cb926"/>
  </ds:schemaRefs>
</ds:datastoreItem>
</file>

<file path=customXml/itemProps3.xml><?xml version="1.0" encoding="utf-8"?>
<ds:datastoreItem xmlns:ds="http://schemas.openxmlformats.org/officeDocument/2006/customXml" ds:itemID="{77E0E9CE-1157-4D30-A1B5-1430F538F6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3019</TotalTime>
  <Words>573</Words>
  <Application>Microsoft Office PowerPoint</Application>
  <PresentationFormat>On-screen Show (4:3)</PresentationFormat>
  <Paragraphs>117</Paragraphs>
  <Slides>7</Slides>
  <Notes>4</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Calibri</vt:lpstr>
      <vt:lpstr>Courier New</vt:lpstr>
      <vt:lpstr>1_Custom Design</vt:lpstr>
      <vt:lpstr>Office Theme</vt:lpstr>
      <vt:lpstr>PowerPoint Presentation</vt:lpstr>
      <vt:lpstr>Disclaimer</vt:lpstr>
      <vt:lpstr>ERCOT Distribution Voltage Reduction (DVR) Capability</vt:lpstr>
      <vt:lpstr>DVR Response Over Time</vt:lpstr>
      <vt:lpstr>Distribution Voltage Reduction (DVR)</vt:lpstr>
      <vt:lpstr>Distribution Voltage Reduction Implementation Factors</vt:lpstr>
      <vt:lpstr>Barriers to Increase DVR with SCADA Control</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Lee, Alex</cp:lastModifiedBy>
  <cp:revision>148</cp:revision>
  <cp:lastPrinted>2016-01-21T20:53:15Z</cp:lastPrinted>
  <dcterms:created xsi:type="dcterms:W3CDTF">2016-01-21T15:20:31Z</dcterms:created>
  <dcterms:modified xsi:type="dcterms:W3CDTF">2022-03-23T16:43:10Z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