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67" r:id="rId7"/>
    <p:sldId id="272" r:id="rId8"/>
    <p:sldId id="273" r:id="rId9"/>
    <p:sldId id="266" r:id="rId10"/>
    <p:sldId id="27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22" autoAdjust="0"/>
  </p:normalViewPr>
  <p:slideViewPr>
    <p:cSldViewPr showGuides="1">
      <p:cViewPr varScale="1">
        <p:scale>
          <a:sx n="84" d="100"/>
          <a:sy n="84" d="100"/>
        </p:scale>
        <p:origin x="1593" y="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695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664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695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664 MW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2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 and NOIE breakdown: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Competitive: 803 MW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/>
              <a:t>NOIE: 677 MW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i="0" dirty="0">
              <a:solidFill>
                <a:srgbClr val="FFFFFF"/>
              </a:solidFill>
              <a:effectLst/>
              <a:latin typeface="Segoe UI" panose="020B0502040204020203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="0" i="0" dirty="0">
                <a:solidFill>
                  <a:srgbClr val="FFFFFF"/>
                </a:solidFill>
                <a:effectLst/>
                <a:latin typeface="Segoe UI" panose="020B0502040204020203" pitchFamily="34" charset="0"/>
              </a:rPr>
              <a:t>For the quarterly report, NOIE capacity below 50 kW only includes information from NOIEs that have more than two MW of aggregate capacity from those 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The negative numbers are due to data corrections by NOIEs and updates to the DG records submitted by TSPs for competitive areas.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59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3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Unregistered Distributed Generation Report:</a:t>
            </a:r>
          </a:p>
          <a:p>
            <a:r>
              <a:rPr lang="en-US" sz="2800" b="1" dirty="0"/>
              <a:t>2021 Annual Report</a:t>
            </a:r>
          </a:p>
          <a:p>
            <a:r>
              <a:rPr lang="en-US" sz="2800" b="1" dirty="0"/>
              <a:t>2022 Q1 Update</a:t>
            </a:r>
          </a:p>
          <a:p>
            <a:endParaRPr lang="en-US" dirty="0"/>
          </a:p>
          <a:p>
            <a:r>
              <a:rPr lang="en-US" dirty="0"/>
              <a:t>Resource Adequacy</a:t>
            </a:r>
          </a:p>
          <a:p>
            <a:endParaRPr lang="en-US" dirty="0"/>
          </a:p>
          <a:p>
            <a:r>
              <a:rPr lang="en-US" dirty="0"/>
              <a:t>5/4/2022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2021 Annual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53335" y="6131058"/>
            <a:ext cx="4785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28F8B1-8F43-4479-AA6D-8809460C3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24" y="1371600"/>
            <a:ext cx="8845354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1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Annual Unregistered DG Growth Comparison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C74D44-2ECA-4FA3-9F90-8D4A82C6298F}"/>
              </a:ext>
            </a:extLst>
          </p:cNvPr>
          <p:cNvSpPr txBox="1"/>
          <p:nvPr/>
        </p:nvSpPr>
        <p:spPr>
          <a:xfrm>
            <a:off x="381000" y="5391834"/>
            <a:ext cx="807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Competitive TDSP data: Same as 2021Q4 quarterly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NOIE data: All NOIEs required to report all capacity in annual report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5889EC-EE49-466C-B87D-C17BA3A94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" y="1110344"/>
            <a:ext cx="9139112" cy="396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27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2022 Q1 Unregistered Distributed Generation Report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04D583-04CF-4510-A6CA-9A7BAEF61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773" y="1439186"/>
            <a:ext cx="8706094" cy="442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49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198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2021 </a:t>
            </a:r>
            <a:r>
              <a:rPr lang="en-US" dirty="0"/>
              <a:t>Q4 → 2022 Q1 </a:t>
            </a:r>
            <a:r>
              <a:rPr lang="en-US" b="1" dirty="0">
                <a:solidFill>
                  <a:schemeClr val="accent1"/>
                </a:solidFill>
              </a:rPr>
              <a:t>Change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8E057-9AE6-4BFE-8714-688BAD7414DD}"/>
              </a:ext>
            </a:extLst>
          </p:cNvPr>
          <p:cNvSpPr txBox="1"/>
          <p:nvPr/>
        </p:nvSpPr>
        <p:spPr>
          <a:xfrm>
            <a:off x="4114800" y="6130261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Totals may not match the sum of their columns/rows due to rounding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93B94A-1C4D-4AFB-8D51-BD8510469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45" y="1447800"/>
            <a:ext cx="8716707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97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Unregistered DG Growth: 2016-Q2* to 2022-Q1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* 2016-Q2 was the first report published after implementation of report changes per NPRR794/COPMGR044</a:t>
            </a:r>
          </a:p>
          <a:p>
            <a:r>
              <a:rPr lang="en-US" sz="1100" b="1" dirty="0"/>
              <a:t>** 2019-Q3 was the first report published after implementation of report changes per NPRR891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278A05-E0FA-43B6-ABCF-060214CA8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694" y="945067"/>
            <a:ext cx="6557506" cy="4769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3300" y="3013501"/>
            <a:ext cx="1371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/>
              <a:t>Large increase due to reporting requirement  change** </a:t>
            </a:r>
          </a:p>
        </p:txBody>
      </p:sp>
    </p:spTree>
    <p:extLst>
      <p:ext uri="{BB962C8B-B14F-4D97-AF65-F5344CB8AC3E}">
        <p14:creationId xmlns:p14="http://schemas.microsoft.com/office/powerpoint/2010/main" val="41786124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2458</TotalTime>
  <Words>248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1_Custom Design</vt:lpstr>
      <vt:lpstr>Office Theme</vt:lpstr>
      <vt:lpstr>PowerPoint Presentation</vt:lpstr>
      <vt:lpstr>2021 Annual Unregistered Distributed Generation Report</vt:lpstr>
      <vt:lpstr>Annual Unregistered DG Growth Comparison</vt:lpstr>
      <vt:lpstr>2022 Q1 Unregistered Distributed Generation Report</vt:lpstr>
      <vt:lpstr>2021 Q4 → 2022 Q1 Change </vt:lpstr>
      <vt:lpstr>Unregistered DG Growth: 2016-Q2* to 2022-Q1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Khodabakhsh, Fred</cp:lastModifiedBy>
  <cp:revision>150</cp:revision>
  <cp:lastPrinted>2016-01-21T20:53:15Z</cp:lastPrinted>
  <dcterms:created xsi:type="dcterms:W3CDTF">2016-01-21T15:20:31Z</dcterms:created>
  <dcterms:modified xsi:type="dcterms:W3CDTF">2022-04-27T14:57:41Z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