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3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int, Alison" initials="FA" lastIdx="3" clrIdx="0">
    <p:extLst>
      <p:ext uri="{19B8F6BF-5375-455C-9EA6-DF929625EA0E}">
        <p15:presenceInfo xmlns:p15="http://schemas.microsoft.com/office/powerpoint/2012/main" userId="S::Alison.Flint@ercot.com::085ae9e8-1b33-422a-abe4-8a5e0655281e" providerId="AD"/>
      </p:ext>
    </p:extLst>
  </p:cmAuthor>
  <p:cmAuthor id="2" name="Lee, Alex" initials="LA" lastIdx="10" clrIdx="1">
    <p:extLst>
      <p:ext uri="{19B8F6BF-5375-455C-9EA6-DF929625EA0E}">
        <p15:presenceInfo xmlns:p15="http://schemas.microsoft.com/office/powerpoint/2012/main" userId="S::Alex.Lee@ercot.com::e5e9e365-afbe-44ad-87a8-74a5a714bd1d" providerId="AD"/>
      </p:ext>
    </p:extLst>
  </p:cmAuthor>
  <p:cmAuthor id="3" name="Freddy G." initials="A" lastIdx="8" clrIdx="2">
    <p:extLst>
      <p:ext uri="{19B8F6BF-5375-455C-9EA6-DF929625EA0E}">
        <p15:presenceInfo xmlns:p15="http://schemas.microsoft.com/office/powerpoint/2012/main" userId="Freddy G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3" autoAdjust="0"/>
    <p:restoredTop sz="92276" autoAdjust="0"/>
  </p:normalViewPr>
  <p:slideViewPr>
    <p:cSldViewPr showGuides="1">
      <p:cViewPr varScale="1">
        <p:scale>
          <a:sx n="107" d="100"/>
          <a:sy n="107" d="100"/>
        </p:scale>
        <p:origin x="12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59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90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8100" y="66117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4/18/VRTF_Final_Report__07142014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029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Distribution Voltage Reduction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Alex Lee</a:t>
            </a:r>
          </a:p>
          <a:p>
            <a:r>
              <a:rPr lang="en-US" dirty="0">
                <a:solidFill>
                  <a:schemeClr val="tx2"/>
                </a:solidFill>
              </a:rPr>
              <a:t>ERCOT Grid Analysis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ROS Meeting</a:t>
            </a:r>
          </a:p>
          <a:p>
            <a:r>
              <a:rPr lang="en-US" dirty="0">
                <a:solidFill>
                  <a:schemeClr val="tx2"/>
                </a:solidFill>
              </a:rPr>
              <a:t>May 5,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NPRR 1105 allows ERCOT to direct deployment of distribution voltage reduction measures prior to entering Energy Emergency Alert (EEA).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Approved in December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ERCOT Operating Procedures – Transmission and Security Desk Section 4.8.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B595C1-2B74-4408-A13B-711932E24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381" y="3191181"/>
            <a:ext cx="7495238" cy="2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57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A269B-057D-4BBE-BDED-71A9C9115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Voltage Reduction (DVR) Capability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59FE7-0131-42D1-AAC1-F015C5D18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1D64A5-BA8E-43A4-ADF3-496B787FA423}"/>
              </a:ext>
            </a:extLst>
          </p:cNvPr>
          <p:cNvSpPr txBox="1"/>
          <p:nvPr/>
        </p:nvSpPr>
        <p:spPr>
          <a:xfrm>
            <a:off x="146921" y="28194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Benefit of DVR is less than 1% of ERCOT System Load.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Less than 30% of ERCOT System Load has existing, in-service DVR.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Benefit of DVR is slightly higher in winter than summer. Better response from resistive load.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Benefit of DVR may have minimal decay at least up to 6 hours.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Limited tests performed by four TDSPs in 2014.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Depends on specific load characteristics and outliers did exist.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hlinkClick r:id="rId3"/>
              </a:rPr>
              <a:t>https://www.ercot.com/files/docs/2022/04/18/VRTF_Final_Report__07142014.doc</a:t>
            </a: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7B77EC5-F90E-4CC7-9C9F-6B4DF3BE1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393153"/>
              </p:ext>
            </p:extLst>
          </p:nvPr>
        </p:nvGraphicFramePr>
        <p:xfrm>
          <a:off x="304799" y="990600"/>
          <a:ext cx="8534402" cy="153955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125452">
                  <a:extLst>
                    <a:ext uri="{9D8B030D-6E8A-4147-A177-3AD203B41FA5}">
                      <a16:colId xmlns:a16="http://schemas.microsoft.com/office/drawing/2014/main" val="260637843"/>
                    </a:ext>
                  </a:extLst>
                </a:gridCol>
                <a:gridCol w="724024">
                  <a:extLst>
                    <a:ext uri="{9D8B030D-6E8A-4147-A177-3AD203B41FA5}">
                      <a16:colId xmlns:a16="http://schemas.microsoft.com/office/drawing/2014/main" val="3385130351"/>
                    </a:ext>
                  </a:extLst>
                </a:gridCol>
                <a:gridCol w="724024">
                  <a:extLst>
                    <a:ext uri="{9D8B030D-6E8A-4147-A177-3AD203B41FA5}">
                      <a16:colId xmlns:a16="http://schemas.microsoft.com/office/drawing/2014/main" val="467502137"/>
                    </a:ext>
                  </a:extLst>
                </a:gridCol>
                <a:gridCol w="724024">
                  <a:extLst>
                    <a:ext uri="{9D8B030D-6E8A-4147-A177-3AD203B41FA5}">
                      <a16:colId xmlns:a16="http://schemas.microsoft.com/office/drawing/2014/main" val="2094683386"/>
                    </a:ext>
                  </a:extLst>
                </a:gridCol>
                <a:gridCol w="690518">
                  <a:extLst>
                    <a:ext uri="{9D8B030D-6E8A-4147-A177-3AD203B41FA5}">
                      <a16:colId xmlns:a16="http://schemas.microsoft.com/office/drawing/2014/main" val="2846588794"/>
                    </a:ext>
                  </a:extLst>
                </a:gridCol>
                <a:gridCol w="773180">
                  <a:extLst>
                    <a:ext uri="{9D8B030D-6E8A-4147-A177-3AD203B41FA5}">
                      <a16:colId xmlns:a16="http://schemas.microsoft.com/office/drawing/2014/main" val="4105859621"/>
                    </a:ext>
                  </a:extLst>
                </a:gridCol>
                <a:gridCol w="773180">
                  <a:extLst>
                    <a:ext uri="{9D8B030D-6E8A-4147-A177-3AD203B41FA5}">
                      <a16:colId xmlns:a16="http://schemas.microsoft.com/office/drawing/2014/main" val="673186416"/>
                    </a:ext>
                  </a:extLst>
                </a:gridCol>
              </a:tblGrid>
              <a:tr h="263317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System Load MW (Summer)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Summer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Load MW (Winter)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Load MW (Winter)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96755"/>
                  </a:ext>
                </a:extLst>
              </a:tr>
              <a:tr h="263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ERCOT System Load (MW)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0" marT="0" marB="0" anchor="ctr"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60,000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70,000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80,000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65,000 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75,000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13279"/>
                  </a:ext>
                </a:extLst>
              </a:tr>
              <a:tr h="263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Estimated Total MW Reduction From DVR</a:t>
                      </a:r>
                    </a:p>
                  </a:txBody>
                  <a:tcPr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EC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166257"/>
                  </a:ext>
                </a:extLst>
              </a:tr>
              <a:tr h="26192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6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SCADA Controlled (MW)</a:t>
                      </a:r>
                    </a:p>
                  </a:txBody>
                  <a:tcPr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193 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243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298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298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363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765487"/>
                  </a:ext>
                </a:extLst>
              </a:tr>
              <a:tr h="263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ii) Manual (MW)</a:t>
                      </a:r>
                    </a:p>
                  </a:txBody>
                  <a:tcPr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311</a:t>
                      </a:r>
                    </a:p>
                  </a:txBody>
                  <a:tcPr marL="0" marR="0" marT="0" marB="0" anchor="ctr">
                    <a:solidFill>
                      <a:srgbClr val="00AEC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862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64761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E0E9CE-1157-4D30-A1B5-1430F538F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3095</TotalTime>
  <Words>227</Words>
  <Application>Microsoft Office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Courier New</vt:lpstr>
      <vt:lpstr>1_Custom Design</vt:lpstr>
      <vt:lpstr>Office Theme</vt:lpstr>
      <vt:lpstr>PowerPoint Presentation</vt:lpstr>
      <vt:lpstr>Criteria</vt:lpstr>
      <vt:lpstr>Distribution Voltage Reduction (DVR) Capability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Alex</cp:lastModifiedBy>
  <cp:revision>154</cp:revision>
  <cp:lastPrinted>2016-01-21T20:53:15Z</cp:lastPrinted>
  <dcterms:created xsi:type="dcterms:W3CDTF">2016-01-21T15:20:31Z</dcterms:created>
  <dcterms:modified xsi:type="dcterms:W3CDTF">2022-05-03T04:12:44Z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