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9" d="100"/>
          <a:sy n="99" d="100"/>
        </p:scale>
        <p:origin x="1338" y="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5/2/2022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5/2/2022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package" Target="../embeddings/Microsoft_Excel_Worksheet.xlsx"/></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05/02/2022</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05/03/2022</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05/03/22</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3" name="Table 2">
            <a:extLst>
              <a:ext uri="{FF2B5EF4-FFF2-40B4-BE49-F238E27FC236}">
                <a16:creationId xmlns:a16="http://schemas.microsoft.com/office/drawing/2014/main" id="{B1584FF9-FFCF-4AED-A4A5-F96EDF0B0FCC}"/>
              </a:ext>
            </a:extLst>
          </p:cNvPr>
          <p:cNvGraphicFramePr>
            <a:graphicFrameLocks noGrp="1"/>
          </p:cNvGraphicFramePr>
          <p:nvPr>
            <p:extLst>
              <p:ext uri="{D42A27DB-BD31-4B8C-83A1-F6EECF244321}">
                <p14:modId xmlns:p14="http://schemas.microsoft.com/office/powerpoint/2010/main" val="413734295"/>
              </p:ext>
            </p:extLst>
          </p:nvPr>
        </p:nvGraphicFramePr>
        <p:xfrm>
          <a:off x="380994" y="914401"/>
          <a:ext cx="8382000" cy="5181606"/>
        </p:xfrm>
        <a:graphic>
          <a:graphicData uri="http://schemas.openxmlformats.org/drawingml/2006/table">
            <a:tbl>
              <a:tblPr/>
              <a:tblGrid>
                <a:gridCol w="698500">
                  <a:extLst>
                    <a:ext uri="{9D8B030D-6E8A-4147-A177-3AD203B41FA5}">
                      <a16:colId xmlns:a16="http://schemas.microsoft.com/office/drawing/2014/main" val="762164345"/>
                    </a:ext>
                  </a:extLst>
                </a:gridCol>
                <a:gridCol w="698500">
                  <a:extLst>
                    <a:ext uri="{9D8B030D-6E8A-4147-A177-3AD203B41FA5}">
                      <a16:colId xmlns:a16="http://schemas.microsoft.com/office/drawing/2014/main" val="3535949653"/>
                    </a:ext>
                  </a:extLst>
                </a:gridCol>
                <a:gridCol w="698500">
                  <a:extLst>
                    <a:ext uri="{9D8B030D-6E8A-4147-A177-3AD203B41FA5}">
                      <a16:colId xmlns:a16="http://schemas.microsoft.com/office/drawing/2014/main" val="1167602402"/>
                    </a:ext>
                  </a:extLst>
                </a:gridCol>
                <a:gridCol w="698500">
                  <a:extLst>
                    <a:ext uri="{9D8B030D-6E8A-4147-A177-3AD203B41FA5}">
                      <a16:colId xmlns:a16="http://schemas.microsoft.com/office/drawing/2014/main" val="2474434571"/>
                    </a:ext>
                  </a:extLst>
                </a:gridCol>
                <a:gridCol w="698500">
                  <a:extLst>
                    <a:ext uri="{9D8B030D-6E8A-4147-A177-3AD203B41FA5}">
                      <a16:colId xmlns:a16="http://schemas.microsoft.com/office/drawing/2014/main" val="2688146864"/>
                    </a:ext>
                  </a:extLst>
                </a:gridCol>
                <a:gridCol w="698500">
                  <a:extLst>
                    <a:ext uri="{9D8B030D-6E8A-4147-A177-3AD203B41FA5}">
                      <a16:colId xmlns:a16="http://schemas.microsoft.com/office/drawing/2014/main" val="1185758249"/>
                    </a:ext>
                  </a:extLst>
                </a:gridCol>
                <a:gridCol w="698500">
                  <a:extLst>
                    <a:ext uri="{9D8B030D-6E8A-4147-A177-3AD203B41FA5}">
                      <a16:colId xmlns:a16="http://schemas.microsoft.com/office/drawing/2014/main" val="4245180517"/>
                    </a:ext>
                  </a:extLst>
                </a:gridCol>
                <a:gridCol w="698500">
                  <a:extLst>
                    <a:ext uri="{9D8B030D-6E8A-4147-A177-3AD203B41FA5}">
                      <a16:colId xmlns:a16="http://schemas.microsoft.com/office/drawing/2014/main" val="2984071521"/>
                    </a:ext>
                  </a:extLst>
                </a:gridCol>
                <a:gridCol w="698500">
                  <a:extLst>
                    <a:ext uri="{9D8B030D-6E8A-4147-A177-3AD203B41FA5}">
                      <a16:colId xmlns:a16="http://schemas.microsoft.com/office/drawing/2014/main" val="3722418140"/>
                    </a:ext>
                  </a:extLst>
                </a:gridCol>
                <a:gridCol w="698500">
                  <a:extLst>
                    <a:ext uri="{9D8B030D-6E8A-4147-A177-3AD203B41FA5}">
                      <a16:colId xmlns:a16="http://schemas.microsoft.com/office/drawing/2014/main" val="2394241033"/>
                    </a:ext>
                  </a:extLst>
                </a:gridCol>
                <a:gridCol w="698500">
                  <a:extLst>
                    <a:ext uri="{9D8B030D-6E8A-4147-A177-3AD203B41FA5}">
                      <a16:colId xmlns:a16="http://schemas.microsoft.com/office/drawing/2014/main" val="2162044415"/>
                    </a:ext>
                  </a:extLst>
                </a:gridCol>
                <a:gridCol w="698500">
                  <a:extLst>
                    <a:ext uri="{9D8B030D-6E8A-4147-A177-3AD203B41FA5}">
                      <a16:colId xmlns:a16="http://schemas.microsoft.com/office/drawing/2014/main" val="1909000075"/>
                    </a:ext>
                  </a:extLst>
                </a:gridCol>
              </a:tblGrid>
              <a:tr h="246054">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63053181"/>
                  </a:ext>
                </a:extLst>
              </a:tr>
              <a:tr h="506580">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2050707"/>
                  </a:ext>
                </a:extLst>
              </a:tr>
              <a:tr h="246054">
                <a:tc>
                  <a:txBody>
                    <a:bodyPr/>
                    <a:lstStyle/>
                    <a:p>
                      <a:pPr algn="ctr" fontAlgn="b"/>
                      <a:r>
                        <a:rPr lang="en-US" sz="800" b="0" i="0" u="none" strike="noStrike">
                          <a:solidFill>
                            <a:srgbClr val="000000"/>
                          </a:solidFill>
                          <a:effectLst/>
                          <a:latin typeface="Calibri" panose="020F0502020204030204" pitchFamily="34" charset="0"/>
                        </a:rPr>
                        <a:t>2020-09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81,951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239,448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321,399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1,589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2,341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4,322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7874727"/>
                  </a:ext>
                </a:extLst>
              </a:tr>
              <a:tr h="246054">
                <a:tc>
                  <a:txBody>
                    <a:bodyPr/>
                    <a:lstStyle/>
                    <a:p>
                      <a:pPr algn="ctr" fontAlgn="b"/>
                      <a:r>
                        <a:rPr lang="en-US" sz="800" b="0" i="0" u="none" strike="noStrike">
                          <a:solidFill>
                            <a:srgbClr val="000000"/>
                          </a:solidFill>
                          <a:effectLst/>
                          <a:latin typeface="Calibri" panose="020F0502020204030204" pitchFamily="34" charset="0"/>
                        </a:rPr>
                        <a:t>2020-10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98,008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244,865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342,873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1,725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7406122"/>
                  </a:ext>
                </a:extLst>
              </a:tr>
              <a:tr h="246054">
                <a:tc>
                  <a:txBody>
                    <a:bodyPr/>
                    <a:lstStyle/>
                    <a:p>
                      <a:pPr algn="ctr" fontAlgn="b"/>
                      <a:r>
                        <a:rPr lang="en-US" sz="800" b="0" i="0" u="none" strike="noStrike">
                          <a:solidFill>
                            <a:srgbClr val="000000"/>
                          </a:solidFill>
                          <a:effectLst/>
                          <a:latin typeface="Calibri" panose="020F0502020204030204" pitchFamily="34" charset="0"/>
                        </a:rPr>
                        <a:t>2020-11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144,773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215,114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359,887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1,499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3,757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8484296"/>
                  </a:ext>
                </a:extLst>
              </a:tr>
              <a:tr h="246054">
                <a:tc>
                  <a:txBody>
                    <a:bodyPr/>
                    <a:lstStyle/>
                    <a:p>
                      <a:pPr algn="ctr" fontAlgn="b"/>
                      <a:r>
                        <a:rPr lang="en-US" sz="800" b="0" i="0" u="none" strike="noStrike">
                          <a:solidFill>
                            <a:srgbClr val="000000"/>
                          </a:solidFill>
                          <a:effectLst/>
                          <a:latin typeface="Calibri" panose="020F0502020204030204" pitchFamily="34" charset="0"/>
                        </a:rPr>
                        <a:t>2020-12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118,401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232,338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350,739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1,571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8483447"/>
                  </a:ext>
                </a:extLst>
              </a:tr>
              <a:tr h="246054">
                <a:tc>
                  <a:txBody>
                    <a:bodyPr/>
                    <a:lstStyle/>
                    <a:p>
                      <a:pPr algn="ctr" fontAlgn="b"/>
                      <a:r>
                        <a:rPr lang="en-US" sz="800" b="0" i="0" u="none" strike="noStrike">
                          <a:solidFill>
                            <a:srgbClr val="000000"/>
                          </a:solidFill>
                          <a:effectLst/>
                          <a:latin typeface="Calibri" panose="020F0502020204030204" pitchFamily="34" charset="0"/>
                        </a:rPr>
                        <a:t>2021-01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110,245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220,388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330,633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1,528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3,121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5,116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8637583"/>
                  </a:ext>
                </a:extLst>
              </a:tr>
              <a:tr h="246054">
                <a:tc>
                  <a:txBody>
                    <a:bodyPr/>
                    <a:lstStyle/>
                    <a:p>
                      <a:pPr algn="ctr" fontAlgn="b"/>
                      <a:r>
                        <a:rPr lang="en-US" sz="800" b="0" i="0" u="none" strike="noStrike">
                          <a:solidFill>
                            <a:srgbClr val="000000"/>
                          </a:solidFill>
                          <a:effectLst/>
                          <a:latin typeface="Calibri" panose="020F0502020204030204" pitchFamily="34" charset="0"/>
                        </a:rPr>
                        <a:t>2021-02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119,742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186,803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306,545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2,666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4371025"/>
                  </a:ext>
                </a:extLst>
              </a:tr>
              <a:tr h="246054">
                <a:tc>
                  <a:txBody>
                    <a:bodyPr/>
                    <a:lstStyle/>
                    <a:p>
                      <a:pPr algn="ctr" fontAlgn="b"/>
                      <a:r>
                        <a:rPr lang="en-US" sz="800" b="0" i="0" u="none" strike="noStrike">
                          <a:solidFill>
                            <a:srgbClr val="000000"/>
                          </a:solidFill>
                          <a:effectLst/>
                          <a:latin typeface="Calibri" panose="020F0502020204030204" pitchFamily="34" charset="0"/>
                        </a:rPr>
                        <a:t>2021-03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187,648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241,361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429,009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1,624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4,582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7696495"/>
                  </a:ext>
                </a:extLst>
              </a:tr>
              <a:tr h="246054">
                <a:tc>
                  <a:txBody>
                    <a:bodyPr/>
                    <a:lstStyle/>
                    <a:p>
                      <a:pPr algn="ctr" fontAlgn="b"/>
                      <a:r>
                        <a:rPr lang="en-US" sz="800" b="0" i="0" u="none" strike="noStrike">
                          <a:solidFill>
                            <a:srgbClr val="000000"/>
                          </a:solidFill>
                          <a:effectLst/>
                          <a:latin typeface="Calibri" panose="020F0502020204030204" pitchFamily="34" charset="0"/>
                        </a:rPr>
                        <a:t>2021-04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132,428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220,732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353,160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4,160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7936321"/>
                  </a:ext>
                </a:extLst>
              </a:tr>
              <a:tr h="246054">
                <a:tc>
                  <a:txBody>
                    <a:bodyPr/>
                    <a:lstStyle/>
                    <a:p>
                      <a:pPr algn="ctr" fontAlgn="b"/>
                      <a:r>
                        <a:rPr lang="en-US" sz="800" b="0" i="0" u="none" strike="noStrike">
                          <a:solidFill>
                            <a:srgbClr val="000000"/>
                          </a:solidFill>
                          <a:effectLst/>
                          <a:latin typeface="Calibri" panose="020F0502020204030204" pitchFamily="34" charset="0"/>
                        </a:rPr>
                        <a:t>2021-05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101,790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207,518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309,308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1,598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2,184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4,078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7316111"/>
                  </a:ext>
                </a:extLst>
              </a:tr>
              <a:tr h="246054">
                <a:tc>
                  <a:txBody>
                    <a:bodyPr/>
                    <a:lstStyle/>
                    <a:p>
                      <a:pPr algn="ctr" fontAlgn="b"/>
                      <a:r>
                        <a:rPr lang="en-US" sz="800" b="0" i="0" u="none" strike="noStrike">
                          <a:solidFill>
                            <a:srgbClr val="000000"/>
                          </a:solidFill>
                          <a:effectLst/>
                          <a:latin typeface="Calibri" panose="020F0502020204030204" pitchFamily="34" charset="0"/>
                        </a:rPr>
                        <a:t>2021-06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136,150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243,969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380,119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4,991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1846032"/>
                  </a:ext>
                </a:extLst>
              </a:tr>
              <a:tr h="246054">
                <a:tc>
                  <a:txBody>
                    <a:bodyPr/>
                    <a:lstStyle/>
                    <a:p>
                      <a:pPr algn="ctr" fontAlgn="b"/>
                      <a:r>
                        <a:rPr lang="en-US" sz="800" b="0" i="0" u="none" strike="noStrike">
                          <a:solidFill>
                            <a:srgbClr val="000000"/>
                          </a:solidFill>
                          <a:effectLst/>
                          <a:latin typeface="Calibri" panose="020F0502020204030204" pitchFamily="34" charset="0"/>
                        </a:rPr>
                        <a:t>2021-07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87,752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291,498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379,250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5,542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3835681"/>
                  </a:ext>
                </a:extLst>
              </a:tr>
              <a:tr h="246054">
                <a:tc>
                  <a:txBody>
                    <a:bodyPr/>
                    <a:lstStyle/>
                    <a:p>
                      <a:pPr algn="ctr" fontAlgn="b"/>
                      <a:r>
                        <a:rPr lang="en-US" sz="800" b="0" i="0" u="none" strike="noStrike">
                          <a:solidFill>
                            <a:srgbClr val="000000"/>
                          </a:solidFill>
                          <a:effectLst/>
                          <a:latin typeface="Calibri" panose="020F0502020204030204" pitchFamily="34" charset="0"/>
                        </a:rPr>
                        <a:t>2021-08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112,901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264,683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377,584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1,767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41766737"/>
                  </a:ext>
                </a:extLst>
              </a:tr>
              <a:tr h="246054">
                <a:tc>
                  <a:txBody>
                    <a:bodyPr/>
                    <a:lstStyle/>
                    <a:p>
                      <a:pPr algn="ctr" fontAlgn="b"/>
                      <a:r>
                        <a:rPr lang="en-US" sz="800" b="0" i="0" u="none" strike="noStrike">
                          <a:solidFill>
                            <a:srgbClr val="000000"/>
                          </a:solidFill>
                          <a:effectLst/>
                          <a:latin typeface="Calibri" panose="020F0502020204030204" pitchFamily="34" charset="0"/>
                        </a:rPr>
                        <a:t>2021-09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68,915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243,881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312,796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2,053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04230380"/>
                  </a:ext>
                </a:extLst>
              </a:tr>
              <a:tr h="246054">
                <a:tc>
                  <a:txBody>
                    <a:bodyPr/>
                    <a:lstStyle/>
                    <a:p>
                      <a:pPr algn="ctr" fontAlgn="b"/>
                      <a:r>
                        <a:rPr lang="en-US" sz="800" b="0" i="0" u="none" strike="noStrike">
                          <a:solidFill>
                            <a:srgbClr val="000000"/>
                          </a:solidFill>
                          <a:effectLst/>
                          <a:latin typeface="Calibri" panose="020F0502020204030204" pitchFamily="34" charset="0"/>
                        </a:rPr>
                        <a:t>2021-10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56,991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233,687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290,678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1,436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1,725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2452552"/>
                  </a:ext>
                </a:extLst>
              </a:tr>
              <a:tr h="246054">
                <a:tc>
                  <a:txBody>
                    <a:bodyPr/>
                    <a:lstStyle/>
                    <a:p>
                      <a:pPr algn="ctr" fontAlgn="b"/>
                      <a:r>
                        <a:rPr lang="en-US" sz="800" b="0" i="0" u="none" strike="noStrike">
                          <a:solidFill>
                            <a:srgbClr val="000000"/>
                          </a:solidFill>
                          <a:effectLst/>
                          <a:latin typeface="Calibri" panose="020F0502020204030204" pitchFamily="34" charset="0"/>
                        </a:rPr>
                        <a:t>2021-11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356,986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215,282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572,268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1,379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3,473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0.61%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00837"/>
                  </a:ext>
                </a:extLst>
              </a:tr>
              <a:tr h="246054">
                <a:tc>
                  <a:txBody>
                    <a:bodyPr/>
                    <a:lstStyle/>
                    <a:p>
                      <a:pPr algn="ctr" fontAlgn="b"/>
                      <a:r>
                        <a:rPr lang="en-US" sz="800" b="0" i="0" u="none" strike="noStrike">
                          <a:solidFill>
                            <a:srgbClr val="000000"/>
                          </a:solidFill>
                          <a:effectLst/>
                          <a:latin typeface="Calibri" panose="020F0502020204030204" pitchFamily="34" charset="0"/>
                        </a:rPr>
                        <a:t>2021-12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70,637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214,374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285,011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1,884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1,656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3,754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6872154"/>
                  </a:ext>
                </a:extLst>
              </a:tr>
              <a:tr h="246054">
                <a:tc>
                  <a:txBody>
                    <a:bodyPr/>
                    <a:lstStyle/>
                    <a:p>
                      <a:pPr algn="ctr" fontAlgn="b"/>
                      <a:r>
                        <a:rPr lang="en-US" sz="800" b="0" i="0" u="none" strike="noStrike">
                          <a:solidFill>
                            <a:srgbClr val="000000"/>
                          </a:solidFill>
                          <a:effectLst/>
                          <a:latin typeface="Calibri" panose="020F0502020204030204" pitchFamily="34" charset="0"/>
                        </a:rPr>
                        <a:t>2022-01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104,313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221,439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325,752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1,505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1,652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3,405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9304122"/>
                  </a:ext>
                </a:extLst>
              </a:tr>
              <a:tr h="246054">
                <a:tc>
                  <a:txBody>
                    <a:bodyPr/>
                    <a:lstStyle/>
                    <a:p>
                      <a:pPr algn="ctr" fontAlgn="b"/>
                      <a:r>
                        <a:rPr lang="en-US" sz="800" b="0" i="0" u="none" strike="noStrike">
                          <a:solidFill>
                            <a:srgbClr val="000000"/>
                          </a:solidFill>
                          <a:effectLst/>
                          <a:latin typeface="Calibri" panose="020F0502020204030204" pitchFamily="34" charset="0"/>
                        </a:rPr>
                        <a:t>2022-02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105,063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208,309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313,372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46671957"/>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05/03/22</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February 2022 - IAG/IAL Statistics</a:t>
            </a:r>
          </a:p>
          <a:p>
            <a:r>
              <a:rPr lang="en-US" altLang="en-US" dirty="0"/>
              <a:t>Top 10 – February 2022 -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February 2022 -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05/03/22</a:t>
            </a:r>
          </a:p>
        </p:txBody>
      </p:sp>
      <p:graphicFrame>
        <p:nvGraphicFramePr>
          <p:cNvPr id="4" name="Table 3">
            <a:extLst>
              <a:ext uri="{FF2B5EF4-FFF2-40B4-BE49-F238E27FC236}">
                <a16:creationId xmlns:a16="http://schemas.microsoft.com/office/drawing/2014/main" id="{C90B9C7F-8959-4F7F-86F2-11EBF4E18406}"/>
              </a:ext>
            </a:extLst>
          </p:cNvPr>
          <p:cNvGraphicFramePr>
            <a:graphicFrameLocks noGrp="1"/>
          </p:cNvGraphicFramePr>
          <p:nvPr>
            <p:extLst>
              <p:ext uri="{D42A27DB-BD31-4B8C-83A1-F6EECF244321}">
                <p14:modId xmlns:p14="http://schemas.microsoft.com/office/powerpoint/2010/main" val="118577390"/>
              </p:ext>
            </p:extLst>
          </p:nvPr>
        </p:nvGraphicFramePr>
        <p:xfrm>
          <a:off x="2120899" y="1100888"/>
          <a:ext cx="4902201" cy="3914775"/>
        </p:xfrm>
        <a:graphic>
          <a:graphicData uri="http://schemas.openxmlformats.org/drawingml/2006/table">
            <a:tbl>
              <a:tblPr/>
              <a:tblGrid>
                <a:gridCol w="1148953">
                  <a:extLst>
                    <a:ext uri="{9D8B030D-6E8A-4147-A177-3AD203B41FA5}">
                      <a16:colId xmlns:a16="http://schemas.microsoft.com/office/drawing/2014/main" val="3362013197"/>
                    </a:ext>
                  </a:extLst>
                </a:gridCol>
                <a:gridCol w="938312">
                  <a:extLst>
                    <a:ext uri="{9D8B030D-6E8A-4147-A177-3AD203B41FA5}">
                      <a16:colId xmlns:a16="http://schemas.microsoft.com/office/drawing/2014/main" val="669556677"/>
                    </a:ext>
                  </a:extLst>
                </a:gridCol>
                <a:gridCol w="938312">
                  <a:extLst>
                    <a:ext uri="{9D8B030D-6E8A-4147-A177-3AD203B41FA5}">
                      <a16:colId xmlns:a16="http://schemas.microsoft.com/office/drawing/2014/main" val="2963132678"/>
                    </a:ext>
                  </a:extLst>
                </a:gridCol>
                <a:gridCol w="938312">
                  <a:extLst>
                    <a:ext uri="{9D8B030D-6E8A-4147-A177-3AD203B41FA5}">
                      <a16:colId xmlns:a16="http://schemas.microsoft.com/office/drawing/2014/main" val="1075930563"/>
                    </a:ext>
                  </a:extLst>
                </a:gridCol>
                <a:gridCol w="938312">
                  <a:extLst>
                    <a:ext uri="{9D8B030D-6E8A-4147-A177-3AD203B41FA5}">
                      <a16:colId xmlns:a16="http://schemas.microsoft.com/office/drawing/2014/main" val="3763447946"/>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0.95%</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87296090"/>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16212861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806233700"/>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518185395"/>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2,007</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6022209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062895369"/>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493722811"/>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32033947"/>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966</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66371023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25024818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419954089"/>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07923258"/>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52754384"/>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082607995"/>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848727087"/>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1340143671"/>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317633866"/>
                  </a:ext>
                </a:extLst>
              </a:tr>
            </a:tbl>
          </a:graphicData>
        </a:graphic>
      </p:graphicFrame>
      <p:graphicFrame>
        <p:nvGraphicFramePr>
          <p:cNvPr id="8" name="Object 7">
            <a:extLst>
              <a:ext uri="{FF2B5EF4-FFF2-40B4-BE49-F238E27FC236}">
                <a16:creationId xmlns:a16="http://schemas.microsoft.com/office/drawing/2014/main" id="{7E7EBC85-15DE-479A-A15A-360C71192709}"/>
              </a:ext>
            </a:extLst>
          </p:cNvPr>
          <p:cNvGraphicFramePr>
            <a:graphicFrameLocks noChangeAspect="1"/>
          </p:cNvGraphicFramePr>
          <p:nvPr>
            <p:extLst>
              <p:ext uri="{D42A27DB-BD31-4B8C-83A1-F6EECF244321}">
                <p14:modId xmlns:p14="http://schemas.microsoft.com/office/powerpoint/2010/main" val="3674142922"/>
              </p:ext>
            </p:extLst>
          </p:nvPr>
        </p:nvGraphicFramePr>
        <p:xfrm>
          <a:off x="4152900" y="5278351"/>
          <a:ext cx="914400" cy="771525"/>
        </p:xfrm>
        <a:graphic>
          <a:graphicData uri="http://schemas.openxmlformats.org/presentationml/2006/ole">
            <mc:AlternateContent xmlns:mc="http://schemas.openxmlformats.org/markup-compatibility/2006">
              <mc:Choice xmlns:v="urn:schemas-microsoft-com:vml" Requires="v">
                <p:oleObj spid="_x0000_s1051" name="Worksheet" showAsIcon="1" r:id="rId4" imgW="914400" imgH="771480" progId="Excel.Sheet.12">
                  <p:embed/>
                </p:oleObj>
              </mc:Choice>
              <mc:Fallback>
                <p:oleObj name="Worksheet" showAsIcon="1" r:id="rId4" imgW="914400" imgH="771480" progId="Excel.Sheet.12">
                  <p:embed/>
                  <p:pic>
                    <p:nvPicPr>
                      <p:cNvPr id="0" name=""/>
                      <p:cNvPicPr/>
                      <p:nvPr/>
                    </p:nvPicPr>
                    <p:blipFill>
                      <a:blip r:embed="rId5"/>
                      <a:stretch>
                        <a:fillRect/>
                      </a:stretch>
                    </p:blipFill>
                    <p:spPr>
                      <a:xfrm>
                        <a:off x="4152900" y="5278351"/>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February 2022 -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05/03/22</a:t>
            </a:r>
          </a:p>
        </p:txBody>
      </p:sp>
      <p:pic>
        <p:nvPicPr>
          <p:cNvPr id="4" name="Picture 3" descr="Chart&#10;&#10;Description automatically generated">
            <a:extLst>
              <a:ext uri="{FF2B5EF4-FFF2-40B4-BE49-F238E27FC236}">
                <a16:creationId xmlns:a16="http://schemas.microsoft.com/office/drawing/2014/main" id="{631549F0-B9CC-4E38-8EED-C4F4E9FFDCD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084" y="1008220"/>
            <a:ext cx="9144000" cy="1524000"/>
          </a:xfrm>
          <a:prstGeom prst="rect">
            <a:avLst/>
          </a:prstGeom>
        </p:spPr>
      </p:pic>
      <p:sp>
        <p:nvSpPr>
          <p:cNvPr id="12" name="TextBox 11">
            <a:extLst>
              <a:ext uri="{FF2B5EF4-FFF2-40B4-BE49-F238E27FC236}">
                <a16:creationId xmlns:a16="http://schemas.microsoft.com/office/drawing/2014/main" id="{21010B12-FFBC-4803-BCBA-57D73589050B}"/>
              </a:ext>
            </a:extLst>
          </p:cNvPr>
          <p:cNvSpPr txBox="1"/>
          <p:nvPr/>
        </p:nvSpPr>
        <p:spPr>
          <a:xfrm>
            <a:off x="8001000" y="924083"/>
            <a:ext cx="304800"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5</a:t>
            </a:r>
          </a:p>
        </p:txBody>
      </p:sp>
      <p:pic>
        <p:nvPicPr>
          <p:cNvPr id="9" name="Picture 8" descr="Chart, bar chart, box and whisker chart&#10;&#10;Description automatically generated">
            <a:extLst>
              <a:ext uri="{FF2B5EF4-FFF2-40B4-BE49-F238E27FC236}">
                <a16:creationId xmlns:a16="http://schemas.microsoft.com/office/drawing/2014/main" id="{C1CB504F-F632-472B-9B91-F25A84E5F06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4" name="Picture 13" descr="Chart&#10;&#10;Description automatically generated">
            <a:extLst>
              <a:ext uri="{FF2B5EF4-FFF2-40B4-BE49-F238E27FC236}">
                <a16:creationId xmlns:a16="http://schemas.microsoft.com/office/drawing/2014/main" id="{D49F10F4-D82A-4187-A664-4173267CB38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06" y="4325780"/>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February 2022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05/03/22</a:t>
            </a:r>
          </a:p>
        </p:txBody>
      </p:sp>
      <p:pic>
        <p:nvPicPr>
          <p:cNvPr id="5" name="Picture 4" descr="Chart, scatter chart&#10;&#10;Description automatically generated">
            <a:extLst>
              <a:ext uri="{FF2B5EF4-FFF2-40B4-BE49-F238E27FC236}">
                <a16:creationId xmlns:a16="http://schemas.microsoft.com/office/drawing/2014/main" id="{E03BE3DB-73C4-4564-B817-37E77CF90BF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58863"/>
            <a:ext cx="9144000" cy="1524000"/>
          </a:xfrm>
          <a:prstGeom prst="rect">
            <a:avLst/>
          </a:prstGeom>
        </p:spPr>
      </p:pic>
      <p:sp>
        <p:nvSpPr>
          <p:cNvPr id="11" name="TextBox 10">
            <a:extLst>
              <a:ext uri="{FF2B5EF4-FFF2-40B4-BE49-F238E27FC236}">
                <a16:creationId xmlns:a16="http://schemas.microsoft.com/office/drawing/2014/main" id="{0DC42E8B-637A-4574-B90E-D2AAE5D48823}"/>
              </a:ext>
            </a:extLst>
          </p:cNvPr>
          <p:cNvSpPr txBox="1"/>
          <p:nvPr/>
        </p:nvSpPr>
        <p:spPr>
          <a:xfrm>
            <a:off x="7467600" y="972236"/>
            <a:ext cx="208548" cy="215444"/>
          </a:xfrm>
          <a:prstGeom prst="rect">
            <a:avLst/>
          </a:prstGeom>
          <a:noFill/>
        </p:spPr>
        <p:txBody>
          <a:bodyPr wrap="square" rtlCol="0">
            <a:spAutoFit/>
          </a:bodyPr>
          <a:lstStyle/>
          <a:p>
            <a:r>
              <a:rPr lang="en-US" sz="800" b="1" dirty="0">
                <a:latin typeface="Times New Roman" panose="02020603050405020304" pitchFamily="18" charset="0"/>
                <a:cs typeface="Times New Roman" panose="02020603050405020304" pitchFamily="18" charset="0"/>
              </a:rPr>
              <a:t>9</a:t>
            </a:r>
          </a:p>
        </p:txBody>
      </p:sp>
      <p:pic>
        <p:nvPicPr>
          <p:cNvPr id="9" name="Picture 8" descr="Chart, bar chart, box and whisker chart&#10;&#10;Description automatically generated">
            <a:extLst>
              <a:ext uri="{FF2B5EF4-FFF2-40B4-BE49-F238E27FC236}">
                <a16:creationId xmlns:a16="http://schemas.microsoft.com/office/drawing/2014/main" id="{10B929EF-4185-46FD-AE2C-D2299D60DA0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4" name="Picture 13" descr="Chart, waterfall chart&#10;&#10;Description automatically generated">
            <a:extLst>
              <a:ext uri="{FF2B5EF4-FFF2-40B4-BE49-F238E27FC236}">
                <a16:creationId xmlns:a16="http://schemas.microsoft.com/office/drawing/2014/main" id="{E3113DE9-4B0F-4204-8FA6-2A6830D6979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75137"/>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05/03/22</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05/03/22</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February 2022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05/03/22</a:t>
            </a:r>
          </a:p>
        </p:txBody>
      </p:sp>
      <p:pic>
        <p:nvPicPr>
          <p:cNvPr id="4" name="Picture 3" descr="Chart, bar chart&#10;&#10;Description automatically generated">
            <a:extLst>
              <a:ext uri="{FF2B5EF4-FFF2-40B4-BE49-F238E27FC236}">
                <a16:creationId xmlns:a16="http://schemas.microsoft.com/office/drawing/2014/main" id="{DB77B664-B2E1-43B0-BE7A-2678043263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05/03/22</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16459</TotalTime>
  <Words>1168</Words>
  <Application>Microsoft Office PowerPoint</Application>
  <PresentationFormat>On-screen Show (4:3)</PresentationFormat>
  <Paragraphs>359</Paragraphs>
  <Slides>11</Slides>
  <Notes>9</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8" baseType="lpstr">
      <vt:lpstr>Arial</vt:lpstr>
      <vt:lpstr>Calibri</vt:lpstr>
      <vt:lpstr>Times New Roman</vt:lpstr>
      <vt:lpstr>1_Custom Design</vt:lpstr>
      <vt:lpstr>Office Theme</vt:lpstr>
      <vt:lpstr>Custom Design</vt:lpstr>
      <vt:lpstr>Microsoft Excel Worksheet</vt:lpstr>
      <vt:lpstr>PowerPoint Presentation</vt:lpstr>
      <vt:lpstr>PowerPoint Presentation</vt:lpstr>
      <vt:lpstr>     February 2022 - IAG/IAL Statistics</vt:lpstr>
      <vt:lpstr>Top 10 - February 2022 - IAG/IAL % Greater Than 1% of Enrollments With number of months Greater Than 1%  </vt:lpstr>
      <vt:lpstr>Top 10 - 12 Month Average IAG/IAL % Greater Than 1% of Enrollments thru February 2022 With number of months Greater Than 1% </vt:lpstr>
      <vt:lpstr>Explanation of IAG/IAL Slides Data</vt:lpstr>
      <vt:lpstr>Explanation of IAG/IAL Slides Data (Cont)</vt:lpstr>
      <vt:lpstr>Top - 12 Month Average Rescission % Greater Than 1% of Switches thru February 2022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424</cp:revision>
  <cp:lastPrinted>2016-01-21T20:53:15Z</cp:lastPrinted>
  <dcterms:created xsi:type="dcterms:W3CDTF">2016-01-21T15:20:31Z</dcterms:created>
  <dcterms:modified xsi:type="dcterms:W3CDTF">2022-05-02T20:32:34Z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