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05/02/2022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05/03/2022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B1584FF9-FFCF-4AED-A4A5-F96EDF0B0FCC}"/>
              </a:ext>
            </a:extLst>
          </p:cNvPr>
          <p:cNvGraphicFramePr>
            <a:graphicFrameLocks noGrp="1"/>
          </p:cNvGraphicFramePr>
          <p:nvPr>
            <p:extLst>
              <p:ext uri="{D42A27DB-BD31-4B8C-83A1-F6EECF244321}">
                <p14:modId xmlns:p14="http://schemas.microsoft.com/office/powerpoint/2010/main" val="413734295"/>
              </p:ext>
            </p:extLst>
          </p:nvPr>
        </p:nvGraphicFramePr>
        <p:xfrm>
          <a:off x="380994" y="914401"/>
          <a:ext cx="8382000" cy="5181606"/>
        </p:xfrm>
        <a:graphic>
          <a:graphicData uri="http://schemas.openxmlformats.org/drawingml/2006/table">
            <a:tbl>
              <a:tblPr/>
              <a:tblGrid>
                <a:gridCol w="698500">
                  <a:extLst>
                    <a:ext uri="{9D8B030D-6E8A-4147-A177-3AD203B41FA5}">
                      <a16:colId xmlns:a16="http://schemas.microsoft.com/office/drawing/2014/main" val="762164345"/>
                    </a:ext>
                  </a:extLst>
                </a:gridCol>
                <a:gridCol w="698500">
                  <a:extLst>
                    <a:ext uri="{9D8B030D-6E8A-4147-A177-3AD203B41FA5}">
                      <a16:colId xmlns:a16="http://schemas.microsoft.com/office/drawing/2014/main" val="3535949653"/>
                    </a:ext>
                  </a:extLst>
                </a:gridCol>
                <a:gridCol w="698500">
                  <a:extLst>
                    <a:ext uri="{9D8B030D-6E8A-4147-A177-3AD203B41FA5}">
                      <a16:colId xmlns:a16="http://schemas.microsoft.com/office/drawing/2014/main" val="1167602402"/>
                    </a:ext>
                  </a:extLst>
                </a:gridCol>
                <a:gridCol w="698500">
                  <a:extLst>
                    <a:ext uri="{9D8B030D-6E8A-4147-A177-3AD203B41FA5}">
                      <a16:colId xmlns:a16="http://schemas.microsoft.com/office/drawing/2014/main" val="2474434571"/>
                    </a:ext>
                  </a:extLst>
                </a:gridCol>
                <a:gridCol w="698500">
                  <a:extLst>
                    <a:ext uri="{9D8B030D-6E8A-4147-A177-3AD203B41FA5}">
                      <a16:colId xmlns:a16="http://schemas.microsoft.com/office/drawing/2014/main" val="2688146864"/>
                    </a:ext>
                  </a:extLst>
                </a:gridCol>
                <a:gridCol w="698500">
                  <a:extLst>
                    <a:ext uri="{9D8B030D-6E8A-4147-A177-3AD203B41FA5}">
                      <a16:colId xmlns:a16="http://schemas.microsoft.com/office/drawing/2014/main" val="1185758249"/>
                    </a:ext>
                  </a:extLst>
                </a:gridCol>
                <a:gridCol w="698500">
                  <a:extLst>
                    <a:ext uri="{9D8B030D-6E8A-4147-A177-3AD203B41FA5}">
                      <a16:colId xmlns:a16="http://schemas.microsoft.com/office/drawing/2014/main" val="4245180517"/>
                    </a:ext>
                  </a:extLst>
                </a:gridCol>
                <a:gridCol w="698500">
                  <a:extLst>
                    <a:ext uri="{9D8B030D-6E8A-4147-A177-3AD203B41FA5}">
                      <a16:colId xmlns:a16="http://schemas.microsoft.com/office/drawing/2014/main" val="2984071521"/>
                    </a:ext>
                  </a:extLst>
                </a:gridCol>
                <a:gridCol w="698500">
                  <a:extLst>
                    <a:ext uri="{9D8B030D-6E8A-4147-A177-3AD203B41FA5}">
                      <a16:colId xmlns:a16="http://schemas.microsoft.com/office/drawing/2014/main" val="3722418140"/>
                    </a:ext>
                  </a:extLst>
                </a:gridCol>
                <a:gridCol w="698500">
                  <a:extLst>
                    <a:ext uri="{9D8B030D-6E8A-4147-A177-3AD203B41FA5}">
                      <a16:colId xmlns:a16="http://schemas.microsoft.com/office/drawing/2014/main" val="2394241033"/>
                    </a:ext>
                  </a:extLst>
                </a:gridCol>
                <a:gridCol w="698500">
                  <a:extLst>
                    <a:ext uri="{9D8B030D-6E8A-4147-A177-3AD203B41FA5}">
                      <a16:colId xmlns:a16="http://schemas.microsoft.com/office/drawing/2014/main" val="2162044415"/>
                    </a:ext>
                  </a:extLst>
                </a:gridCol>
                <a:gridCol w="698500">
                  <a:extLst>
                    <a:ext uri="{9D8B030D-6E8A-4147-A177-3AD203B41FA5}">
                      <a16:colId xmlns:a16="http://schemas.microsoft.com/office/drawing/2014/main" val="1909000075"/>
                    </a:ext>
                  </a:extLst>
                </a:gridCol>
              </a:tblGrid>
              <a:tr h="246054">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3053181"/>
                  </a:ext>
                </a:extLst>
              </a:tr>
              <a:tr h="5065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2050707"/>
                  </a:ext>
                </a:extLst>
              </a:tr>
              <a:tr h="246054">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7874727"/>
                  </a:ext>
                </a:extLst>
              </a:tr>
              <a:tr h="246054">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406122"/>
                  </a:ext>
                </a:extLst>
              </a:tr>
              <a:tr h="246054">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8484296"/>
                  </a:ext>
                </a:extLst>
              </a:tr>
              <a:tr h="246054">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483447"/>
                  </a:ext>
                </a:extLst>
              </a:tr>
              <a:tr h="246054">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8637583"/>
                  </a:ext>
                </a:extLst>
              </a:tr>
              <a:tr h="246054">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4371025"/>
                  </a:ext>
                </a:extLst>
              </a:tr>
              <a:tr h="246054">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7696495"/>
                  </a:ext>
                </a:extLst>
              </a:tr>
              <a:tr h="246054">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7936321"/>
                  </a:ext>
                </a:extLst>
              </a:tr>
              <a:tr h="246054">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316111"/>
                  </a:ext>
                </a:extLst>
              </a:tr>
              <a:tr h="246054">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846032"/>
                  </a:ext>
                </a:extLst>
              </a:tr>
              <a:tr h="246054">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835681"/>
                  </a:ext>
                </a:extLst>
              </a:tr>
              <a:tr h="246054">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766737"/>
                  </a:ext>
                </a:extLst>
              </a:tr>
              <a:tr h="246054">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230380"/>
                  </a:ext>
                </a:extLst>
              </a:tr>
              <a:tr h="246054">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1,436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452552"/>
                  </a:ext>
                </a:extLst>
              </a:tr>
              <a:tr h="246054">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1,379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0837"/>
                  </a:ext>
                </a:extLst>
              </a:tr>
              <a:tr h="246054">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1,884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872154"/>
                  </a:ext>
                </a:extLst>
              </a:tr>
              <a:tr h="246054">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304122"/>
                  </a:ext>
                </a:extLst>
              </a:tr>
              <a:tr h="246054">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671957"/>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February 2022 - IAG/IAL Statistics</a:t>
            </a:r>
          </a:p>
          <a:p>
            <a:r>
              <a:rPr lang="en-US" altLang="en-US" dirty="0"/>
              <a:t>Top 10 – February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February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graphicFrame>
        <p:nvGraphicFramePr>
          <p:cNvPr id="4" name="Table 3">
            <a:extLst>
              <a:ext uri="{FF2B5EF4-FFF2-40B4-BE49-F238E27FC236}">
                <a16:creationId xmlns:a16="http://schemas.microsoft.com/office/drawing/2014/main" id="{C90B9C7F-8959-4F7F-86F2-11EBF4E18406}"/>
              </a:ext>
            </a:extLst>
          </p:cNvPr>
          <p:cNvGraphicFramePr>
            <a:graphicFrameLocks noGrp="1"/>
          </p:cNvGraphicFramePr>
          <p:nvPr>
            <p:extLst>
              <p:ext uri="{D42A27DB-BD31-4B8C-83A1-F6EECF244321}">
                <p14:modId xmlns:p14="http://schemas.microsoft.com/office/powerpoint/2010/main" val="118577390"/>
              </p:ext>
            </p:extLst>
          </p:nvPr>
        </p:nvGraphicFramePr>
        <p:xfrm>
          <a:off x="2120899" y="1100888"/>
          <a:ext cx="4902201" cy="3914775"/>
        </p:xfrm>
        <a:graphic>
          <a:graphicData uri="http://schemas.openxmlformats.org/drawingml/2006/table">
            <a:tbl>
              <a:tblPr/>
              <a:tblGrid>
                <a:gridCol w="1148953">
                  <a:extLst>
                    <a:ext uri="{9D8B030D-6E8A-4147-A177-3AD203B41FA5}">
                      <a16:colId xmlns:a16="http://schemas.microsoft.com/office/drawing/2014/main" val="3362013197"/>
                    </a:ext>
                  </a:extLst>
                </a:gridCol>
                <a:gridCol w="938312">
                  <a:extLst>
                    <a:ext uri="{9D8B030D-6E8A-4147-A177-3AD203B41FA5}">
                      <a16:colId xmlns:a16="http://schemas.microsoft.com/office/drawing/2014/main" val="669556677"/>
                    </a:ext>
                  </a:extLst>
                </a:gridCol>
                <a:gridCol w="938312">
                  <a:extLst>
                    <a:ext uri="{9D8B030D-6E8A-4147-A177-3AD203B41FA5}">
                      <a16:colId xmlns:a16="http://schemas.microsoft.com/office/drawing/2014/main" val="2963132678"/>
                    </a:ext>
                  </a:extLst>
                </a:gridCol>
                <a:gridCol w="938312">
                  <a:extLst>
                    <a:ext uri="{9D8B030D-6E8A-4147-A177-3AD203B41FA5}">
                      <a16:colId xmlns:a16="http://schemas.microsoft.com/office/drawing/2014/main" val="1075930563"/>
                    </a:ext>
                  </a:extLst>
                </a:gridCol>
                <a:gridCol w="938312">
                  <a:extLst>
                    <a:ext uri="{9D8B030D-6E8A-4147-A177-3AD203B41FA5}">
                      <a16:colId xmlns:a16="http://schemas.microsoft.com/office/drawing/2014/main" val="3763447946"/>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729609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6212861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06233700"/>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18185395"/>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2,007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022209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6289536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93722811"/>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203394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966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371023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5024818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19954089"/>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7923258"/>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5275438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82607995"/>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848727087"/>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340143671"/>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17633866"/>
                  </a:ext>
                </a:extLst>
              </a:tr>
            </a:tbl>
          </a:graphicData>
        </a:graphic>
      </p:graphicFrame>
      <p:graphicFrame>
        <p:nvGraphicFramePr>
          <p:cNvPr id="8" name="Object 7">
            <a:extLst>
              <a:ext uri="{FF2B5EF4-FFF2-40B4-BE49-F238E27FC236}">
                <a16:creationId xmlns:a16="http://schemas.microsoft.com/office/drawing/2014/main" id="{7E7EBC85-15DE-479A-A15A-360C71192709}"/>
              </a:ext>
            </a:extLst>
          </p:cNvPr>
          <p:cNvGraphicFramePr>
            <a:graphicFrameLocks noChangeAspect="1"/>
          </p:cNvGraphicFramePr>
          <p:nvPr>
            <p:extLst>
              <p:ext uri="{D42A27DB-BD31-4B8C-83A1-F6EECF244321}">
                <p14:modId xmlns:p14="http://schemas.microsoft.com/office/powerpoint/2010/main" val="3674142922"/>
              </p:ext>
            </p:extLst>
          </p:nvPr>
        </p:nvGraphicFramePr>
        <p:xfrm>
          <a:off x="4152900" y="5278351"/>
          <a:ext cx="914400" cy="771525"/>
        </p:xfrm>
        <a:graphic>
          <a:graphicData uri="http://schemas.openxmlformats.org/presentationml/2006/ole">
            <mc:AlternateContent xmlns:mc="http://schemas.openxmlformats.org/markup-compatibility/2006">
              <mc:Choice xmlns:v="urn:schemas-microsoft-com:vml" Requires="v">
                <p:oleObj spid="_x0000_s1051"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52900"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February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pic>
        <p:nvPicPr>
          <p:cNvPr id="4" name="Picture 3" descr="Chart&#10;&#10;Description automatically generated">
            <a:extLst>
              <a:ext uri="{FF2B5EF4-FFF2-40B4-BE49-F238E27FC236}">
                <a16:creationId xmlns:a16="http://schemas.microsoft.com/office/drawing/2014/main" id="{631549F0-B9CC-4E38-8EED-C4F4E9FFDC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84" y="1008220"/>
            <a:ext cx="9144000" cy="1524000"/>
          </a:xfrm>
          <a:prstGeom prst="rect">
            <a:avLst/>
          </a:prstGeom>
        </p:spPr>
      </p:pic>
      <p:sp>
        <p:nvSpPr>
          <p:cNvPr id="12" name="TextBox 11">
            <a:extLst>
              <a:ext uri="{FF2B5EF4-FFF2-40B4-BE49-F238E27FC236}">
                <a16:creationId xmlns:a16="http://schemas.microsoft.com/office/drawing/2014/main" id="{21010B12-FFBC-4803-BCBA-57D73589050B}"/>
              </a:ext>
            </a:extLst>
          </p:cNvPr>
          <p:cNvSpPr txBox="1"/>
          <p:nvPr/>
        </p:nvSpPr>
        <p:spPr>
          <a:xfrm>
            <a:off x="8001000" y="92408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9" name="Picture 8" descr="Chart, bar chart, box and whisker chart&#10;&#10;Description automatically generated">
            <a:extLst>
              <a:ext uri="{FF2B5EF4-FFF2-40B4-BE49-F238E27FC236}">
                <a16:creationId xmlns:a16="http://schemas.microsoft.com/office/drawing/2014/main" id="{C1CB504F-F632-472B-9B91-F25A84E5F0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D49F10F4-D82A-4187-A664-4173267CB3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06" y="4325780"/>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February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pic>
        <p:nvPicPr>
          <p:cNvPr id="5" name="Picture 4" descr="Chart, scatter chart&#10;&#10;Description automatically generated">
            <a:extLst>
              <a:ext uri="{FF2B5EF4-FFF2-40B4-BE49-F238E27FC236}">
                <a16:creationId xmlns:a16="http://schemas.microsoft.com/office/drawing/2014/main" id="{E03BE3DB-73C4-4564-B817-37E77CF90B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8863"/>
            <a:ext cx="9144000" cy="1524000"/>
          </a:xfrm>
          <a:prstGeom prst="rect">
            <a:avLst/>
          </a:prstGeom>
        </p:spPr>
      </p:pic>
      <p:sp>
        <p:nvSpPr>
          <p:cNvPr id="11" name="TextBox 10">
            <a:extLst>
              <a:ext uri="{FF2B5EF4-FFF2-40B4-BE49-F238E27FC236}">
                <a16:creationId xmlns:a16="http://schemas.microsoft.com/office/drawing/2014/main" id="{0DC42E8B-637A-4574-B90E-D2AAE5D48823}"/>
              </a:ext>
            </a:extLst>
          </p:cNvPr>
          <p:cNvSpPr txBox="1"/>
          <p:nvPr/>
        </p:nvSpPr>
        <p:spPr>
          <a:xfrm>
            <a:off x="7467600" y="972236"/>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9" name="Picture 8" descr="Chart, bar chart, box and whisker chart&#10;&#10;Description automatically generated">
            <a:extLst>
              <a:ext uri="{FF2B5EF4-FFF2-40B4-BE49-F238E27FC236}">
                <a16:creationId xmlns:a16="http://schemas.microsoft.com/office/drawing/2014/main" id="{10B929EF-4185-46FD-AE2C-D2299D60DA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waterfall chart&#10;&#10;Description automatically generated">
            <a:extLst>
              <a:ext uri="{FF2B5EF4-FFF2-40B4-BE49-F238E27FC236}">
                <a16:creationId xmlns:a16="http://schemas.microsoft.com/office/drawing/2014/main" id="{E3113DE9-4B0F-4204-8FA6-2A6830D697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7513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February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pic>
        <p:nvPicPr>
          <p:cNvPr id="4" name="Picture 3" descr="Chart, bar chart&#10;&#10;Description automatically generated">
            <a:extLst>
              <a:ext uri="{FF2B5EF4-FFF2-40B4-BE49-F238E27FC236}">
                <a16:creationId xmlns:a16="http://schemas.microsoft.com/office/drawing/2014/main" id="{DB77B664-B2E1-43B0-BE7A-2678043263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05/03/22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16459</TotalTime>
  <Words>1168</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February 2022 - IAG/IAL Statistics</vt:lpstr>
      <vt:lpstr>Top 10 - February 2022 - IAG/IAL % Greater Than 1% of Enrollments With number of months Greater Than 1%  </vt:lpstr>
      <vt:lpstr>Top 10 - 12 Month Average IAG/IAL % Greater Than 1% of Enrollments thru February 2022 With number of months Greater Than 1% </vt:lpstr>
      <vt:lpstr>Explanation of IAG/IAL Slides Data</vt:lpstr>
      <vt:lpstr>Explanation of IAG/IAL Slides Data (Cont)</vt:lpstr>
      <vt:lpstr>Top - 12 Month Average Rescission % Greater Than 1% of Switches thru February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424</cp:revision>
  <cp:lastPrinted>2016-01-21T20:53:15Z</cp:lastPrinted>
  <dcterms:created xsi:type="dcterms:W3CDTF">2016-01-21T15:20:31Z</dcterms:created>
  <dcterms:modified xsi:type="dcterms:W3CDTF">2022-05-02T20:32:34Z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