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408" r:id="rId3"/>
    <p:sldId id="409" r:id="rId4"/>
    <p:sldId id="410" r:id="rId5"/>
    <p:sldId id="405" r:id="rId6"/>
    <p:sldId id="385" r:id="rId7"/>
    <p:sldId id="38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109" d="100"/>
          <a:sy n="109" d="100"/>
        </p:scale>
        <p:origin x="1614" y="7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May 3, 2022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8A235-82A0-419A-8D86-AB92B004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Web-Based Training Opportunity – Texas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D07B2-8AFB-4DCD-917E-7D80EBAD4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724400"/>
          </a:xfrm>
        </p:spPr>
        <p:txBody>
          <a:bodyPr/>
          <a:lstStyle/>
          <a:p>
            <a:endParaRPr lang="en-US" b="0" dirty="0"/>
          </a:p>
          <a:p>
            <a:r>
              <a:rPr lang="en-US" b="0" dirty="0"/>
              <a:t>Texas SET web-based training is now available in LMS</a:t>
            </a:r>
          </a:p>
          <a:p>
            <a:r>
              <a:rPr lang="en-US" b="0" dirty="0"/>
              <a:t>Training is based on in-person training that was previously offered through RMMTF</a:t>
            </a:r>
          </a:p>
          <a:p>
            <a:r>
              <a:rPr lang="en-US" b="0" dirty="0"/>
              <a:t>The following topics are covered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0" i="1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Governing Documents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0" i="1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Transactions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0" i="1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Transaction Process Flow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0" i="1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MIS Portal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0" i="1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TXSET Implementation Guides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0" i="1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TXSET Working Group</a:t>
            </a:r>
          </a:p>
          <a:p>
            <a:pPr lvl="1"/>
            <a:endParaRPr lang="en-US" b="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5F5871-2C8B-4BCF-9309-4A1F10A0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9884F-397F-4C61-9053-75EBCC59C7C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5509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Retail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u="sng" dirty="0"/>
              <a:t>Retail 101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0" dirty="0"/>
              <a:t>Wednesday, May 4, 2022      8:30 AM 	WebEx only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2400" u="sng" dirty="0"/>
              <a:t>Marketrak, Inadvertent Gain Training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0" dirty="0"/>
              <a:t>2 Half day training sessions 			WebEx only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Date:				Class:			Start Time:</a:t>
            </a:r>
          </a:p>
          <a:p>
            <a:pPr marL="0" indent="0">
              <a:buNone/>
            </a:pPr>
            <a:r>
              <a:rPr lang="en-US" b="0" dirty="0"/>
              <a:t>Wednesday, June 1, 2022          MT – Part 1		8:30 AM </a:t>
            </a:r>
          </a:p>
          <a:p>
            <a:pPr marL="0" indent="0">
              <a:buNone/>
            </a:pPr>
            <a:r>
              <a:rPr lang="en-US" b="0" dirty="0"/>
              <a:t>Thursday, June 2, 2022	             MT&amp;IAG – Part 2	8:30 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5CFC9C-E616-4B23-8465-44AA0F3F792D}"/>
              </a:ext>
            </a:extLst>
          </p:cNvPr>
          <p:cNvSpPr txBox="1"/>
          <p:nvPr/>
        </p:nvSpPr>
        <p:spPr>
          <a:xfrm>
            <a:off x="169985" y="5181600"/>
            <a:ext cx="86868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RMTTF will continue to monitor ERCOT and market participant COVID-19 guidelines to determine when in-person classes may resume. </a:t>
            </a:r>
          </a:p>
        </p:txBody>
      </p:sp>
    </p:spTree>
    <p:extLst>
      <p:ext uri="{BB962C8B-B14F-4D97-AF65-F5344CB8AC3E}">
        <p14:creationId xmlns:p14="http://schemas.microsoft.com/office/powerpoint/2010/main" val="2322972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C625E-53ED-48D4-BE4E-7F69CC7AF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Management System On-line Training Statistics &amp; Mass Transition Module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CF92B-8280-43F2-9637-BB1D7A34B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4876F-C4F0-4F0A-954A-C595581233D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7853D23-1CBC-4374-A9B1-3D44D6CFFB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422237"/>
              </p:ext>
            </p:extLst>
          </p:nvPr>
        </p:nvGraphicFramePr>
        <p:xfrm>
          <a:off x="495300" y="914400"/>
          <a:ext cx="8153399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9397794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2152644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20326276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296193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LMS Stats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33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MarkeTrak</a:t>
                      </a:r>
                      <a:r>
                        <a:rPr lang="en-US" sz="2400" dirty="0"/>
                        <a:t>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381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MarkeTrak</a:t>
                      </a:r>
                      <a:r>
                        <a:rPr lang="en-US" sz="2400" dirty="0"/>
                        <a:t>- All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269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Retail 101 -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642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Retail 101 – All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80326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591C4BC-A8D5-4954-A6CF-DAC9798A3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060417"/>
              </p:ext>
            </p:extLst>
          </p:nvPr>
        </p:nvGraphicFramePr>
        <p:xfrm>
          <a:off x="495299" y="3577590"/>
          <a:ext cx="815339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91315051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6277956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67750137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11003058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Mass Transition -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914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36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/>
              <a:t> On-line ERCOT Retail Training Modules Available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MarkeTrak Series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Overview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Switch Hold Removal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Cancel With/Without  Approvals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Usage and Billing</a:t>
            </a:r>
            <a:endParaRPr lang="en-US" sz="16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Other D2D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Bulk Insert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Admin Functionality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Emails and Notifications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Reporting – Background &amp; GUI 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Retail 101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Mass Transition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1143000" y="6438691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425044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064" y="742950"/>
            <a:ext cx="9144000" cy="542925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</a:rPr>
              <a:t>Registration is required for ERCOT Instructor Led and ERCOT Web Based Training (WBT) sessions.</a:t>
            </a:r>
          </a:p>
          <a:p>
            <a:pPr marL="0" indent="0">
              <a:buNone/>
            </a:pPr>
            <a:endParaRPr lang="en-US" sz="1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</a:rPr>
              <a:t>To complete registration, please follow the process below. 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Access the ERCOT Training Website through the following link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Click ‘Course Catalog’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Click your </a:t>
            </a:r>
            <a:r>
              <a:rPr lang="en-US" sz="2100" b="0">
                <a:latin typeface="Calibri" panose="020F0502020204030204" pitchFamily="34" charset="0"/>
              </a:rPr>
              <a:t>selected course  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Click ‘Schedule/Registration’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Click ‘Sign Up’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Log in (or create a log in) to register for the course.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Look for an email from ERCOT confirming registration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Online modules are able to be completed in approximately 30 minutes or less. 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057400"/>
            <a:ext cx="8458200" cy="37338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Calibri" panose="020F0502020204030204" pitchFamily="34" charset="0"/>
              </a:rPr>
              <a:t>Thursday, May 23, 2022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WebEx Only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u="sng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u="sng" dirty="0">
                <a:latin typeface="Calibri" panose="020F0502020204030204" pitchFamily="34" charset="0"/>
              </a:rPr>
              <a:t>Primary Topics:</a:t>
            </a:r>
          </a:p>
          <a:p>
            <a:pPr algn="ctr"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</a:rPr>
              <a:t>Review Feedback from Retail 101 Training on 5/4</a:t>
            </a:r>
          </a:p>
          <a:p>
            <a:pPr algn="ctr"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</a:rPr>
              <a:t>MT &amp; IAG/SH Training Deck – Review</a:t>
            </a:r>
          </a:p>
          <a:p>
            <a:pPr marR="0" lvl="0" algn="ctr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</a:rPr>
              <a:t>Discussion on training sessions for </a:t>
            </a: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Tech Refresh</a:t>
            </a:r>
          </a:p>
          <a:p>
            <a:pPr algn="ctr">
              <a:spcBef>
                <a:spcPts val="0"/>
              </a:spcBef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algn="ctr"/>
            <a:endParaRPr lang="en-US" sz="2400" dirty="0">
              <a:latin typeface="Calibri" panose="020F0502020204030204" pitchFamily="34" charset="0"/>
            </a:endParaRP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14949</TotalTime>
  <Words>490</Words>
  <Application>Microsoft Office PowerPoint</Application>
  <PresentationFormat>On-screen Show (4:3)</PresentationFormat>
  <Paragraphs>110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Courier New</vt:lpstr>
      <vt:lpstr>Roboto</vt:lpstr>
      <vt:lpstr>Wingdings</vt:lpstr>
      <vt:lpstr>Custom Design</vt:lpstr>
      <vt:lpstr>ERCOT  Retail Market Training  Task Force</vt:lpstr>
      <vt:lpstr>New Web-Based Training Opportunity – Texas SET</vt:lpstr>
      <vt:lpstr>Upcoming Retail Training</vt:lpstr>
      <vt:lpstr>Learning Management System On-line Training Statistics &amp; Mass Transition Module</vt:lpstr>
      <vt:lpstr> On-line ERCOT Retail Training Modules Available </vt:lpstr>
      <vt:lpstr>Retail Market Training - Registration</vt:lpstr>
      <vt:lpstr>Upcoming  RMTTF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544</cp:revision>
  <cp:lastPrinted>2016-02-12T19:29:41Z</cp:lastPrinted>
  <dcterms:created xsi:type="dcterms:W3CDTF">2005-04-21T14:28:35Z</dcterms:created>
  <dcterms:modified xsi:type="dcterms:W3CDTF">2022-05-02T20:16:52Z</dcterms:modified>
</cp:coreProperties>
</file>